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57" r:id="rId5"/>
    <p:sldId id="1699" r:id="rId6"/>
    <p:sldId id="320" r:id="rId7"/>
    <p:sldId id="327" r:id="rId8"/>
    <p:sldId id="1739" r:id="rId9"/>
    <p:sldId id="1740" r:id="rId10"/>
    <p:sldId id="328" r:id="rId11"/>
    <p:sldId id="331" r:id="rId12"/>
    <p:sldId id="1741" r:id="rId13"/>
    <p:sldId id="1727" r:id="rId14"/>
    <p:sldId id="1738" r:id="rId15"/>
    <p:sldId id="1729" r:id="rId16"/>
    <p:sldId id="1743" r:id="rId17"/>
    <p:sldId id="1744" r:id="rId18"/>
    <p:sldId id="315" r:id="rId19"/>
    <p:sldId id="1737" r:id="rId20"/>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ARABELLI GRETA MATILDE" initials="SGM" lastIdx="1" clrIdx="0">
    <p:extLst>
      <p:ext uri="{19B8F6BF-5375-455C-9EA6-DF929625EA0E}">
        <p15:presenceInfo xmlns:p15="http://schemas.microsoft.com/office/powerpoint/2012/main" userId="S-1-5-21-4235238967-1270027118-691234884-291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17375E"/>
    <a:srgbClr val="8EB4E3"/>
    <a:srgbClr val="A8042F"/>
    <a:srgbClr val="FFC000"/>
    <a:srgbClr val="CA0538"/>
    <a:srgbClr val="FF9900"/>
    <a:srgbClr val="FFD500"/>
    <a:srgbClr val="C6C6C6"/>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0" autoAdjust="0"/>
    <p:restoredTop sz="54426" autoAdjust="0"/>
  </p:normalViewPr>
  <p:slideViewPr>
    <p:cSldViewPr snapToGrid="0">
      <p:cViewPr varScale="1">
        <p:scale>
          <a:sx n="114" d="100"/>
          <a:sy n="114" d="100"/>
        </p:scale>
        <p:origin x="414" y="102"/>
      </p:cViewPr>
      <p:guideLst>
        <p:guide orient="horz" pos="2160"/>
        <p:guide pos="3840"/>
      </p:guideLst>
    </p:cSldViewPr>
  </p:slideViewPr>
  <p:outlineViewPr>
    <p:cViewPr>
      <p:scale>
        <a:sx n="33" d="100"/>
        <a:sy n="33" d="100"/>
      </p:scale>
      <p:origin x="0" y="-363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gnoli Marco" userId="df9838f0-31e8-4b53-ac85-dcb06fd9d3c9" providerId="ADAL" clId="{9795020D-D2C2-487A-86B6-6BD1292A9698}"/>
    <pc:docChg chg="undo custSel modSld">
      <pc:chgData name="Tognoli Marco" userId="df9838f0-31e8-4b53-ac85-dcb06fd9d3c9" providerId="ADAL" clId="{9795020D-D2C2-487A-86B6-6BD1292A9698}" dt="2022-11-30T10:48:46.825" v="24" actId="947"/>
      <pc:docMkLst>
        <pc:docMk/>
      </pc:docMkLst>
      <pc:sldChg chg="modSp mod">
        <pc:chgData name="Tognoli Marco" userId="df9838f0-31e8-4b53-ac85-dcb06fd9d3c9" providerId="ADAL" clId="{9795020D-D2C2-487A-86B6-6BD1292A9698}" dt="2022-11-30T10:48:46.825" v="24" actId="947"/>
        <pc:sldMkLst>
          <pc:docMk/>
          <pc:sldMk cId="591847265" sldId="257"/>
        </pc:sldMkLst>
        <pc:spChg chg="mod">
          <ac:chgData name="Tognoli Marco" userId="df9838f0-31e8-4b53-ac85-dcb06fd9d3c9" providerId="ADAL" clId="{9795020D-D2C2-487A-86B6-6BD1292A9698}" dt="2022-11-30T10:48:46.825" v="24" actId="947"/>
          <ac:spMkLst>
            <pc:docMk/>
            <pc:sldMk cId="591847265" sldId="257"/>
            <ac:spMk id="9" creationId="{00000000-0000-0000-0000-000000000000}"/>
          </ac:spMkLst>
        </pc:spChg>
      </pc:sldChg>
      <pc:sldChg chg="delSp mod delAnim">
        <pc:chgData name="Tognoli Marco" userId="df9838f0-31e8-4b53-ac85-dcb06fd9d3c9" providerId="ADAL" clId="{9795020D-D2C2-487A-86B6-6BD1292A9698}" dt="2022-11-30T10:48:01.511" v="3" actId="478"/>
        <pc:sldMkLst>
          <pc:docMk/>
          <pc:sldMk cId="2686382325" sldId="1743"/>
        </pc:sldMkLst>
        <pc:spChg chg="del">
          <ac:chgData name="Tognoli Marco" userId="df9838f0-31e8-4b53-ac85-dcb06fd9d3c9" providerId="ADAL" clId="{9795020D-D2C2-487A-86B6-6BD1292A9698}" dt="2022-11-30T10:47:59.210" v="0" actId="478"/>
          <ac:spMkLst>
            <pc:docMk/>
            <pc:sldMk cId="2686382325" sldId="1743"/>
            <ac:spMk id="71" creationId="{00000000-0000-0000-0000-000000000000}"/>
          </ac:spMkLst>
        </pc:spChg>
        <pc:spChg chg="del">
          <ac:chgData name="Tognoli Marco" userId="df9838f0-31e8-4b53-ac85-dcb06fd9d3c9" providerId="ADAL" clId="{9795020D-D2C2-487A-86B6-6BD1292A9698}" dt="2022-11-30T10:48:00.864" v="2" actId="478"/>
          <ac:spMkLst>
            <pc:docMk/>
            <pc:sldMk cId="2686382325" sldId="1743"/>
            <ac:spMk id="72" creationId="{00000000-0000-0000-0000-000000000000}"/>
          </ac:spMkLst>
        </pc:spChg>
        <pc:spChg chg="del">
          <ac:chgData name="Tognoli Marco" userId="df9838f0-31e8-4b53-ac85-dcb06fd9d3c9" providerId="ADAL" clId="{9795020D-D2C2-487A-86B6-6BD1292A9698}" dt="2022-11-30T10:48:00.145" v="1" actId="478"/>
          <ac:spMkLst>
            <pc:docMk/>
            <pc:sldMk cId="2686382325" sldId="1743"/>
            <ac:spMk id="73" creationId="{00000000-0000-0000-0000-000000000000}"/>
          </ac:spMkLst>
        </pc:spChg>
        <pc:spChg chg="del">
          <ac:chgData name="Tognoli Marco" userId="df9838f0-31e8-4b53-ac85-dcb06fd9d3c9" providerId="ADAL" clId="{9795020D-D2C2-487A-86B6-6BD1292A9698}" dt="2022-11-30T10:48:01.511" v="3" actId="478"/>
          <ac:spMkLst>
            <pc:docMk/>
            <pc:sldMk cId="2686382325" sldId="1743"/>
            <ac:spMk id="7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25FAA14-B31B-409A-BFA7-42403083CBBA}" type="datetimeFigureOut">
              <a:rPr lang="it-IT" smtClean="0"/>
              <a:pPr/>
              <a:t>30/11/2022</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E69A590-9611-4095-AFA4-C8A89EC320B0}" type="slidenum">
              <a:rPr lang="it-IT" smtClean="0"/>
              <a:pPr/>
              <a:t>‹N›</a:t>
            </a:fld>
            <a:endParaRPr lang="it-IT"/>
          </a:p>
        </p:txBody>
      </p:sp>
    </p:spTree>
    <p:extLst>
      <p:ext uri="{BB962C8B-B14F-4D97-AF65-F5344CB8AC3E}">
        <p14:creationId xmlns:p14="http://schemas.microsoft.com/office/powerpoint/2010/main" val="163180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E440967-8F90-42F4-A5D4-3F0D1107415F}" type="datetimeFigureOut">
              <a:rPr lang="it-IT" smtClean="0"/>
              <a:pPr/>
              <a:t>30/11/2022</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1D6860-D1E6-4ADA-9127-34ACE4EA3D7C}" type="slidenum">
              <a:rPr lang="it-IT" smtClean="0"/>
              <a:pPr/>
              <a:t>‹N›</a:t>
            </a:fld>
            <a:endParaRPr lang="it-IT"/>
          </a:p>
        </p:txBody>
      </p:sp>
    </p:spTree>
    <p:extLst>
      <p:ext uri="{BB962C8B-B14F-4D97-AF65-F5344CB8AC3E}">
        <p14:creationId xmlns:p14="http://schemas.microsoft.com/office/powerpoint/2010/main" val="16625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84150" y="347663"/>
            <a:ext cx="7404100" cy="4165600"/>
          </a:xfrm>
        </p:spPr>
      </p:sp>
      <p:sp>
        <p:nvSpPr>
          <p:cNvPr id="4" name="Segnaposto numero diapositiva 3"/>
          <p:cNvSpPr>
            <a:spLocks noGrp="1"/>
          </p:cNvSpPr>
          <p:nvPr>
            <p:ph type="sldNum" sz="quarter" idx="10"/>
          </p:nvPr>
        </p:nvSpPr>
        <p:spPr/>
        <p:txBody>
          <a:bodyPr/>
          <a:lstStyle/>
          <a:p>
            <a:fld id="{A7A067A1-CD86-2B4E-BCC7-6CC65BB0D6CE}" type="slidenum">
              <a:rPr lang="it-IT">
                <a:solidFill>
                  <a:srgbClr val="000000"/>
                </a:solidFill>
              </a:rPr>
              <a:pPr/>
              <a:t>1</a:t>
            </a:fld>
            <a:endParaRPr lang="it-IT">
              <a:solidFill>
                <a:srgbClr val="000000"/>
              </a:solidFill>
            </a:endParaRPr>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09610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9FFD811E-7127-4A16-A70D-22353AD49689}" type="slidenum">
              <a:rPr lang="it-IT" smtClean="0"/>
              <a:pPr>
                <a:defRPr/>
              </a:pPr>
              <a:t>5</a:t>
            </a:fld>
            <a:endParaRPr lang="it-IT"/>
          </a:p>
        </p:txBody>
      </p:sp>
    </p:spTree>
    <p:extLst>
      <p:ext uri="{BB962C8B-B14F-4D97-AF65-F5344CB8AC3E}">
        <p14:creationId xmlns:p14="http://schemas.microsoft.com/office/powerpoint/2010/main" val="36844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xfrm>
            <a:off x="2662238" y="509588"/>
            <a:ext cx="4533900" cy="2551112"/>
          </a:xfrm>
          <a:ln/>
        </p:spPr>
      </p:sp>
      <p:sp>
        <p:nvSpPr>
          <p:cNvPr id="113666" name="Notes Placeholder 2"/>
          <p:cNvSpPr>
            <a:spLocks noGrp="1"/>
          </p:cNvSpPr>
          <p:nvPr>
            <p:ph type="body" idx="1"/>
          </p:nvPr>
        </p:nvSpPr>
        <p:spPr>
          <a:noFill/>
          <a:ln/>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it-IT" dirty="0"/>
          </a:p>
        </p:txBody>
      </p:sp>
      <p:sp>
        <p:nvSpPr>
          <p:cNvPr id="113667" name="Slide Number Placeholder 3"/>
          <p:cNvSpPr>
            <a:spLocks noGrp="1"/>
          </p:cNvSpPr>
          <p:nvPr>
            <p:ph type="sldNum" sz="quarter" idx="5"/>
          </p:nvPr>
        </p:nvSpPr>
        <p:spPr>
          <a:noFill/>
        </p:spPr>
        <p:txBody>
          <a:bodyPr/>
          <a:lstStyle/>
          <a:p>
            <a:fld id="{9F36CAD0-E5BA-4E00-B129-1172046545FC}" type="slidenum">
              <a:rPr lang="it-IT" smtClean="0"/>
              <a:pPr/>
              <a:t>6</a:t>
            </a:fld>
            <a:endParaRPr lang="it-IT"/>
          </a:p>
        </p:txBody>
      </p:sp>
    </p:spTree>
    <p:extLst>
      <p:ext uri="{BB962C8B-B14F-4D97-AF65-F5344CB8AC3E}">
        <p14:creationId xmlns:p14="http://schemas.microsoft.com/office/powerpoint/2010/main" val="333092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ROLES AND RESPONSIBILITIES IN THE MANAGEMENT OF THE EXECUTION FEEDBACK PROCESS</a:t>
            </a:r>
          </a:p>
          <a:p>
            <a:pPr marL="171450" indent="-171450">
              <a:buFont typeface="Arial" panose="020B0604020202020204" pitchFamily="34" charset="0"/>
              <a:buChar char="•"/>
            </a:pPr>
            <a:r>
              <a:rPr lang="en-US" b="1" dirty="0"/>
              <a:t>Receiving unit</a:t>
            </a:r>
            <a:r>
              <a:rPr lang="en-US" dirty="0"/>
              <a:t>: business unit that receives the goods or works / services. It is responsibility of the receiving unit to carry out the technical-operational control of the goods received, the materials installed and the services / works received</a:t>
            </a:r>
          </a:p>
          <a:p>
            <a:pPr marL="171450" indent="-171450">
              <a:buFont typeface="Arial" panose="020B0604020202020204" pitchFamily="34" charset="0"/>
              <a:buChar char="•"/>
            </a:pPr>
            <a:r>
              <a:rPr lang="en-US" b="1" dirty="0"/>
              <a:t>User unit</a:t>
            </a:r>
            <a:r>
              <a:rPr lang="en-US" dirty="0"/>
              <a:t>: draws up the supplier performance evaluation feedback</a:t>
            </a:r>
          </a:p>
          <a:p>
            <a:pPr marL="171450" indent="-171450">
              <a:buFont typeface="Arial" panose="020B0604020202020204" pitchFamily="34" charset="0"/>
              <a:buChar char="•"/>
            </a:pPr>
            <a:r>
              <a:rPr lang="en-US" b="1" dirty="0"/>
              <a:t>Holder unit</a:t>
            </a:r>
            <a:r>
              <a:rPr lang="en-US" dirty="0"/>
              <a:t>: takes care of receiving notifications from user units regarding any anomalies detected during the execution of the contract, also for the purpose of issuing feedback</a:t>
            </a:r>
          </a:p>
          <a:p>
            <a:pPr marL="171450" indent="-171450">
              <a:buFont typeface="Arial" panose="020B0604020202020204" pitchFamily="34" charset="0"/>
              <a:buChar char="•"/>
            </a:pPr>
            <a:r>
              <a:rPr lang="en-US" b="1" dirty="0"/>
              <a:t>HSE contact person</a:t>
            </a:r>
            <a:r>
              <a:rPr lang="en-US" dirty="0"/>
              <a:t>: monitors and evaluates the supplier on HSE aspects and completes the questions in the HSE section of the execution feedback form (*), detects and reports to the contract holder any serious breaches or offenses detected in the HSE area</a:t>
            </a:r>
          </a:p>
          <a:p>
            <a:r>
              <a:rPr lang="en-US" dirty="0"/>
              <a:t>(*) In the case of Commodity</a:t>
            </a:r>
            <a:r>
              <a:rPr lang="en-US" baseline="0" dirty="0"/>
              <a:t> Classes </a:t>
            </a:r>
            <a:r>
              <a:rPr lang="en-US" dirty="0"/>
              <a:t>with high or significant HSE criticality (A or B)</a:t>
            </a:r>
          </a:p>
          <a:p>
            <a:endParaRPr lang="en-US" dirty="0"/>
          </a:p>
          <a:p>
            <a:r>
              <a:rPr lang="en-US" dirty="0"/>
              <a:t>Sources:</a:t>
            </a:r>
          </a:p>
          <a:p>
            <a:r>
              <a:rPr lang="en-US" dirty="0"/>
              <a:t>Procedure: Post-award contract management Procedure - pro </a:t>
            </a:r>
            <a:r>
              <a:rPr lang="en-US" dirty="0" err="1"/>
              <a:t>pr</a:t>
            </a:r>
            <a:r>
              <a:rPr lang="en-US" dirty="0"/>
              <a:t> 001 </a:t>
            </a:r>
            <a:r>
              <a:rPr lang="en-US" dirty="0" err="1"/>
              <a:t>eni</a:t>
            </a:r>
            <a:r>
              <a:rPr lang="en-US" dirty="0"/>
              <a:t> spa r04</a:t>
            </a:r>
          </a:p>
          <a:p>
            <a:r>
              <a:rPr lang="en-US" dirty="0"/>
              <a:t>Procedure: Vendor Performance Evaluation &amp; Vendor Rating- pro </a:t>
            </a:r>
            <a:r>
              <a:rPr lang="en-US" dirty="0" err="1"/>
              <a:t>pr</a:t>
            </a:r>
            <a:r>
              <a:rPr lang="en-US" dirty="0"/>
              <a:t> 011 </a:t>
            </a:r>
            <a:r>
              <a:rPr lang="en-US" dirty="0" err="1"/>
              <a:t>eni</a:t>
            </a:r>
            <a:r>
              <a:rPr lang="en-US" dirty="0"/>
              <a:t> spa r02</a:t>
            </a:r>
            <a:endParaRPr lang="it-IT" sz="1200" dirty="0">
              <a:latin typeface="EniTabReg" panose="02000506030000020004" pitchFamily="50"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t-IT" sz="1200" dirty="0">
              <a:latin typeface="EniTabReg" panose="02000506030000020004" pitchFamily="50"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200" dirty="0">
              <a:latin typeface="EniTabReg" panose="02000506030000020004" pitchFamily="50"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200" dirty="0">
              <a:latin typeface="EniTabReg" panose="02000506030000020004" pitchFamily="50"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200" dirty="0">
              <a:latin typeface="EniTabReg" panose="02000506030000020004" pitchFamily="50" charset="0"/>
            </a:endParaRPr>
          </a:p>
          <a:p>
            <a:pPr marL="171450" indent="-171450">
              <a:buFont typeface="Arial" panose="020B0604020202020204" pitchFamily="34" charset="0"/>
              <a:buChar char="•"/>
            </a:pPr>
            <a:endParaRPr lang="it-IT" dirty="0"/>
          </a:p>
        </p:txBody>
      </p:sp>
      <p:sp>
        <p:nvSpPr>
          <p:cNvPr id="4" name="Segnaposto numero diapositiva 3"/>
          <p:cNvSpPr>
            <a:spLocks noGrp="1"/>
          </p:cNvSpPr>
          <p:nvPr>
            <p:ph type="sldNum" sz="quarter" idx="10"/>
          </p:nvPr>
        </p:nvSpPr>
        <p:spPr/>
        <p:txBody>
          <a:bodyPr/>
          <a:lstStyle/>
          <a:p>
            <a:fld id="{9B1D6860-D1E6-4ADA-9127-34ACE4EA3D7C}" type="slidenum">
              <a:rPr lang="it-IT" smtClean="0"/>
              <a:pPr/>
              <a:t>7</a:t>
            </a:fld>
            <a:endParaRPr lang="it-IT"/>
          </a:p>
        </p:txBody>
      </p:sp>
    </p:spTree>
    <p:extLst>
      <p:ext uri="{BB962C8B-B14F-4D97-AF65-F5344CB8AC3E}">
        <p14:creationId xmlns:p14="http://schemas.microsoft.com/office/powerpoint/2010/main" val="199654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i="1" dirty="0"/>
              <a:t>*</a:t>
            </a:r>
            <a:r>
              <a:rPr lang="en-US" sz="1200" i="1" dirty="0">
                <a:latin typeface="EniTabReg" panose="02000506030000020004"/>
              </a:rPr>
              <a:t>Questions in line with the HSE assessment model. The model returns a rating on a scale of 1-5</a:t>
            </a:r>
            <a:endParaRPr lang="it-IT" sz="1200" i="1" dirty="0">
              <a:latin typeface="EniTabReg" panose="02000506030000020004"/>
            </a:endParaRPr>
          </a:p>
          <a:p>
            <a:endParaRPr lang="it-IT" dirty="0"/>
          </a:p>
        </p:txBody>
      </p:sp>
      <p:sp>
        <p:nvSpPr>
          <p:cNvPr id="4" name="Segnaposto numero diapositiva 3"/>
          <p:cNvSpPr>
            <a:spLocks noGrp="1"/>
          </p:cNvSpPr>
          <p:nvPr>
            <p:ph type="sldNum" sz="quarter" idx="10"/>
          </p:nvPr>
        </p:nvSpPr>
        <p:spPr/>
        <p:txBody>
          <a:bodyPr/>
          <a:lstStyle/>
          <a:p>
            <a:fld id="{9B1D6860-D1E6-4ADA-9127-34ACE4EA3D7C}" type="slidenum">
              <a:rPr lang="it-IT" smtClean="0"/>
              <a:pPr/>
              <a:t>13</a:t>
            </a:fld>
            <a:endParaRPr lang="it-IT"/>
          </a:p>
        </p:txBody>
      </p:sp>
    </p:spTree>
    <p:extLst>
      <p:ext uri="{BB962C8B-B14F-4D97-AF65-F5344CB8AC3E}">
        <p14:creationId xmlns:p14="http://schemas.microsoft.com/office/powerpoint/2010/main" val="1238249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B1D6860-D1E6-4ADA-9127-34ACE4EA3D7C}" type="slidenum">
              <a:rPr lang="it-IT" smtClean="0"/>
              <a:pPr/>
              <a:t>15</a:t>
            </a:fld>
            <a:endParaRPr lang="it-IT"/>
          </a:p>
        </p:txBody>
      </p:sp>
    </p:spTree>
    <p:extLst>
      <p:ext uri="{BB962C8B-B14F-4D97-AF65-F5344CB8AC3E}">
        <p14:creationId xmlns:p14="http://schemas.microsoft.com/office/powerpoint/2010/main" val="1088253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285" t="2260" r="58780" b="73374"/>
          <a:stretch/>
        </p:blipFill>
        <p:spPr>
          <a:xfrm>
            <a:off x="0" y="0"/>
            <a:ext cx="12192000" cy="6858000"/>
          </a:xfrm>
          <a:prstGeom prst="rect">
            <a:avLst/>
          </a:prstGeom>
        </p:spPr>
      </p:pic>
      <p:sp>
        <p:nvSpPr>
          <p:cNvPr id="8" name="Titolo 1"/>
          <p:cNvSpPr>
            <a:spLocks noGrp="1"/>
          </p:cNvSpPr>
          <p:nvPr>
            <p:ph type="ctrTitle"/>
          </p:nvPr>
        </p:nvSpPr>
        <p:spPr>
          <a:xfrm>
            <a:off x="613037" y="4244083"/>
            <a:ext cx="9144000" cy="514350"/>
          </a:xfrm>
        </p:spPr>
        <p:txBody>
          <a:bodyPr anchor="b">
            <a:normAutofit/>
          </a:bodyPr>
          <a:lstStyle>
            <a:lvl1pPr algn="l">
              <a:defRPr sz="3200" b="1" i="0"/>
            </a:lvl1pPr>
          </a:lstStyle>
          <a:p>
            <a:r>
              <a:rPr lang="it-IT" dirty="0"/>
              <a:t>Fare clic per modificare stile</a:t>
            </a:r>
          </a:p>
        </p:txBody>
      </p:sp>
      <p:sp>
        <p:nvSpPr>
          <p:cNvPr id="9" name="Sottotitolo 2"/>
          <p:cNvSpPr>
            <a:spLocks noGrp="1"/>
          </p:cNvSpPr>
          <p:nvPr>
            <p:ph type="subTitle" idx="1"/>
          </p:nvPr>
        </p:nvSpPr>
        <p:spPr>
          <a:xfrm>
            <a:off x="613037" y="6130895"/>
            <a:ext cx="9144000" cy="545419"/>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3" name="Segnaposto contenuto 2"/>
          <p:cNvSpPr>
            <a:spLocks noGrp="1"/>
          </p:cNvSpPr>
          <p:nvPr>
            <p:ph sz="quarter" idx="10"/>
          </p:nvPr>
        </p:nvSpPr>
        <p:spPr>
          <a:xfrm>
            <a:off x="613037" y="5207333"/>
            <a:ext cx="9144000" cy="474662"/>
          </a:xfrm>
        </p:spPr>
        <p:txBody>
          <a:bodyPr>
            <a:noAutofit/>
          </a:bodyPr>
          <a:lstStyle>
            <a:lvl1pPr marL="0" indent="0">
              <a:buFontTx/>
              <a:buNone/>
              <a:defRPr sz="2800" b="1" i="0"/>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dirty="0"/>
              <a:t>Modifica gli stili del testo dello schema</a:t>
            </a:r>
          </a:p>
        </p:txBody>
      </p:sp>
    </p:spTree>
    <p:extLst>
      <p:ext uri="{BB962C8B-B14F-4D97-AF65-F5344CB8AC3E}">
        <p14:creationId xmlns:p14="http://schemas.microsoft.com/office/powerpoint/2010/main" val="411162453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ide progetto">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196ED67F-382A-4737-AF1C-676A922EA1CA}" type="slidenum">
              <a:rPr lang="it-IT" smtClean="0"/>
              <a:pPr/>
              <a:t>‹N›</a:t>
            </a:fld>
            <a:endParaRPr lang="it-IT" dirty="0"/>
          </a:p>
        </p:txBody>
      </p:sp>
      <p:sp>
        <p:nvSpPr>
          <p:cNvPr id="3" name="Segnaposto immagine 2"/>
          <p:cNvSpPr>
            <a:spLocks noGrp="1"/>
          </p:cNvSpPr>
          <p:nvPr>
            <p:ph type="pic" sz="quarter" idx="14"/>
          </p:nvPr>
        </p:nvSpPr>
        <p:spPr>
          <a:xfrm>
            <a:off x="0" y="0"/>
            <a:ext cx="6209955" cy="685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FD500"/>
          </a:solidFill>
        </p:spPr>
        <p:txBody>
          <a:bodyPr/>
          <a:lstStyle>
            <a:lvl1pPr marL="0" indent="0">
              <a:buNone/>
              <a:defRPr/>
            </a:lvl1pPr>
          </a:lstStyle>
          <a:p>
            <a:endParaRPr lang="it-IT" dirty="0"/>
          </a:p>
        </p:txBody>
      </p:sp>
      <p:sp>
        <p:nvSpPr>
          <p:cNvPr id="4" name="Segnaposto contenuto 3"/>
          <p:cNvSpPr>
            <a:spLocks noGrp="1"/>
          </p:cNvSpPr>
          <p:nvPr>
            <p:ph sz="half" idx="2"/>
          </p:nvPr>
        </p:nvSpPr>
        <p:spPr>
          <a:xfrm>
            <a:off x="4251600" y="1555200"/>
            <a:ext cx="3682800" cy="3682800"/>
          </a:xfrm>
          <a:prstGeom prst="ellipse">
            <a:avLst/>
          </a:prstGeom>
          <a:solidFill>
            <a:srgbClr val="C6C6C6"/>
          </a:solidFill>
        </p:spPr>
        <p:txBody>
          <a:bodyPr/>
          <a:lstStyle>
            <a:lvl1pPr marL="0" indent="0">
              <a:buNone/>
              <a:defRPr/>
            </a:lvl1pPr>
          </a:lstStyle>
          <a:p>
            <a:pPr lvl="0"/>
            <a:endParaRPr lang="it-IT" dirty="0"/>
          </a:p>
        </p:txBody>
      </p:sp>
      <p:sp>
        <p:nvSpPr>
          <p:cNvPr id="5" name="Titolo 4"/>
          <p:cNvSpPr>
            <a:spLocks noGrp="1"/>
          </p:cNvSpPr>
          <p:nvPr>
            <p:ph type="title"/>
          </p:nvPr>
        </p:nvSpPr>
        <p:spPr>
          <a:xfrm>
            <a:off x="0" y="4672800"/>
            <a:ext cx="3600000" cy="1080000"/>
          </a:xfr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144000" tIns="108000" rIns="144000" bIns="108000" rtlCol="0" anchor="ctr">
            <a:normAutofit/>
          </a:bodyPr>
          <a:lstStyle>
            <a:lvl1pPr algn="l">
              <a:defRPr lang="it-IT" sz="2600" b="1" i="0">
                <a:solidFill>
                  <a:schemeClr val="lt1"/>
                </a:solidFill>
                <a:latin typeface="+mn-lt"/>
                <a:ea typeface="+mn-ea"/>
                <a:cs typeface="+mn-cs"/>
              </a:defRPr>
            </a:lvl1pPr>
          </a:lstStyle>
          <a:p>
            <a:pPr marL="0" lvl="0" algn="ctr" defTabSz="914400"/>
            <a:r>
              <a:rPr lang="it-IT" dirty="0"/>
              <a:t>Fare clic per modificare lo stile del titolo</a:t>
            </a:r>
          </a:p>
        </p:txBody>
      </p:sp>
      <p:sp>
        <p:nvSpPr>
          <p:cNvPr id="8" name="Segnaposto tabella 7"/>
          <p:cNvSpPr>
            <a:spLocks noGrp="1"/>
          </p:cNvSpPr>
          <p:nvPr>
            <p:ph type="tbl" sz="quarter" idx="15"/>
          </p:nvPr>
        </p:nvSpPr>
        <p:spPr>
          <a:xfrm>
            <a:off x="8138156" y="522513"/>
            <a:ext cx="3409410" cy="3826800"/>
          </a:xfrm>
        </p:spPr>
        <p:txBody>
          <a:bodyPr anchor="ctr" anchorCtr="0">
            <a:normAutofit/>
          </a:bodyPr>
          <a:lstStyle>
            <a:lvl1pPr>
              <a:defRPr sz="1300">
                <a:latin typeface="Calibri" panose="020F0502020204030204" pitchFamily="34" charset="0"/>
              </a:defRPr>
            </a:lvl1pPr>
          </a:lstStyle>
          <a:p>
            <a:endParaRPr lang="it-IT" dirty="0"/>
          </a:p>
        </p:txBody>
      </p:sp>
      <p:sp>
        <p:nvSpPr>
          <p:cNvPr id="12" name="Segnaposto grafico 11"/>
          <p:cNvSpPr>
            <a:spLocks noGrp="1"/>
          </p:cNvSpPr>
          <p:nvPr>
            <p:ph type="chart" sz="quarter" idx="16"/>
          </p:nvPr>
        </p:nvSpPr>
        <p:spPr>
          <a:xfrm>
            <a:off x="8138156" y="5224645"/>
            <a:ext cx="3409409" cy="763587"/>
          </a:xfrm>
        </p:spPr>
        <p:txBody>
          <a:bodyPr anchor="ctr" anchorCtr="0">
            <a:normAutofit/>
          </a:bodyPr>
          <a:lstStyle>
            <a:lvl1pPr>
              <a:defRPr sz="1300">
                <a:latin typeface="Calibri" panose="020F0502020204030204" pitchFamily="34" charset="0"/>
              </a:defRPr>
            </a:lvl1pPr>
          </a:lstStyle>
          <a:p>
            <a:endParaRPr lang="it-IT"/>
          </a:p>
        </p:txBody>
      </p:sp>
      <p:sp>
        <p:nvSpPr>
          <p:cNvPr id="14" name="Segnaposto tabella 13"/>
          <p:cNvSpPr>
            <a:spLocks noGrp="1"/>
          </p:cNvSpPr>
          <p:nvPr>
            <p:ph type="tbl" sz="quarter" idx="17"/>
          </p:nvPr>
        </p:nvSpPr>
        <p:spPr>
          <a:xfrm>
            <a:off x="8138835" y="4506688"/>
            <a:ext cx="3409409" cy="557213"/>
          </a:xfrm>
        </p:spPr>
        <p:txBody>
          <a:bodyPr anchor="ctr" anchorCtr="0">
            <a:normAutofit/>
          </a:bodyPr>
          <a:lstStyle>
            <a:lvl1pPr>
              <a:defRPr sz="1300">
                <a:latin typeface="Calibri" panose="020F0502020204030204" pitchFamily="34" charset="0"/>
              </a:defRPr>
            </a:lvl1pPr>
          </a:lstStyle>
          <a:p>
            <a:endParaRPr lang="it-IT" dirty="0"/>
          </a:p>
        </p:txBody>
      </p:sp>
    </p:spTree>
    <p:extLst>
      <p:ext uri="{BB962C8B-B14F-4D97-AF65-F5344CB8AC3E}">
        <p14:creationId xmlns:p14="http://schemas.microsoft.com/office/powerpoint/2010/main" val="185338002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olo titolo">
    <p:bg>
      <p:bgPr>
        <a:solidFill>
          <a:srgbClr val="D9D9D9">
            <a:alpha val="0"/>
          </a:srgbClr>
        </a:solidFill>
        <a:effectLst/>
      </p:bgPr>
    </p:bg>
    <p:spTree>
      <p:nvGrpSpPr>
        <p:cNvPr id="1" name=""/>
        <p:cNvGrpSpPr/>
        <p:nvPr/>
      </p:nvGrpSpPr>
      <p:grpSpPr>
        <a:xfrm>
          <a:off x="0" y="0"/>
          <a:ext cx="0" cy="0"/>
          <a:chOff x="0" y="0"/>
          <a:chExt cx="0" cy="0"/>
        </a:xfrm>
      </p:grpSpPr>
      <p:sp>
        <p:nvSpPr>
          <p:cNvPr id="10" name="Segnaposto titolo 1"/>
          <p:cNvSpPr>
            <a:spLocks noGrp="1"/>
          </p:cNvSpPr>
          <p:nvPr>
            <p:ph type="title"/>
          </p:nvPr>
        </p:nvSpPr>
        <p:spPr>
          <a:xfrm>
            <a:off x="641246" y="173479"/>
            <a:ext cx="10166092" cy="778099"/>
          </a:xfrm>
          <a:prstGeom prst="rect">
            <a:avLst/>
          </a:prstGeom>
        </p:spPr>
        <p:txBody>
          <a:bodyPr vert="horz" lIns="91440" tIns="45720" rIns="91440" bIns="45720" rtlCol="0" anchor="ctr">
            <a:normAutofit/>
          </a:bodyPr>
          <a:lstStyle>
            <a:lvl1pPr>
              <a:defRPr sz="2400" b="1" i="0"/>
            </a:lvl1pPr>
          </a:lstStyle>
          <a:p>
            <a:r>
              <a:rPr lang="it-IT" dirty="0"/>
              <a:t>Fare clic per modificare stile</a:t>
            </a:r>
          </a:p>
        </p:txBody>
      </p:sp>
      <p:cxnSp>
        <p:nvCxnSpPr>
          <p:cNvPr id="4" name="Connettore 1 3"/>
          <p:cNvCxnSpPr/>
          <p:nvPr userDrawn="1"/>
        </p:nvCxnSpPr>
        <p:spPr>
          <a:xfrm>
            <a:off x="0" y="823674"/>
            <a:ext cx="6003131" cy="6389"/>
          </a:xfrm>
          <a:prstGeom prst="line">
            <a:avLst/>
          </a:prstGeom>
          <a:ln>
            <a:solidFill>
              <a:srgbClr val="FBCF33"/>
            </a:solidFill>
          </a:ln>
          <a:effectLst/>
        </p:spPr>
        <p:style>
          <a:lnRef idx="2">
            <a:schemeClr val="accent1"/>
          </a:lnRef>
          <a:fillRef idx="0">
            <a:schemeClr val="accent1"/>
          </a:fillRef>
          <a:effectRef idx="1">
            <a:schemeClr val="accent1"/>
          </a:effectRef>
          <a:fontRef idx="minor">
            <a:schemeClr val="tx1"/>
          </a:fontRef>
        </p:style>
      </p:cxnSp>
      <p:sp>
        <p:nvSpPr>
          <p:cNvPr id="12" name="Segnaposto testo 11"/>
          <p:cNvSpPr>
            <a:spLocks noGrp="1"/>
          </p:cNvSpPr>
          <p:nvPr>
            <p:ph type="body" sz="quarter" idx="10"/>
          </p:nvPr>
        </p:nvSpPr>
        <p:spPr>
          <a:xfrm>
            <a:off x="640799" y="1123200"/>
            <a:ext cx="3096000" cy="727200"/>
          </a:xfrm>
          <a:solidFill>
            <a:srgbClr val="E3E3E3"/>
          </a:solidFill>
          <a:effectLst>
            <a:outerShdw dist="101600" dir="8100000" algn="ctr" rotWithShape="0">
              <a:srgbClr val="CA0538"/>
            </a:outerShdw>
          </a:effectLst>
        </p:spPr>
        <p:txBody>
          <a:bodyPr anchor="ctr" anchorCtr="0">
            <a:normAutofit/>
          </a:bodyPr>
          <a:lstStyle>
            <a:lvl1pPr>
              <a:buNone/>
              <a:defRPr sz="1600" b="1" i="0">
                <a:solidFill>
                  <a:schemeClr val="tx1"/>
                </a:solidFill>
              </a:defRPr>
            </a:lvl1pPr>
          </a:lstStyle>
          <a:p>
            <a:pPr lvl="0"/>
            <a:endParaRPr lang="it-IT" dirty="0"/>
          </a:p>
        </p:txBody>
      </p:sp>
      <p:sp>
        <p:nvSpPr>
          <p:cNvPr id="14" name="Segnaposto testo 13"/>
          <p:cNvSpPr>
            <a:spLocks noGrp="1"/>
          </p:cNvSpPr>
          <p:nvPr>
            <p:ph type="body" sz="quarter" idx="11"/>
          </p:nvPr>
        </p:nvSpPr>
        <p:spPr>
          <a:xfrm>
            <a:off x="4460400" y="1123200"/>
            <a:ext cx="3096000" cy="727200"/>
          </a:xfrm>
          <a:solidFill>
            <a:srgbClr val="E3E3E3"/>
          </a:solidFill>
          <a:effectLst>
            <a:outerShdw dist="101600" dir="8100000" algn="ctr" rotWithShape="0">
              <a:srgbClr val="FFD500"/>
            </a:outerShdw>
          </a:effectLst>
        </p:spPr>
        <p:txBody>
          <a:bodyPr anchor="ctr" anchorCtr="0">
            <a:normAutofit/>
          </a:bodyPr>
          <a:lstStyle>
            <a:lvl1pPr>
              <a:buNone/>
              <a:defRPr sz="1600" b="1" i="0">
                <a:solidFill>
                  <a:schemeClr val="tx1"/>
                </a:solidFill>
              </a:defRPr>
            </a:lvl1pPr>
          </a:lstStyle>
          <a:p>
            <a:pPr lvl="0"/>
            <a:endParaRPr lang="it-IT" dirty="0"/>
          </a:p>
        </p:txBody>
      </p:sp>
      <p:sp>
        <p:nvSpPr>
          <p:cNvPr id="17" name="Segnaposto testo 16"/>
          <p:cNvSpPr>
            <a:spLocks noGrp="1"/>
          </p:cNvSpPr>
          <p:nvPr>
            <p:ph type="body" sz="quarter" idx="12"/>
          </p:nvPr>
        </p:nvSpPr>
        <p:spPr>
          <a:xfrm>
            <a:off x="8276400" y="1123200"/>
            <a:ext cx="3096000" cy="727200"/>
          </a:xfrm>
          <a:solidFill>
            <a:srgbClr val="E3E3E3"/>
          </a:solidFill>
          <a:effectLst>
            <a:outerShdw dist="101600" dir="8100000" algn="ctr" rotWithShape="0">
              <a:srgbClr val="FF9900"/>
            </a:outerShdw>
          </a:effectLst>
        </p:spPr>
        <p:txBody>
          <a:bodyPr anchor="ctr" anchorCtr="0">
            <a:normAutofit/>
          </a:bodyPr>
          <a:lstStyle>
            <a:lvl1pPr>
              <a:buNone/>
              <a:defRPr sz="1600" b="1" i="0">
                <a:solidFill>
                  <a:schemeClr val="tx1"/>
                </a:solidFill>
              </a:defRPr>
            </a:lvl1pPr>
          </a:lstStyle>
          <a:p>
            <a:pPr lvl="0"/>
            <a:endParaRPr lang="it-IT" dirty="0"/>
          </a:p>
        </p:txBody>
      </p:sp>
      <p:cxnSp>
        <p:nvCxnSpPr>
          <p:cNvPr id="18" name="Connettore 1 13"/>
          <p:cNvCxnSpPr/>
          <p:nvPr userDrawn="1"/>
        </p:nvCxnSpPr>
        <p:spPr>
          <a:xfrm>
            <a:off x="4070685" y="113107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1 13"/>
          <p:cNvCxnSpPr/>
          <p:nvPr userDrawn="1"/>
        </p:nvCxnSpPr>
        <p:spPr>
          <a:xfrm>
            <a:off x="7880684" y="113040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Segnaposto testo 31"/>
          <p:cNvSpPr>
            <a:spLocks noGrp="1"/>
          </p:cNvSpPr>
          <p:nvPr>
            <p:ph type="body" sz="quarter" idx="16"/>
          </p:nvPr>
        </p:nvSpPr>
        <p:spPr>
          <a:xfrm>
            <a:off x="1389600" y="5407200"/>
            <a:ext cx="9486000" cy="730800"/>
          </a:xfrm>
          <a:solidFill>
            <a:srgbClr val="E3E3E3"/>
          </a:solidFill>
          <a:effectLst>
            <a:outerShdw dist="101600" dir="8100000" algn="ctr" rotWithShape="0">
              <a:srgbClr val="FFD500"/>
            </a:outerShdw>
          </a:effectLst>
        </p:spPr>
        <p:txBody>
          <a:bodyPr anchor="ctr">
            <a:normAutofit/>
          </a:bodyPr>
          <a:lstStyle>
            <a:lvl1pPr algn="ctr">
              <a:buNone/>
              <a:defRPr sz="1600" b="1" i="0" baseline="0">
                <a:solidFill>
                  <a:schemeClr val="tx1"/>
                </a:solidFill>
                <a:effectLst/>
                <a:latin typeface="+mj-lt"/>
              </a:defRPr>
            </a:lvl1pPr>
          </a:lstStyle>
          <a:p>
            <a:pPr lvl="0"/>
            <a:endParaRPr lang="it-IT" dirty="0"/>
          </a:p>
        </p:txBody>
      </p:sp>
      <p:sp>
        <p:nvSpPr>
          <p:cNvPr id="20" name="Segnaposto testo 19"/>
          <p:cNvSpPr>
            <a:spLocks noGrp="1"/>
          </p:cNvSpPr>
          <p:nvPr>
            <p:ph type="body" sz="quarter" idx="17"/>
          </p:nvPr>
        </p:nvSpPr>
        <p:spPr>
          <a:xfrm>
            <a:off x="640800" y="2209575"/>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Secondo livello</a:t>
            </a:r>
          </a:p>
          <a:p>
            <a:pPr lvl="2"/>
            <a:r>
              <a:rPr lang="it-IT" dirty="0"/>
              <a:t>Terzo livello</a:t>
            </a:r>
          </a:p>
        </p:txBody>
      </p:sp>
      <p:sp>
        <p:nvSpPr>
          <p:cNvPr id="21" name="Segnaposto testo 19"/>
          <p:cNvSpPr>
            <a:spLocks noGrp="1"/>
          </p:cNvSpPr>
          <p:nvPr>
            <p:ph type="body" sz="quarter" idx="18"/>
          </p:nvPr>
        </p:nvSpPr>
        <p:spPr>
          <a:xfrm>
            <a:off x="4460400" y="2242232"/>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Secondo livello</a:t>
            </a:r>
          </a:p>
          <a:p>
            <a:pPr lvl="2"/>
            <a:r>
              <a:rPr lang="it-IT" dirty="0"/>
              <a:t>Terzo livello</a:t>
            </a:r>
          </a:p>
        </p:txBody>
      </p:sp>
      <p:sp>
        <p:nvSpPr>
          <p:cNvPr id="22" name="Segnaposto testo 19"/>
          <p:cNvSpPr>
            <a:spLocks noGrp="1"/>
          </p:cNvSpPr>
          <p:nvPr>
            <p:ph type="body" sz="quarter" idx="19"/>
          </p:nvPr>
        </p:nvSpPr>
        <p:spPr>
          <a:xfrm>
            <a:off x="8276400" y="2264004"/>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dirty="0"/>
              <a:t>Fare clic per modificare stili del testo dello schema</a:t>
            </a:r>
          </a:p>
          <a:p>
            <a:pPr lvl="1"/>
            <a:r>
              <a:rPr lang="it-IT" dirty="0"/>
              <a:t>Secondo livello</a:t>
            </a:r>
          </a:p>
          <a:p>
            <a:pPr lvl="2"/>
            <a:r>
              <a:rPr lang="it-IT" dirty="0"/>
              <a:t>Terzo livello</a:t>
            </a:r>
          </a:p>
        </p:txBody>
      </p:sp>
      <p:sp>
        <p:nvSpPr>
          <p:cNvPr id="15"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11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‹N›</a:t>
            </a:fld>
            <a:endParaRPr lang="it-IT" dirty="0"/>
          </a:p>
        </p:txBody>
      </p:sp>
      <p:sp>
        <p:nvSpPr>
          <p:cNvPr id="2" name="Segnaposto piè di pagina 1"/>
          <p:cNvSpPr>
            <a:spLocks noGrp="1"/>
          </p:cNvSpPr>
          <p:nvPr>
            <p:ph type="ftr" sz="quarter" idx="20"/>
          </p:nvPr>
        </p:nvSpPr>
        <p:spPr>
          <a:xfrm>
            <a:off x="7350980" y="6297480"/>
            <a:ext cx="4184528" cy="365125"/>
          </a:xfrm>
        </p:spPr>
        <p:txBody>
          <a:bodyPr/>
          <a:lstStyle/>
          <a:p>
            <a:r>
              <a:rPr lang="it-IT"/>
              <a:t>nome società</a:t>
            </a:r>
            <a:endParaRPr lang="it-IT" dirty="0"/>
          </a:p>
        </p:txBody>
      </p:sp>
    </p:spTree>
    <p:extLst>
      <p:ext uri="{BB962C8B-B14F-4D97-AF65-F5344CB8AC3E}">
        <p14:creationId xmlns:p14="http://schemas.microsoft.com/office/powerpoint/2010/main" val="316206355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7" name="Segnaposto contenuto 2"/>
          <p:cNvSpPr>
            <a:spLocks noGrp="1"/>
          </p:cNvSpPr>
          <p:nvPr>
            <p:ph idx="1"/>
          </p:nvPr>
        </p:nvSpPr>
        <p:spPr>
          <a:xfrm>
            <a:off x="625231" y="1125538"/>
            <a:ext cx="10941538" cy="40386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02AF5F5-6576-42F5-81F6-6E72D7F27623}" type="slidenum">
              <a:rPr lang="it-IT"/>
              <a:pPr>
                <a:defRPr/>
              </a:pPr>
              <a:t>‹N›</a:t>
            </a:fld>
            <a:endParaRPr lang="it-IT"/>
          </a:p>
        </p:txBody>
      </p:sp>
    </p:spTree>
    <p:extLst>
      <p:ext uri="{BB962C8B-B14F-4D97-AF65-F5344CB8AC3E}">
        <p14:creationId xmlns:p14="http://schemas.microsoft.com/office/powerpoint/2010/main" val="225033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esto">
    <p:spTree>
      <p:nvGrpSpPr>
        <p:cNvPr id="1" name=""/>
        <p:cNvGrpSpPr/>
        <p:nvPr/>
      </p:nvGrpSpPr>
      <p:grpSpPr>
        <a:xfrm>
          <a:off x="0" y="0"/>
          <a:ext cx="0" cy="0"/>
          <a:chOff x="0" y="0"/>
          <a:chExt cx="0" cy="0"/>
        </a:xfrm>
      </p:grpSpPr>
      <p:pic>
        <p:nvPicPr>
          <p:cNvPr id="7" name="Immagine 6" descr="stondatur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egnaposto titolo 1"/>
          <p:cNvSpPr>
            <a:spLocks noGrp="1"/>
          </p:cNvSpPr>
          <p:nvPr>
            <p:ph type="title"/>
          </p:nvPr>
        </p:nvSpPr>
        <p:spPr>
          <a:xfrm>
            <a:off x="641245" y="173479"/>
            <a:ext cx="10122550" cy="778099"/>
          </a:xfrm>
          <a:prstGeom prst="rect">
            <a:avLst/>
          </a:prstGeom>
        </p:spPr>
        <p:txBody>
          <a:bodyPr vert="horz" lIns="91440" tIns="45720" rIns="91440" bIns="45720" rtlCol="0" anchor="ctr">
            <a:normAutofit/>
          </a:bodyPr>
          <a:lstStyle>
            <a:lvl1pPr>
              <a:defRPr sz="2400" b="1" i="0"/>
            </a:lvl1pPr>
          </a:lstStyle>
          <a:p>
            <a:r>
              <a:rPr lang="it-IT" dirty="0"/>
              <a:t>Fare clic per modificare stile</a:t>
            </a:r>
          </a:p>
        </p:txBody>
      </p:sp>
      <p:cxnSp>
        <p:nvCxnSpPr>
          <p:cNvPr id="4" name="Connettore 1 3"/>
          <p:cNvCxnSpPr/>
          <p:nvPr userDrawn="1"/>
        </p:nvCxnSpPr>
        <p:spPr>
          <a:xfrm>
            <a:off x="0" y="823674"/>
            <a:ext cx="6003131" cy="6389"/>
          </a:xfrm>
          <a:prstGeom prst="line">
            <a:avLst/>
          </a:prstGeom>
          <a:ln>
            <a:solidFill>
              <a:srgbClr val="FFD500"/>
            </a:solidFill>
          </a:ln>
          <a:effectLst/>
        </p:spPr>
        <p:style>
          <a:lnRef idx="2">
            <a:schemeClr val="accent1"/>
          </a:lnRef>
          <a:fillRef idx="0">
            <a:schemeClr val="accent1"/>
          </a:fillRef>
          <a:effectRef idx="1">
            <a:schemeClr val="accent1"/>
          </a:effectRef>
          <a:fontRef idx="minor">
            <a:schemeClr val="tx1"/>
          </a:fontRef>
        </p:style>
      </p:cxnSp>
      <p:sp>
        <p:nvSpPr>
          <p:cNvPr id="3" name="Segnaposto contenuto 2"/>
          <p:cNvSpPr>
            <a:spLocks noGrp="1"/>
          </p:cNvSpPr>
          <p:nvPr>
            <p:ph sz="quarter" idx="10"/>
          </p:nvPr>
        </p:nvSpPr>
        <p:spPr>
          <a:xfrm>
            <a:off x="641246" y="1602000"/>
            <a:ext cx="10824534" cy="4323600"/>
          </a:xfrm>
        </p:spPr>
        <p:txBody>
          <a:bodyPr/>
          <a:lstStyle>
            <a:lvl1pPr marL="342891" indent="-342891">
              <a:buFont typeface="Wingdings" panose="05000000000000000000" pitchFamily="2" charset="2"/>
              <a:buChar char="§"/>
              <a:defRPr/>
            </a:lvl1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12" name="Immagin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75664" b="16549"/>
          <a:stretch/>
        </p:blipFill>
        <p:spPr>
          <a:xfrm>
            <a:off x="10975912" y="350177"/>
            <a:ext cx="489868" cy="600223"/>
          </a:xfrm>
          <a:prstGeom prst="rect">
            <a:avLst/>
          </a:prstGeom>
        </p:spPr>
      </p:pic>
      <p:sp>
        <p:nvSpPr>
          <p:cNvPr id="2" name="Segnaposto piè di pagina 1"/>
          <p:cNvSpPr>
            <a:spLocks noGrp="1"/>
          </p:cNvSpPr>
          <p:nvPr>
            <p:ph type="ftr" sz="quarter" idx="11"/>
          </p:nvPr>
        </p:nvSpPr>
        <p:spPr/>
        <p:txBody>
          <a:bodyPr/>
          <a:lstStyle/>
          <a:p>
            <a:r>
              <a:rPr lang="it-IT"/>
              <a:t>nome società</a:t>
            </a:r>
            <a:endParaRPr lang="it-IT" dirty="0"/>
          </a:p>
        </p:txBody>
      </p:sp>
      <p:sp>
        <p:nvSpPr>
          <p:cNvPr id="9"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11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‹N›</a:t>
            </a:fld>
            <a:endParaRPr lang="it-IT" dirty="0"/>
          </a:p>
        </p:txBody>
      </p:sp>
    </p:spTree>
    <p:extLst>
      <p:ext uri="{BB962C8B-B14F-4D97-AF65-F5344CB8AC3E}">
        <p14:creationId xmlns:p14="http://schemas.microsoft.com/office/powerpoint/2010/main" val="396076339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esto due blocchi">
    <p:spTree>
      <p:nvGrpSpPr>
        <p:cNvPr id="1" name=""/>
        <p:cNvGrpSpPr/>
        <p:nvPr/>
      </p:nvGrpSpPr>
      <p:grpSpPr>
        <a:xfrm>
          <a:off x="0" y="0"/>
          <a:ext cx="0" cy="0"/>
          <a:chOff x="0" y="0"/>
          <a:chExt cx="0" cy="0"/>
        </a:xfrm>
      </p:grpSpPr>
      <p:sp>
        <p:nvSpPr>
          <p:cNvPr id="2" name="Titolo 1"/>
          <p:cNvSpPr>
            <a:spLocks noGrp="1"/>
          </p:cNvSpPr>
          <p:nvPr>
            <p:ph type="title"/>
          </p:nvPr>
        </p:nvSpPr>
        <p:spPr>
          <a:xfrm>
            <a:off x="640800" y="172800"/>
            <a:ext cx="10157829" cy="777600"/>
          </a:xfrm>
        </p:spPr>
        <p:txBody>
          <a:bodyPr/>
          <a:lstStyle/>
          <a:p>
            <a:r>
              <a:rPr lang="it-IT"/>
              <a:t>Fare clic per modificare lo stile del titolo</a:t>
            </a:r>
          </a:p>
        </p:txBody>
      </p:sp>
      <p:sp>
        <p:nvSpPr>
          <p:cNvPr id="8" name="Segnaposto contenuto 7"/>
          <p:cNvSpPr>
            <a:spLocks noGrp="1"/>
          </p:cNvSpPr>
          <p:nvPr>
            <p:ph sz="quarter" idx="11"/>
          </p:nvPr>
        </p:nvSpPr>
        <p:spPr>
          <a:xfrm>
            <a:off x="640800" y="1426591"/>
            <a:ext cx="4971435" cy="4678131"/>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cxnSp>
        <p:nvCxnSpPr>
          <p:cNvPr id="9" name="Connettore 1 11"/>
          <p:cNvCxnSpPr/>
          <p:nvPr userDrawn="1"/>
        </p:nvCxnSpPr>
        <p:spPr>
          <a:xfrm>
            <a:off x="6006517" y="1426518"/>
            <a:ext cx="0" cy="4680000"/>
          </a:xfrm>
          <a:prstGeom prst="line">
            <a:avLst/>
          </a:prstGeom>
          <a:ln w="38100">
            <a:solidFill>
              <a:srgbClr val="C6C6C6"/>
            </a:solidFill>
          </a:ln>
        </p:spPr>
        <p:style>
          <a:lnRef idx="1">
            <a:schemeClr val="accent1"/>
          </a:lnRef>
          <a:fillRef idx="0">
            <a:schemeClr val="accent1"/>
          </a:fillRef>
          <a:effectRef idx="0">
            <a:schemeClr val="accent1"/>
          </a:effectRef>
          <a:fontRef idx="minor">
            <a:schemeClr val="tx1"/>
          </a:fontRef>
        </p:style>
      </p:cxnSp>
      <p:sp>
        <p:nvSpPr>
          <p:cNvPr id="11" name="Segnaposto contenuto 10"/>
          <p:cNvSpPr>
            <a:spLocks noGrp="1"/>
          </p:cNvSpPr>
          <p:nvPr>
            <p:ph sz="quarter" idx="12"/>
          </p:nvPr>
        </p:nvSpPr>
        <p:spPr>
          <a:xfrm>
            <a:off x="6400800" y="1426518"/>
            <a:ext cx="5064980" cy="467999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piè di pagina 3"/>
          <p:cNvSpPr>
            <a:spLocks noGrp="1"/>
          </p:cNvSpPr>
          <p:nvPr>
            <p:ph type="ftr" sz="quarter" idx="13"/>
          </p:nvPr>
        </p:nvSpPr>
        <p:spPr/>
        <p:txBody>
          <a:bodyPr/>
          <a:lstStyle/>
          <a:p>
            <a:r>
              <a:rPr lang="it-IT"/>
              <a:t>nome società</a:t>
            </a:r>
            <a:endParaRPr lang="it-IT" dirty="0"/>
          </a:p>
        </p:txBody>
      </p:sp>
      <p:sp>
        <p:nvSpPr>
          <p:cNvPr id="10"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11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‹N›</a:t>
            </a:fld>
            <a:endParaRPr lang="it-IT" dirty="0"/>
          </a:p>
        </p:txBody>
      </p:sp>
    </p:spTree>
    <p:extLst>
      <p:ext uri="{BB962C8B-B14F-4D97-AF65-F5344CB8AC3E}">
        <p14:creationId xmlns:p14="http://schemas.microsoft.com/office/powerpoint/2010/main" val="143739081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2 box titolo e separatore">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4076191"/>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contenuto 5"/>
          <p:cNvSpPr>
            <a:spLocks noGrp="1"/>
          </p:cNvSpPr>
          <p:nvPr>
            <p:ph sz="quarter" idx="4"/>
          </p:nvPr>
        </p:nvSpPr>
        <p:spPr>
          <a:xfrm>
            <a:off x="6206400" y="2113472"/>
            <a:ext cx="5259380" cy="4076191"/>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‹N›</a:t>
            </a:fld>
            <a:endParaRPr lang="it-IT"/>
          </a:p>
        </p:txBody>
      </p:sp>
      <p:sp>
        <p:nvSpPr>
          <p:cNvPr id="10" name="Titolo 9"/>
          <p:cNvSpPr>
            <a:spLocks noGrp="1"/>
          </p:cNvSpPr>
          <p:nvPr>
            <p:ph type="title"/>
          </p:nvPr>
        </p:nvSpPr>
        <p:spPr/>
        <p:txBody>
          <a:bodyPr/>
          <a:lstStyle/>
          <a:p>
            <a:r>
              <a:rPr lang="it-IT" dirty="0"/>
              <a:t>Fare clic per modificare lo stile del titolo</a:t>
            </a:r>
          </a:p>
        </p:txBody>
      </p:sp>
      <p:sp>
        <p:nvSpPr>
          <p:cNvPr id="5" name="Segnaposto testo 4"/>
          <p:cNvSpPr>
            <a:spLocks noGrp="1"/>
          </p:cNvSpPr>
          <p:nvPr>
            <p:ph type="body" sz="quarter" idx="13"/>
          </p:nvPr>
        </p:nvSpPr>
        <p:spPr>
          <a:xfrm>
            <a:off x="723840" y="1309358"/>
            <a:ext cx="5159375" cy="541338"/>
          </a:xfrm>
        </p:spPr>
        <p:txBody>
          <a:bodyPr/>
          <a:lstStyle>
            <a:lvl1pPr marL="0" indent="180975" algn="ctr">
              <a:lnSpc>
                <a:spcPct val="100000"/>
              </a:lnSpc>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13" name="Segnaposto testo 12"/>
          <p:cNvSpPr>
            <a:spLocks noGrp="1"/>
          </p:cNvSpPr>
          <p:nvPr>
            <p:ph type="body" sz="quarter" idx="14"/>
          </p:nvPr>
        </p:nvSpPr>
        <p:spPr>
          <a:xfrm>
            <a:off x="6207124" y="1309688"/>
            <a:ext cx="5258656" cy="541337"/>
          </a:xfrm>
        </p:spPr>
        <p:txBody>
          <a:bodyPr>
            <a:normAutofit/>
          </a:bodyPr>
          <a:lstStyle>
            <a:lvl1pPr marL="0" indent="0" algn="ctr">
              <a:buNone/>
              <a:defRPr sz="1800" b="1" i="0">
                <a:solidFill>
                  <a:schemeClr val="tx1"/>
                </a:solidFill>
              </a:defRPr>
            </a:lvl1pPr>
          </a:lstStyle>
          <a:p>
            <a:pPr lvl="0"/>
            <a:r>
              <a:rPr lang="it-IT" dirty="0"/>
              <a:t>Modifica gli stili del testo</a:t>
            </a:r>
          </a:p>
        </p:txBody>
      </p:sp>
      <p:cxnSp>
        <p:nvCxnSpPr>
          <p:cNvPr id="11" name="Connettore 1 11"/>
          <p:cNvCxnSpPr/>
          <p:nvPr userDrawn="1"/>
        </p:nvCxnSpPr>
        <p:spPr>
          <a:xfrm>
            <a:off x="6056212" y="1426518"/>
            <a:ext cx="0" cy="4680000"/>
          </a:xfrm>
          <a:prstGeom prst="line">
            <a:avLst/>
          </a:prstGeom>
          <a:ln w="38100">
            <a:solidFill>
              <a:srgbClr val="C6C6C6"/>
            </a:solidFill>
          </a:ln>
        </p:spPr>
        <p:style>
          <a:lnRef idx="1">
            <a:schemeClr val="accent1"/>
          </a:lnRef>
          <a:fillRef idx="0">
            <a:schemeClr val="accent1"/>
          </a:fillRef>
          <a:effectRef idx="0">
            <a:schemeClr val="accent1"/>
          </a:effectRef>
          <a:fontRef idx="minor">
            <a:schemeClr val="tx1"/>
          </a:fontRef>
        </p:style>
      </p:cxnSp>
      <p:sp>
        <p:nvSpPr>
          <p:cNvPr id="2" name="Segnaposto piè di pagina 1"/>
          <p:cNvSpPr>
            <a:spLocks noGrp="1"/>
          </p:cNvSpPr>
          <p:nvPr>
            <p:ph type="ftr" sz="quarter" idx="15"/>
          </p:nvPr>
        </p:nvSpPr>
        <p:spPr/>
        <p:txBody>
          <a:bodyPr/>
          <a:lstStyle/>
          <a:p>
            <a:r>
              <a:rPr lang="it-IT" dirty="0"/>
              <a:t>nome società</a:t>
            </a:r>
          </a:p>
        </p:txBody>
      </p:sp>
    </p:spTree>
    <p:extLst>
      <p:ext uri="{BB962C8B-B14F-4D97-AF65-F5344CB8AC3E}">
        <p14:creationId xmlns:p14="http://schemas.microsoft.com/office/powerpoint/2010/main" val="210838517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fronto 2 box con titolo">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4076191"/>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contenuto 5"/>
          <p:cNvSpPr>
            <a:spLocks noGrp="1"/>
          </p:cNvSpPr>
          <p:nvPr>
            <p:ph sz="quarter" idx="4"/>
          </p:nvPr>
        </p:nvSpPr>
        <p:spPr>
          <a:xfrm>
            <a:off x="6206400" y="2113472"/>
            <a:ext cx="5259380" cy="4076191"/>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‹N›</a:t>
            </a:fld>
            <a:endParaRPr lang="it-IT"/>
          </a:p>
        </p:txBody>
      </p:sp>
      <p:sp>
        <p:nvSpPr>
          <p:cNvPr id="10" name="Titolo 9"/>
          <p:cNvSpPr>
            <a:spLocks noGrp="1"/>
          </p:cNvSpPr>
          <p:nvPr>
            <p:ph type="title"/>
          </p:nvPr>
        </p:nvSpPr>
        <p:spPr/>
        <p:txBody>
          <a:bodyPr/>
          <a:lstStyle/>
          <a:p>
            <a:r>
              <a:rPr lang="it-IT" dirty="0"/>
              <a:t>Fare clic per modificare lo stile del titolo</a:t>
            </a:r>
          </a:p>
        </p:txBody>
      </p:sp>
      <p:sp>
        <p:nvSpPr>
          <p:cNvPr id="5" name="Segnaposto testo 4"/>
          <p:cNvSpPr>
            <a:spLocks noGrp="1"/>
          </p:cNvSpPr>
          <p:nvPr>
            <p:ph type="body" sz="quarter" idx="13"/>
          </p:nvPr>
        </p:nvSpPr>
        <p:spPr>
          <a:xfrm>
            <a:off x="723840" y="1309358"/>
            <a:ext cx="5159375" cy="541338"/>
          </a:xfrm>
        </p:spPr>
        <p:txBody>
          <a:bodyPr/>
          <a:lstStyle>
            <a:lvl1pPr marL="0" indent="180975" algn="ctr">
              <a:lnSpc>
                <a:spcPct val="100000"/>
              </a:lnSpc>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13" name="Segnaposto testo 12"/>
          <p:cNvSpPr>
            <a:spLocks noGrp="1"/>
          </p:cNvSpPr>
          <p:nvPr>
            <p:ph type="body" sz="quarter" idx="14"/>
          </p:nvPr>
        </p:nvSpPr>
        <p:spPr>
          <a:xfrm>
            <a:off x="6207124" y="1309688"/>
            <a:ext cx="5258656" cy="541337"/>
          </a:xfrm>
        </p:spPr>
        <p:txBody>
          <a:bodyPr>
            <a:normAutofit/>
          </a:bodyPr>
          <a:lstStyle>
            <a:lvl1pPr marL="0" indent="0" algn="ctr">
              <a:buNone/>
              <a:defRPr sz="1800" b="1" i="0">
                <a:solidFill>
                  <a:schemeClr val="tx1"/>
                </a:solidFill>
              </a:defRPr>
            </a:lvl1pPr>
          </a:lstStyle>
          <a:p>
            <a:pPr lvl="0"/>
            <a:r>
              <a:rPr lang="it-IT" dirty="0"/>
              <a:t>Modifica gli stili del testo</a:t>
            </a:r>
          </a:p>
        </p:txBody>
      </p:sp>
      <p:sp>
        <p:nvSpPr>
          <p:cNvPr id="2" name="Segnaposto piè di pagina 1"/>
          <p:cNvSpPr>
            <a:spLocks noGrp="1"/>
          </p:cNvSpPr>
          <p:nvPr>
            <p:ph type="ftr" sz="quarter" idx="15"/>
          </p:nvPr>
        </p:nvSpPr>
        <p:spPr/>
        <p:txBody>
          <a:bodyPr/>
          <a:lstStyle/>
          <a:p>
            <a:r>
              <a:rPr lang="it-IT"/>
              <a:t>nome società</a:t>
            </a:r>
            <a:endParaRPr lang="it-IT" dirty="0"/>
          </a:p>
        </p:txBody>
      </p:sp>
    </p:spTree>
    <p:extLst>
      <p:ext uri="{BB962C8B-B14F-4D97-AF65-F5344CB8AC3E}">
        <p14:creationId xmlns:p14="http://schemas.microsoft.com/office/powerpoint/2010/main" val="213666740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fronto box titolo giallo">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4076191"/>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contenuto 5"/>
          <p:cNvSpPr>
            <a:spLocks noGrp="1"/>
          </p:cNvSpPr>
          <p:nvPr>
            <p:ph sz="quarter" idx="4"/>
          </p:nvPr>
        </p:nvSpPr>
        <p:spPr>
          <a:xfrm>
            <a:off x="6206400" y="2113472"/>
            <a:ext cx="5259380" cy="4076191"/>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‹N›</a:t>
            </a:fld>
            <a:endParaRPr lang="it-IT"/>
          </a:p>
        </p:txBody>
      </p:sp>
      <p:sp>
        <p:nvSpPr>
          <p:cNvPr id="10" name="Titolo 9"/>
          <p:cNvSpPr>
            <a:spLocks noGrp="1"/>
          </p:cNvSpPr>
          <p:nvPr>
            <p:ph type="title"/>
          </p:nvPr>
        </p:nvSpPr>
        <p:spPr/>
        <p:txBody>
          <a:bodyPr/>
          <a:lstStyle/>
          <a:p>
            <a:r>
              <a:rPr lang="it-IT" dirty="0"/>
              <a:t>Fare clic per modificare lo stile del titolo</a:t>
            </a:r>
          </a:p>
        </p:txBody>
      </p:sp>
      <p:sp>
        <p:nvSpPr>
          <p:cNvPr id="5" name="Segnaposto testo 4"/>
          <p:cNvSpPr>
            <a:spLocks noGrp="1"/>
          </p:cNvSpPr>
          <p:nvPr>
            <p:ph type="body" sz="quarter" idx="13"/>
          </p:nvPr>
        </p:nvSpPr>
        <p:spPr>
          <a:xfrm>
            <a:off x="1289095" y="1408026"/>
            <a:ext cx="4021016" cy="369332"/>
          </a:xfrm>
          <a:solidFill>
            <a:schemeClr val="bg1"/>
          </a:solidFill>
          <a:effectLst>
            <a:outerShdw dist="101600" dir="8100000" algn="tr" rotWithShape="0">
              <a:srgbClr val="FFD500"/>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11" name="Segnaposto testo 4"/>
          <p:cNvSpPr>
            <a:spLocks noGrp="1"/>
          </p:cNvSpPr>
          <p:nvPr>
            <p:ph type="body" sz="quarter" idx="14"/>
          </p:nvPr>
        </p:nvSpPr>
        <p:spPr>
          <a:xfrm>
            <a:off x="6778892" y="1408026"/>
            <a:ext cx="4021016" cy="369332"/>
          </a:xfrm>
          <a:solidFill>
            <a:schemeClr val="bg1"/>
          </a:solidFill>
          <a:effectLst>
            <a:outerShdw dist="101600" dir="8100000" algn="tr" rotWithShape="0">
              <a:srgbClr val="FFD500"/>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dirty="0"/>
              <a:t>Modifica gli stili del testo dello schema</a:t>
            </a:r>
          </a:p>
        </p:txBody>
      </p:sp>
      <p:sp>
        <p:nvSpPr>
          <p:cNvPr id="2" name="Segnaposto piè di pagina 1"/>
          <p:cNvSpPr>
            <a:spLocks noGrp="1"/>
          </p:cNvSpPr>
          <p:nvPr>
            <p:ph type="ftr" sz="quarter" idx="15"/>
          </p:nvPr>
        </p:nvSpPr>
        <p:spPr/>
        <p:txBody>
          <a:bodyPr/>
          <a:lstStyle/>
          <a:p>
            <a:r>
              <a:rPr lang="it-IT"/>
              <a:t>nome società</a:t>
            </a:r>
            <a:endParaRPr lang="it-IT" dirty="0"/>
          </a:p>
        </p:txBody>
      </p:sp>
    </p:spTree>
    <p:extLst>
      <p:ext uri="{BB962C8B-B14F-4D97-AF65-F5344CB8AC3E}">
        <p14:creationId xmlns:p14="http://schemas.microsoft.com/office/powerpoint/2010/main" val="326573408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solo titol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‹N›</a:t>
            </a:fld>
            <a:endParaRPr lang="it-IT" dirty="0"/>
          </a:p>
        </p:txBody>
      </p:sp>
      <p:sp>
        <p:nvSpPr>
          <p:cNvPr id="15" name="Titolo 14"/>
          <p:cNvSpPr>
            <a:spLocks noGrp="1"/>
          </p:cNvSpPr>
          <p:nvPr userDrawn="1">
            <p:ph type="title"/>
          </p:nvPr>
        </p:nvSpPr>
        <p:spPr/>
        <p:txBody>
          <a:bodyPr/>
          <a:lstStyle/>
          <a:p>
            <a:r>
              <a:rPr lang="it-IT"/>
              <a:t>Fare clic per modificare lo stile del titolo</a:t>
            </a:r>
          </a:p>
        </p:txBody>
      </p:sp>
      <p:sp>
        <p:nvSpPr>
          <p:cNvPr id="2" name="Segnaposto piè di pagina 1"/>
          <p:cNvSpPr>
            <a:spLocks noGrp="1"/>
          </p:cNvSpPr>
          <p:nvPr>
            <p:ph type="ftr" sz="quarter" idx="11"/>
          </p:nvPr>
        </p:nvSpPr>
        <p:spPr/>
        <p:txBody>
          <a:bodyPr/>
          <a:lstStyle/>
          <a:p>
            <a:r>
              <a:rPr lang="it-IT"/>
              <a:t>nome società</a:t>
            </a:r>
            <a:endParaRPr lang="it-IT" dirty="0"/>
          </a:p>
        </p:txBody>
      </p:sp>
    </p:spTree>
    <p:extLst>
      <p:ext uri="{BB962C8B-B14F-4D97-AF65-F5344CB8AC3E}">
        <p14:creationId xmlns:p14="http://schemas.microsoft.com/office/powerpoint/2010/main" val="362122059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a tutta slide">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0"/>
            <a:ext cx="12192000" cy="6858000"/>
          </a:xfrm>
          <a:solidFill>
            <a:srgbClr val="C6C6C6"/>
          </a:solidFill>
        </p:spPr>
        <p:txBody>
          <a:bodyPr/>
          <a:lstStyle>
            <a:lvl1pPr marL="0" indent="0">
              <a:buNone/>
              <a:defRPr/>
            </a:lvl1pPr>
          </a:lstStyle>
          <a:p>
            <a:endParaRPr lang="it-IT" dirty="0"/>
          </a:p>
        </p:txBody>
      </p:sp>
      <p:sp>
        <p:nvSpPr>
          <p:cNvPr id="2" name="Titolo 1"/>
          <p:cNvSpPr>
            <a:spLocks noGrp="1"/>
          </p:cNvSpPr>
          <p:nvPr>
            <p:ph type="title"/>
          </p:nvPr>
        </p:nvSpPr>
        <p:spPr>
          <a:xfrm>
            <a:off x="874391" y="609600"/>
            <a:ext cx="3240000" cy="3240000"/>
          </a:xfrm>
          <a:prstGeom prst="ellipse">
            <a:avLst/>
          </a:prstGeom>
          <a:solidFill>
            <a:srgbClr val="FFD5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144000" tIns="108000" rIns="144000" bIns="108000" rtlCol="0" anchor="ctr">
            <a:normAutofit/>
          </a:bodyPr>
          <a:lstStyle>
            <a:lvl1pPr>
              <a:defRPr lang="it-IT" sz="2600">
                <a:solidFill>
                  <a:schemeClr val="lt1"/>
                </a:solidFill>
                <a:latin typeface="+mn-lt"/>
                <a:ea typeface="+mn-ea"/>
                <a:cs typeface="+mn-cs"/>
              </a:defRPr>
            </a:lvl1pPr>
          </a:lstStyle>
          <a:p>
            <a:pPr marL="0" lvl="0" algn="ctr" defTabSz="914400"/>
            <a:r>
              <a:rPr lang="it-IT"/>
              <a:t>Fare clic per modificare lo stile del titolo</a:t>
            </a:r>
          </a:p>
        </p:txBody>
      </p:sp>
    </p:spTree>
    <p:extLst>
      <p:ext uri="{BB962C8B-B14F-4D97-AF65-F5344CB8AC3E}">
        <p14:creationId xmlns:p14="http://schemas.microsoft.com/office/powerpoint/2010/main" val="4290973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oto a tutta slide">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0"/>
            <a:ext cx="12192000" cy="6858000"/>
          </a:xfrm>
          <a:solidFill>
            <a:srgbClr val="FFD500"/>
          </a:solidFill>
        </p:spPr>
        <p:txBody>
          <a:bodyPr/>
          <a:lstStyle>
            <a:lvl1pPr marL="0" indent="0">
              <a:buNone/>
              <a:defRPr/>
            </a:lvl1pPr>
          </a:lstStyle>
          <a:p>
            <a:endParaRPr lang="it-IT" dirty="0"/>
          </a:p>
        </p:txBody>
      </p:sp>
      <p:sp>
        <p:nvSpPr>
          <p:cNvPr id="2" name="Titolo 1"/>
          <p:cNvSpPr>
            <a:spLocks noGrp="1"/>
          </p:cNvSpPr>
          <p:nvPr>
            <p:ph type="title"/>
          </p:nvPr>
        </p:nvSpPr>
        <p:spPr>
          <a:xfrm>
            <a:off x="874391" y="5569022"/>
            <a:ext cx="5989547" cy="777600"/>
          </a:xfr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144000" tIns="108000" rIns="144000" bIns="108000" rtlCol="0" anchor="ctr">
            <a:normAutofit/>
          </a:bodyPr>
          <a:lstStyle>
            <a:lvl1pPr>
              <a:defRPr lang="it-IT" sz="2600">
                <a:solidFill>
                  <a:schemeClr val="lt1"/>
                </a:solidFill>
                <a:latin typeface="+mn-lt"/>
                <a:ea typeface="+mn-ea"/>
                <a:cs typeface="+mn-cs"/>
              </a:defRPr>
            </a:lvl1pPr>
          </a:lstStyle>
          <a:p>
            <a:pPr marL="0" lvl="0" algn="ctr" defTabSz="914400"/>
            <a:r>
              <a:rPr lang="it-IT"/>
              <a:t>Fare clic per modificare lo stile del titolo</a:t>
            </a:r>
          </a:p>
        </p:txBody>
      </p:sp>
    </p:spTree>
    <p:extLst>
      <p:ext uri="{BB962C8B-B14F-4D97-AF65-F5344CB8AC3E}">
        <p14:creationId xmlns:p14="http://schemas.microsoft.com/office/powerpoint/2010/main" val="43228043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magin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Segnaposto titolo 1"/>
          <p:cNvSpPr>
            <a:spLocks noGrp="1"/>
          </p:cNvSpPr>
          <p:nvPr>
            <p:ph type="title"/>
          </p:nvPr>
        </p:nvSpPr>
        <p:spPr>
          <a:xfrm>
            <a:off x="640800" y="172800"/>
            <a:ext cx="10053291" cy="777600"/>
          </a:xfrm>
          <a:prstGeom prst="rect">
            <a:avLst/>
          </a:prstGeom>
        </p:spPr>
        <p:txBody>
          <a:bodyPr vert="horz" lIns="90000" tIns="45720" rIns="90000" bIns="45720" rtlCol="0" anchor="ctr">
            <a:normAutofit/>
          </a:bodyPr>
          <a:lstStyle/>
          <a:p>
            <a:r>
              <a:rPr lang="it-IT" dirty="0"/>
              <a:t>Fare clic per modificare </a:t>
            </a:r>
            <a:br>
              <a:rPr lang="it-IT" dirty="0"/>
            </a:br>
            <a:r>
              <a:rPr lang="it-IT" dirty="0"/>
              <a:t>lo stile del titolo</a:t>
            </a:r>
          </a:p>
        </p:txBody>
      </p:sp>
      <p:sp>
        <p:nvSpPr>
          <p:cNvPr id="3" name="Segnaposto testo 2"/>
          <p:cNvSpPr>
            <a:spLocks noGrp="1"/>
          </p:cNvSpPr>
          <p:nvPr>
            <p:ph type="body" idx="1"/>
          </p:nvPr>
        </p:nvSpPr>
        <p:spPr>
          <a:xfrm>
            <a:off x="640799" y="1600202"/>
            <a:ext cx="10824981" cy="4321874"/>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p:txBody>
      </p:sp>
      <p:sp>
        <p:nvSpPr>
          <p:cNvPr id="6"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11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‹N›</a:t>
            </a:fld>
            <a:endParaRPr lang="it-IT" dirty="0"/>
          </a:p>
        </p:txBody>
      </p:sp>
      <p:cxnSp>
        <p:nvCxnSpPr>
          <p:cNvPr id="10" name="Connettore 1 3"/>
          <p:cNvCxnSpPr/>
          <p:nvPr userDrawn="1"/>
        </p:nvCxnSpPr>
        <p:spPr>
          <a:xfrm>
            <a:off x="0" y="823674"/>
            <a:ext cx="6003131" cy="6389"/>
          </a:xfrm>
          <a:prstGeom prst="line">
            <a:avLst/>
          </a:prstGeom>
          <a:ln>
            <a:solidFill>
              <a:srgbClr val="FFD500"/>
            </a:solidFill>
          </a:ln>
          <a:effectLst/>
        </p:spPr>
        <p:style>
          <a:lnRef idx="2">
            <a:schemeClr val="accent1"/>
          </a:lnRef>
          <a:fillRef idx="0">
            <a:schemeClr val="accent1"/>
          </a:fillRef>
          <a:effectRef idx="1">
            <a:schemeClr val="accent1"/>
          </a:effectRef>
          <a:fontRef idx="minor">
            <a:schemeClr val="tx1"/>
          </a:fontRef>
        </p:style>
      </p:cxnSp>
      <p:pic>
        <p:nvPicPr>
          <p:cNvPr id="13" name="Immagine 12"/>
          <p:cNvPicPr>
            <a:picLocks noChangeAspect="1"/>
          </p:cNvPicPr>
          <p:nvPr userDrawn="1"/>
        </p:nvPicPr>
        <p:blipFill rotWithShape="1">
          <a:blip r:embed="rId15" cstate="print">
            <a:extLst>
              <a:ext uri="{28A0092B-C50C-407E-A947-70E740481C1C}">
                <a14:useLocalDpi xmlns:a14="http://schemas.microsoft.com/office/drawing/2010/main" val="0"/>
              </a:ext>
            </a:extLst>
          </a:blip>
          <a:srcRect r="75664" b="16549"/>
          <a:stretch/>
        </p:blipFill>
        <p:spPr>
          <a:xfrm>
            <a:off x="10975912" y="350177"/>
            <a:ext cx="489868" cy="600223"/>
          </a:xfrm>
          <a:prstGeom prst="rect">
            <a:avLst/>
          </a:prstGeom>
        </p:spPr>
      </p:pic>
      <p:sp>
        <p:nvSpPr>
          <p:cNvPr id="4" name="Segnaposto piè di pagina 3"/>
          <p:cNvSpPr>
            <a:spLocks noGrp="1"/>
          </p:cNvSpPr>
          <p:nvPr>
            <p:ph type="ftr" sz="quarter" idx="3"/>
          </p:nvPr>
        </p:nvSpPr>
        <p:spPr>
          <a:xfrm>
            <a:off x="7350980" y="6297480"/>
            <a:ext cx="4114800" cy="365125"/>
          </a:xfrm>
          <a:prstGeom prst="rect">
            <a:avLst/>
          </a:prstGeom>
        </p:spPr>
        <p:txBody>
          <a:bodyPr vert="horz" lIns="0" tIns="0" rIns="0" bIns="0" rtlCol="0" anchor="ctr"/>
          <a:lstStyle>
            <a:lvl1pPr algn="r">
              <a:defRPr sz="2400">
                <a:solidFill>
                  <a:schemeClr val="tx1"/>
                </a:solidFill>
                <a:latin typeface="EniLogo" panose="02000500050000020004" pitchFamily="2" charset="0"/>
              </a:defRPr>
            </a:lvl1pPr>
          </a:lstStyle>
          <a:p>
            <a:r>
              <a:rPr lang="it-IT" dirty="0"/>
              <a:t>nome società</a:t>
            </a:r>
          </a:p>
        </p:txBody>
      </p:sp>
    </p:spTree>
    <p:extLst>
      <p:ext uri="{BB962C8B-B14F-4D97-AF65-F5344CB8AC3E}">
        <p14:creationId xmlns:p14="http://schemas.microsoft.com/office/powerpoint/2010/main" val="827631959"/>
      </p:ext>
    </p:extLst>
  </p:cSld>
  <p:clrMap bg1="lt1" tx1="dk1" bg2="lt2" tx2="dk2" accent1="accent1" accent2="accent2" accent3="accent3" accent4="accent4" accent5="accent5" accent6="accent6" hlink="hlink" folHlink="folHlink"/>
  <p:sldLayoutIdLst>
    <p:sldLayoutId id="2147483719" r:id="rId1"/>
    <p:sldLayoutId id="2147483663" r:id="rId2"/>
    <p:sldLayoutId id="2147483685" r:id="rId3"/>
    <p:sldLayoutId id="2147483693" r:id="rId4"/>
    <p:sldLayoutId id="2147483717" r:id="rId5"/>
    <p:sldLayoutId id="2147483715" r:id="rId6"/>
    <p:sldLayoutId id="2147483686" r:id="rId7"/>
    <p:sldLayoutId id="2147483700" r:id="rId8"/>
    <p:sldLayoutId id="2147483718" r:id="rId9"/>
    <p:sldLayoutId id="2147483684" r:id="rId10"/>
    <p:sldLayoutId id="2147483716" r:id="rId11"/>
    <p:sldLayoutId id="2147483720" r:id="rId12"/>
  </p:sldLayoutIdLst>
  <p:transition spd="slow">
    <p:fade/>
  </p:transition>
  <p:hf hdr="0" dt="0"/>
  <p:txStyles>
    <p:title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p:titleStyle>
    <p:body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1.wdp"/><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29.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hyperlink" Target="mailto:Sistemi_di_Procurement@eni.com" TargetMode="External"/><Relationship Id="rId4" Type="http://schemas.openxmlformats.org/officeDocument/2006/relationships/hyperlink" Target="https://eprocurement.eni.it/int_eng/content/download/660669/5515218/file/Form%20richiesta%20di%20abilitazione%20Sistemi%20di%20Procurement-08_eng.xls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ctrTitle"/>
          </p:nvPr>
        </p:nvSpPr>
        <p:spPr/>
        <p:txBody>
          <a:bodyPr>
            <a:noAutofit/>
          </a:bodyPr>
          <a:lstStyle/>
          <a:p>
            <a:r>
              <a:rPr lang="it-IT" sz="3800" dirty="0">
                <a:latin typeface="EniTabReg" panose="02000506030000020004" pitchFamily="50" charset="0"/>
              </a:rPr>
              <a:t>Feedback &amp; Vendor Rating Model</a:t>
            </a:r>
          </a:p>
        </p:txBody>
      </p:sp>
      <p:sp>
        <p:nvSpPr>
          <p:cNvPr id="9" name="Sottotitolo 8"/>
          <p:cNvSpPr>
            <a:spLocks noGrp="1"/>
          </p:cNvSpPr>
          <p:nvPr>
            <p:ph type="subTitle" idx="1"/>
          </p:nvPr>
        </p:nvSpPr>
        <p:spPr/>
        <p:txBody>
          <a:bodyPr/>
          <a:lstStyle/>
          <a:p>
            <a:r>
              <a:rPr lang="it-IT" dirty="0">
                <a:latin typeface="EniTabReg" panose="02000506030000020004" pitchFamily="50" charset="0"/>
              </a:rPr>
              <a:t>San Donato Milanese,  </a:t>
            </a:r>
            <a:r>
              <a:rPr lang="it-IT" dirty="0" err="1">
                <a:latin typeface="EniTabReg" panose="02000506030000020004" pitchFamily="50" charset="0"/>
              </a:rPr>
              <a:t>December</a:t>
            </a:r>
            <a:r>
              <a:rPr lang="it-IT" dirty="0">
                <a:latin typeface="EniTabReg" panose="02000506030000020004" pitchFamily="50" charset="0"/>
              </a:rPr>
              <a:t> 1</a:t>
            </a:r>
            <a:r>
              <a:rPr lang="it-IT" baseline="30000" dirty="0">
                <a:latin typeface="EniTabReg" panose="02000506030000020004" pitchFamily="50" charset="0"/>
              </a:rPr>
              <a:t>st </a:t>
            </a:r>
            <a:r>
              <a:rPr lang="it-IT" dirty="0">
                <a:latin typeface="EniTabReg" panose="02000506030000020004" pitchFamily="50" charset="0"/>
              </a:rPr>
              <a:t>2022</a:t>
            </a:r>
          </a:p>
        </p:txBody>
      </p:sp>
      <p:pic>
        <p:nvPicPr>
          <p:cNvPr id="7" name="Immagine 6"/>
          <p:cNvPicPr>
            <a:picLocks noChangeAspect="1"/>
          </p:cNvPicPr>
          <p:nvPr/>
        </p:nvPicPr>
        <p:blipFill rotWithShape="1">
          <a:blip r:embed="rId3" cstate="print">
            <a:extLst>
              <a:ext uri="{28A0092B-C50C-407E-A947-70E740481C1C}">
                <a14:useLocalDpi xmlns:a14="http://schemas.microsoft.com/office/drawing/2010/main" val="0"/>
              </a:ext>
            </a:extLst>
          </a:blip>
          <a:srcRect r="73762"/>
          <a:stretch/>
        </p:blipFill>
        <p:spPr>
          <a:xfrm>
            <a:off x="10963521" y="355607"/>
            <a:ext cx="625548" cy="874304"/>
          </a:xfrm>
          <a:prstGeom prst="rect">
            <a:avLst/>
          </a:prstGeom>
        </p:spPr>
      </p:pic>
    </p:spTree>
    <p:extLst>
      <p:ext uri="{BB962C8B-B14F-4D97-AF65-F5344CB8AC3E}">
        <p14:creationId xmlns:p14="http://schemas.microsoft.com/office/powerpoint/2010/main" val="59184726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DC0612-67B9-4DFF-8957-EFDCC46C58F5}"/>
              </a:ext>
            </a:extLst>
          </p:cNvPr>
          <p:cNvSpPr>
            <a:spLocks noGrp="1"/>
          </p:cNvSpPr>
          <p:nvPr>
            <p:ph type="title"/>
          </p:nvPr>
        </p:nvSpPr>
        <p:spPr/>
        <p:txBody>
          <a:bodyPr>
            <a:normAutofit/>
          </a:bodyPr>
          <a:lstStyle/>
          <a:p>
            <a:r>
              <a:rPr lang="en-US" dirty="0">
                <a:latin typeface="EniTabReg" panose="02000506030000020004" pitchFamily="50" charset="0"/>
              </a:rPr>
              <a:t>Performance Feedback Model - Execution Feedback</a:t>
            </a:r>
            <a:endParaRPr lang="it-IT" dirty="0">
              <a:latin typeface="EniTabReg" panose="02000506030000020004" pitchFamily="50" charset="0"/>
            </a:endParaRPr>
          </a:p>
        </p:txBody>
      </p:sp>
      <p:sp>
        <p:nvSpPr>
          <p:cNvPr id="6" name="Arrow: Chevron 48">
            <a:extLst>
              <a:ext uri="{FF2B5EF4-FFF2-40B4-BE49-F238E27FC236}">
                <a16:creationId xmlns:a16="http://schemas.microsoft.com/office/drawing/2014/main" id="{1D8AF092-D6D2-409B-8329-413503534215}"/>
              </a:ext>
            </a:extLst>
          </p:cNvPr>
          <p:cNvSpPr/>
          <p:nvPr/>
        </p:nvSpPr>
        <p:spPr>
          <a:xfrm>
            <a:off x="5998399" y="1615734"/>
            <a:ext cx="3453063" cy="661740"/>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EniTabReg" panose="02000506030000020004"/>
              </a:rPr>
              <a:t>From December 2022</a:t>
            </a:r>
          </a:p>
        </p:txBody>
      </p:sp>
      <p:sp>
        <p:nvSpPr>
          <p:cNvPr id="14" name="TextBox 55">
            <a:extLst>
              <a:ext uri="{FF2B5EF4-FFF2-40B4-BE49-F238E27FC236}">
                <a16:creationId xmlns:a16="http://schemas.microsoft.com/office/drawing/2014/main" id="{1099EC60-E104-4EB9-8BAC-EAC69AB1FB5B}"/>
              </a:ext>
            </a:extLst>
          </p:cNvPr>
          <p:cNvSpPr txBox="1"/>
          <p:nvPr/>
        </p:nvSpPr>
        <p:spPr>
          <a:xfrm>
            <a:off x="6048702" y="2465305"/>
            <a:ext cx="3053734" cy="923330"/>
          </a:xfrm>
          <a:prstGeom prst="rect">
            <a:avLst/>
          </a:prstGeom>
          <a:noFill/>
        </p:spPr>
        <p:txBody>
          <a:bodyPr wrap="square" lIns="0" tIns="0" rIns="0" bIns="0" rtlCol="0">
            <a:spAutoFit/>
          </a:bodyPr>
          <a:lstStyle>
            <a:defPPr>
              <a:defRPr lang="it-IT"/>
            </a:defPPr>
            <a:lvl1pPr marL="182563" indent="-182563" algn="ctr">
              <a:buFont typeface="Wingdings" panose="05000000000000000000" pitchFamily="2" charset="2"/>
              <a:buChar char="§"/>
              <a:defRPr sz="1400">
                <a:solidFill>
                  <a:srgbClr val="404040"/>
                </a:solidFill>
                <a:ea typeface="Segoe UI Black" panose="020B0A02040204020203" pitchFamily="34" charset="0"/>
                <a:cs typeface="Segoe UI Light" panose="020B0502040204020203" pitchFamily="34" charset="0"/>
              </a:defRPr>
            </a:lvl1pPr>
          </a:lstStyle>
          <a:p>
            <a:pPr algn="l"/>
            <a:r>
              <a:rPr lang="en-US" sz="1500" dirty="0">
                <a:solidFill>
                  <a:schemeClr val="tx1"/>
                </a:solidFill>
                <a:latin typeface="EniTabReg" panose="02000506030000020004"/>
              </a:rPr>
              <a:t>79 relevant Commodity Classes</a:t>
            </a:r>
          </a:p>
          <a:p>
            <a:pPr algn="l"/>
            <a:r>
              <a:rPr lang="en-US" sz="1500" dirty="0">
                <a:solidFill>
                  <a:schemeClr val="tx1"/>
                </a:solidFill>
                <a:latin typeface="EniTabReg" panose="02000506030000020004"/>
              </a:rPr>
              <a:t>FB questionnaire on a scale of 1 to 5</a:t>
            </a:r>
          </a:p>
          <a:p>
            <a:pPr algn="l"/>
            <a:r>
              <a:rPr lang="en-US" sz="1500" dirty="0">
                <a:solidFill>
                  <a:schemeClr val="tx1"/>
                </a:solidFill>
                <a:latin typeface="EniTabReg" panose="02000506030000020004"/>
              </a:rPr>
              <a:t>Strengthening of mandatory FB supervision</a:t>
            </a:r>
            <a:endParaRPr lang="it-IT" sz="1500" dirty="0">
              <a:solidFill>
                <a:schemeClr val="tx1"/>
              </a:solidFill>
              <a:latin typeface="EniTabReg" panose="02000506030000020004"/>
            </a:endParaRPr>
          </a:p>
        </p:txBody>
      </p:sp>
      <p:sp>
        <p:nvSpPr>
          <p:cNvPr id="46" name="TextBox 87">
            <a:extLst>
              <a:ext uri="{FF2B5EF4-FFF2-40B4-BE49-F238E27FC236}">
                <a16:creationId xmlns:a16="http://schemas.microsoft.com/office/drawing/2014/main" id="{9573E51D-9181-4A66-A27C-EFC2AE2C7E38}"/>
              </a:ext>
            </a:extLst>
          </p:cNvPr>
          <p:cNvSpPr txBox="1"/>
          <p:nvPr/>
        </p:nvSpPr>
        <p:spPr>
          <a:xfrm>
            <a:off x="5998398" y="3732085"/>
            <a:ext cx="3104037" cy="280800"/>
          </a:xfrm>
          <a:prstGeom prst="rect">
            <a:avLst/>
          </a:prstGeom>
          <a:solidFill>
            <a:schemeClr val="tx2">
              <a:lumMod val="40000"/>
              <a:lumOff val="60000"/>
            </a:schemeClr>
          </a:solidFill>
        </p:spPr>
        <p:txBody>
          <a:bodyPr wrap="square" rtlCol="0" anchor="ctr">
            <a:noAutofit/>
          </a:bodyPr>
          <a:lstStyle/>
          <a:p>
            <a:pPr algn="ctr"/>
            <a:r>
              <a:rPr lang="en-US" b="1" dirty="0">
                <a:solidFill>
                  <a:schemeClr val="bg1"/>
                </a:solidFill>
                <a:latin typeface="EniTabReg" panose="02000506030000020004"/>
                <a:ea typeface="Segoe UI Black" panose="020B0A02040204020203" pitchFamily="34" charset="0"/>
                <a:cs typeface="Segoe UI Light" panose="020B0502040204020203" pitchFamily="34" charset="0"/>
              </a:rPr>
              <a:t>MODEL</a:t>
            </a:r>
          </a:p>
        </p:txBody>
      </p:sp>
      <p:sp>
        <p:nvSpPr>
          <p:cNvPr id="57" name="Rettangolo 56">
            <a:extLst>
              <a:ext uri="{FF2B5EF4-FFF2-40B4-BE49-F238E27FC236}">
                <a16:creationId xmlns:a16="http://schemas.microsoft.com/office/drawing/2014/main" id="{BFFED257-301D-4D7D-A410-B54BF7738981}"/>
              </a:ext>
            </a:extLst>
          </p:cNvPr>
          <p:cNvSpPr/>
          <p:nvPr/>
        </p:nvSpPr>
        <p:spPr>
          <a:xfrm>
            <a:off x="1750602" y="4532037"/>
            <a:ext cx="8469625" cy="1704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a:extLst>
              <a:ext uri="{FF2B5EF4-FFF2-40B4-BE49-F238E27FC236}">
                <a16:creationId xmlns:a16="http://schemas.microsoft.com/office/drawing/2014/main" id="{70ABF8AC-86A5-4947-93D8-95845B1BE6D7}"/>
              </a:ext>
            </a:extLst>
          </p:cNvPr>
          <p:cNvSpPr txBox="1"/>
          <p:nvPr/>
        </p:nvSpPr>
        <p:spPr>
          <a:xfrm>
            <a:off x="3274129" y="5578345"/>
            <a:ext cx="2022369" cy="338554"/>
          </a:xfrm>
          <a:prstGeom prst="rect">
            <a:avLst/>
          </a:prstGeom>
          <a:noFill/>
        </p:spPr>
        <p:txBody>
          <a:bodyPr wrap="square" rtlCol="0">
            <a:spAutoFit/>
          </a:bodyPr>
          <a:lstStyle/>
          <a:p>
            <a:r>
              <a:rPr lang="it-IT" sz="1600" b="1" dirty="0">
                <a:latin typeface="EniTabReg" panose="02000506030000020004"/>
              </a:rPr>
              <a:t>QUALIFICATION UPDATE</a:t>
            </a:r>
          </a:p>
        </p:txBody>
      </p:sp>
      <p:sp>
        <p:nvSpPr>
          <p:cNvPr id="61" name="CasellaDiTesto 60">
            <a:extLst>
              <a:ext uri="{FF2B5EF4-FFF2-40B4-BE49-F238E27FC236}">
                <a16:creationId xmlns:a16="http://schemas.microsoft.com/office/drawing/2014/main" id="{E6603082-7EC5-426F-A7CF-3FDC1504D72A}"/>
              </a:ext>
            </a:extLst>
          </p:cNvPr>
          <p:cNvSpPr txBox="1"/>
          <p:nvPr/>
        </p:nvSpPr>
        <p:spPr>
          <a:xfrm>
            <a:off x="6875316" y="5455235"/>
            <a:ext cx="2497283" cy="584775"/>
          </a:xfrm>
          <a:prstGeom prst="rect">
            <a:avLst/>
          </a:prstGeom>
          <a:noFill/>
        </p:spPr>
        <p:txBody>
          <a:bodyPr wrap="square" rtlCol="0">
            <a:spAutoFit/>
          </a:bodyPr>
          <a:lstStyle/>
          <a:p>
            <a:r>
              <a:rPr lang="it-IT" sz="1600" b="1" dirty="0">
                <a:latin typeface="EniTabReg" panose="02000506030000020004"/>
              </a:rPr>
              <a:t>RISK MANAGEMENT INTEGRATED MODELS</a:t>
            </a:r>
          </a:p>
        </p:txBody>
      </p:sp>
      <p:sp>
        <p:nvSpPr>
          <p:cNvPr id="62" name="CasellaDiTesto 61">
            <a:extLst>
              <a:ext uri="{FF2B5EF4-FFF2-40B4-BE49-F238E27FC236}">
                <a16:creationId xmlns:a16="http://schemas.microsoft.com/office/drawing/2014/main" id="{5C5A672F-0E06-485E-89BE-BB690D2AB228}"/>
              </a:ext>
            </a:extLst>
          </p:cNvPr>
          <p:cNvSpPr txBox="1"/>
          <p:nvPr/>
        </p:nvSpPr>
        <p:spPr>
          <a:xfrm>
            <a:off x="6912659" y="4736501"/>
            <a:ext cx="2022369" cy="338554"/>
          </a:xfrm>
          <a:prstGeom prst="rect">
            <a:avLst/>
          </a:prstGeom>
          <a:noFill/>
        </p:spPr>
        <p:txBody>
          <a:bodyPr wrap="square" rtlCol="0">
            <a:spAutoFit/>
          </a:bodyPr>
          <a:lstStyle/>
          <a:p>
            <a:r>
              <a:rPr lang="it-IT" sz="1600" b="1" dirty="0">
                <a:latin typeface="EniTabReg" panose="02000506030000020004"/>
              </a:rPr>
              <a:t>SUPPLIER CLUSTERING</a:t>
            </a:r>
          </a:p>
        </p:txBody>
      </p:sp>
      <p:sp>
        <p:nvSpPr>
          <p:cNvPr id="63" name="CasellaDiTesto 62">
            <a:extLst>
              <a:ext uri="{FF2B5EF4-FFF2-40B4-BE49-F238E27FC236}">
                <a16:creationId xmlns:a16="http://schemas.microsoft.com/office/drawing/2014/main" id="{14FD8FC5-CED2-4947-94C0-585A92A24880}"/>
              </a:ext>
            </a:extLst>
          </p:cNvPr>
          <p:cNvSpPr txBox="1"/>
          <p:nvPr/>
        </p:nvSpPr>
        <p:spPr>
          <a:xfrm>
            <a:off x="3274130" y="4736501"/>
            <a:ext cx="2022369" cy="338554"/>
          </a:xfrm>
          <a:prstGeom prst="rect">
            <a:avLst/>
          </a:prstGeom>
          <a:noFill/>
        </p:spPr>
        <p:txBody>
          <a:bodyPr wrap="square" rtlCol="0">
            <a:spAutoFit/>
          </a:bodyPr>
          <a:lstStyle/>
          <a:p>
            <a:r>
              <a:rPr lang="it-IT" sz="1600" b="1" dirty="0">
                <a:latin typeface="EniTabReg" panose="02000506030000020004"/>
              </a:rPr>
              <a:t>CONTROL MODEL</a:t>
            </a:r>
          </a:p>
        </p:txBody>
      </p:sp>
      <p:pic>
        <p:nvPicPr>
          <p:cNvPr id="64" name="Elemento grafico 63" descr="Braccio muscoloso con riempimento a tinta unita">
            <a:extLst>
              <a:ext uri="{FF2B5EF4-FFF2-40B4-BE49-F238E27FC236}">
                <a16:creationId xmlns:a16="http://schemas.microsoft.com/office/drawing/2014/main" id="{4005D587-7695-4AAD-A803-BE6DEAF6396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5079" y="4604220"/>
            <a:ext cx="603117" cy="603117"/>
          </a:xfrm>
          <a:prstGeom prst="rect">
            <a:avLst/>
          </a:prstGeom>
        </p:spPr>
      </p:pic>
      <p:pic>
        <p:nvPicPr>
          <p:cNvPr id="69" name="Elemento grafico 68" descr="Piramide con livelli con riempimento a tinta unita">
            <a:extLst>
              <a:ext uri="{FF2B5EF4-FFF2-40B4-BE49-F238E27FC236}">
                <a16:creationId xmlns:a16="http://schemas.microsoft.com/office/drawing/2014/main" id="{F808381B-6F95-4D17-8DCE-2C59B562A45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53951" y="4604220"/>
            <a:ext cx="603117" cy="603117"/>
          </a:xfrm>
          <a:prstGeom prst="rect">
            <a:avLst/>
          </a:prstGeom>
        </p:spPr>
      </p:pic>
      <p:pic>
        <p:nvPicPr>
          <p:cNvPr id="71" name="Elemento grafico 70" descr="Database con riempimento a tinta unita">
            <a:extLst>
              <a:ext uri="{FF2B5EF4-FFF2-40B4-BE49-F238E27FC236}">
                <a16:creationId xmlns:a16="http://schemas.microsoft.com/office/drawing/2014/main" id="{F8EE6DA9-F817-4BA1-B14F-44335071AF8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3951" y="5446064"/>
            <a:ext cx="603117" cy="603117"/>
          </a:xfrm>
          <a:prstGeom prst="rect">
            <a:avLst/>
          </a:prstGeom>
        </p:spPr>
      </p:pic>
      <p:pic>
        <p:nvPicPr>
          <p:cNvPr id="73" name="Elemento grafico 72" descr="Cronometro 75% con riempimento a tinta unita">
            <a:extLst>
              <a:ext uri="{FF2B5EF4-FFF2-40B4-BE49-F238E27FC236}">
                <a16:creationId xmlns:a16="http://schemas.microsoft.com/office/drawing/2014/main" id="{57AB00E8-3B60-4831-B867-F96BD1293F9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25079" y="5427494"/>
            <a:ext cx="603117" cy="603117"/>
          </a:xfrm>
          <a:prstGeom prst="rect">
            <a:avLst/>
          </a:prstGeom>
        </p:spPr>
      </p:pic>
      <p:pic>
        <p:nvPicPr>
          <p:cNvPr id="77" name="Elemento grafico 76" descr="Gesto della mano con riempimento a tinta unita">
            <a:extLst>
              <a:ext uri="{FF2B5EF4-FFF2-40B4-BE49-F238E27FC236}">
                <a16:creationId xmlns:a16="http://schemas.microsoft.com/office/drawing/2014/main" id="{FD9B9766-BC27-40EF-AF8A-B2AE7F5B9E5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400000">
            <a:off x="1189684" y="4970294"/>
            <a:ext cx="914400" cy="914400"/>
          </a:xfrm>
          <a:prstGeom prst="rect">
            <a:avLst/>
          </a:prstGeom>
        </p:spPr>
      </p:pic>
      <p:sp>
        <p:nvSpPr>
          <p:cNvPr id="33" name="Oval 125">
            <a:extLst>
              <a:ext uri="{FF2B5EF4-FFF2-40B4-BE49-F238E27FC236}">
                <a16:creationId xmlns:a16="http://schemas.microsoft.com/office/drawing/2014/main" id="{51C66E1D-04D4-4272-B046-D33D3D9FA845}"/>
              </a:ext>
            </a:extLst>
          </p:cNvPr>
          <p:cNvSpPr/>
          <p:nvPr/>
        </p:nvSpPr>
        <p:spPr>
          <a:xfrm>
            <a:off x="7283541" y="910895"/>
            <a:ext cx="882778" cy="882000"/>
          </a:xfrm>
          <a:prstGeom prst="ellipse">
            <a:avLst/>
          </a:prstGeom>
          <a:solidFill>
            <a:sysClr val="window" lastClr="FFFFFF"/>
          </a:solidFill>
          <a:ln w="38100" cap="flat" cmpd="sng" algn="ctr">
            <a:solidFill>
              <a:srgbClr val="8EB4E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pic>
        <p:nvPicPr>
          <p:cNvPr id="34" name="Elemento grafico 63" descr="Appunti con riempimento a tinta unita">
            <a:extLst>
              <a:ext uri="{FF2B5EF4-FFF2-40B4-BE49-F238E27FC236}">
                <a16:creationId xmlns:a16="http://schemas.microsoft.com/office/drawing/2014/main" id="{98D6A12D-6517-4BE9-B88F-C7F3978A9053}"/>
              </a:ext>
            </a:extLst>
          </p:cNvPr>
          <p:cNvPicPr>
            <a:picLocks noChangeAspect="1"/>
          </p:cNvPicPr>
          <p:nvPr/>
        </p:nvPicPr>
        <p:blipFill>
          <a:blip r:embed="rId12" cstate="print">
            <a:duotone>
              <a:prstClr val="black"/>
              <a:srgbClr val="8EB4E3">
                <a:tint val="45000"/>
                <a:satMod val="400000"/>
              </a:srgbClr>
            </a:duotone>
            <a:extLst>
              <a:ext uri="{BEBA8EAE-BF5A-486C-A8C5-ECC9F3942E4B}">
                <a14:imgProps xmlns:a14="http://schemas.microsoft.com/office/drawing/2010/main">
                  <a14:imgLayer r:embed="rId13">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421889" y="1048854"/>
            <a:ext cx="606082" cy="606082"/>
          </a:xfrm>
          <a:prstGeom prst="rect">
            <a:avLst/>
          </a:prstGeom>
        </p:spPr>
      </p:pic>
      <p:sp>
        <p:nvSpPr>
          <p:cNvPr id="27" name="Segnaposto numero diapositiva 3"/>
          <p:cNvSpPr>
            <a:spLocks noGrp="1"/>
          </p:cNvSpPr>
          <p:nvPr>
            <p:ph type="sldNum" sz="quarter" idx="4"/>
          </p:nvPr>
        </p:nvSpPr>
        <p:spPr>
          <a:xfrm>
            <a:off x="0" y="6346622"/>
            <a:ext cx="616226" cy="332474"/>
          </a:xfrm>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10</a:t>
            </a:fld>
            <a:endParaRPr lang="it-IT" dirty="0"/>
          </a:p>
        </p:txBody>
      </p:sp>
      <p:sp>
        <p:nvSpPr>
          <p:cNvPr id="24" name="Arrow: Chevron 2">
            <a:extLst>
              <a:ext uri="{FF2B5EF4-FFF2-40B4-BE49-F238E27FC236}">
                <a16:creationId xmlns:a16="http://schemas.microsoft.com/office/drawing/2014/main" id="{4B8138FA-D80A-4AB6-AB06-4387C90AFE5B}"/>
              </a:ext>
            </a:extLst>
          </p:cNvPr>
          <p:cNvSpPr/>
          <p:nvPr/>
        </p:nvSpPr>
        <p:spPr>
          <a:xfrm>
            <a:off x="2293545" y="1594729"/>
            <a:ext cx="3220342" cy="6858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2021-2022</a:t>
            </a:r>
          </a:p>
        </p:txBody>
      </p:sp>
      <p:sp>
        <p:nvSpPr>
          <p:cNvPr id="25" name="TextBox 51">
            <a:extLst>
              <a:ext uri="{FF2B5EF4-FFF2-40B4-BE49-F238E27FC236}">
                <a16:creationId xmlns:a16="http://schemas.microsoft.com/office/drawing/2014/main" id="{3014E1E9-B199-4A79-A412-7FA88480CF08}"/>
              </a:ext>
            </a:extLst>
          </p:cNvPr>
          <p:cNvSpPr txBox="1"/>
          <p:nvPr/>
        </p:nvSpPr>
        <p:spPr>
          <a:xfrm>
            <a:off x="2458644" y="2705445"/>
            <a:ext cx="2767753" cy="923330"/>
          </a:xfrm>
          <a:prstGeom prst="rect">
            <a:avLst/>
          </a:prstGeom>
          <a:noFill/>
        </p:spPr>
        <p:txBody>
          <a:bodyPr wrap="square" lIns="0" tIns="0" rIns="0" bIns="0" rtlCol="0">
            <a:spAutoFit/>
          </a:bodyPr>
          <a:lstStyle/>
          <a:p>
            <a:pPr marL="182563" indent="-182563">
              <a:buFont typeface="Wingdings" panose="05000000000000000000" pitchFamily="2" charset="2"/>
              <a:buChar char="§"/>
            </a:pPr>
            <a:r>
              <a:rPr lang="it-IT" sz="1500" dirty="0">
                <a:latin typeface="EniTabReg" panose="02000506030000020004"/>
                <a:ea typeface="Segoe UI Black" panose="020B0A02040204020203" pitchFamily="34" charset="0"/>
                <a:cs typeface="Segoe UI Light" panose="020B0502040204020203" pitchFamily="34" charset="0"/>
              </a:rPr>
              <a:t>Tool </a:t>
            </a:r>
          </a:p>
          <a:p>
            <a:pPr marL="182563" indent="-182563">
              <a:buFont typeface="Wingdings" panose="05000000000000000000" pitchFamily="2" charset="2"/>
              <a:buChar char="§"/>
            </a:pPr>
            <a:r>
              <a:rPr lang="it-IT" sz="1500" dirty="0">
                <a:latin typeface="EniTabReg" panose="02000506030000020004"/>
                <a:ea typeface="Segoe UI Black" panose="020B0A02040204020203" pitchFamily="34" charset="0"/>
                <a:cs typeface="Segoe UI Light" panose="020B0502040204020203" pitchFamily="34" charset="0"/>
              </a:rPr>
              <a:t>Questions</a:t>
            </a:r>
          </a:p>
          <a:p>
            <a:pPr marL="182563" indent="-182563">
              <a:buFont typeface="Wingdings" panose="05000000000000000000" pitchFamily="2" charset="2"/>
              <a:buChar char="§"/>
            </a:pPr>
            <a:r>
              <a:rPr lang="it-IT" sz="1500" dirty="0">
                <a:latin typeface="EniTabReg" panose="02000506030000020004"/>
                <a:ea typeface="Segoe UI Black" panose="020B0A02040204020203" pitchFamily="34" charset="0"/>
                <a:cs typeface="Segoe UI Light" panose="020B0502040204020203" pitchFamily="34" charset="0"/>
              </a:rPr>
              <a:t>Evaluation scale</a:t>
            </a:r>
          </a:p>
          <a:p>
            <a:pPr marL="182563" indent="-182563">
              <a:buFont typeface="Wingdings" panose="05000000000000000000" pitchFamily="2" charset="2"/>
              <a:buChar char="§"/>
            </a:pPr>
            <a:r>
              <a:rPr lang="it-IT" sz="1500" dirty="0">
                <a:latin typeface="EniTabReg" panose="02000506030000020004"/>
                <a:ea typeface="Segoe UI Black" panose="020B0A02040204020203" pitchFamily="34" charset="0"/>
                <a:cs typeface="Segoe UI Light" panose="020B0502040204020203" pitchFamily="34" charset="0"/>
              </a:rPr>
              <a:t>Contract holder preferences</a:t>
            </a:r>
          </a:p>
        </p:txBody>
      </p:sp>
      <p:sp>
        <p:nvSpPr>
          <p:cNvPr id="26" name="Oval 6">
            <a:extLst>
              <a:ext uri="{FF2B5EF4-FFF2-40B4-BE49-F238E27FC236}">
                <a16:creationId xmlns:a16="http://schemas.microsoft.com/office/drawing/2014/main" id="{7B32522C-8096-4E12-B79B-BD1D104303DD}"/>
              </a:ext>
            </a:extLst>
          </p:cNvPr>
          <p:cNvSpPr/>
          <p:nvPr/>
        </p:nvSpPr>
        <p:spPr>
          <a:xfrm>
            <a:off x="3573516" y="1020432"/>
            <a:ext cx="660400" cy="660400"/>
          </a:xfrm>
          <a:prstGeom prst="ellipse">
            <a:avLst/>
          </a:prstGeom>
          <a:solidFill>
            <a:srgbClr val="FFC000"/>
          </a:solidFill>
          <a:ln>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82">
            <a:extLst>
              <a:ext uri="{FF2B5EF4-FFF2-40B4-BE49-F238E27FC236}">
                <a16:creationId xmlns:a16="http://schemas.microsoft.com/office/drawing/2014/main" id="{AC3F95AE-7A7B-46EA-833F-62B164E80FA2}"/>
              </a:ext>
            </a:extLst>
          </p:cNvPr>
          <p:cNvSpPr txBox="1"/>
          <p:nvPr/>
        </p:nvSpPr>
        <p:spPr>
          <a:xfrm>
            <a:off x="2458644" y="2380891"/>
            <a:ext cx="2767753" cy="230832"/>
          </a:xfrm>
          <a:prstGeom prst="rect">
            <a:avLst/>
          </a:prstGeom>
          <a:noFill/>
        </p:spPr>
        <p:txBody>
          <a:bodyPr wrap="square" lIns="0" tIns="0" rIns="0" bIns="0" rtlCol="0">
            <a:spAutoFit/>
          </a:bodyPr>
          <a:lstStyle/>
          <a:p>
            <a:pPr algn="ctr"/>
            <a:r>
              <a:rPr lang="en-US" sz="1500" b="1" dirty="0">
                <a:latin typeface="EniTabReg" panose="02000506030000020004"/>
                <a:ea typeface="Segoe UI Black" panose="020B0A02040204020203" pitchFamily="34" charset="0"/>
                <a:cs typeface="Segoe UI Light" panose="020B0502040204020203" pitchFamily="34" charset="0"/>
              </a:rPr>
              <a:t>PILOT</a:t>
            </a:r>
          </a:p>
        </p:txBody>
      </p:sp>
      <p:sp>
        <p:nvSpPr>
          <p:cNvPr id="29" name="TextBox 86">
            <a:extLst>
              <a:ext uri="{FF2B5EF4-FFF2-40B4-BE49-F238E27FC236}">
                <a16:creationId xmlns:a16="http://schemas.microsoft.com/office/drawing/2014/main" id="{49A12D55-69E9-454C-B945-74FF6FD19F9F}"/>
              </a:ext>
            </a:extLst>
          </p:cNvPr>
          <p:cNvSpPr txBox="1"/>
          <p:nvPr/>
        </p:nvSpPr>
        <p:spPr>
          <a:xfrm>
            <a:off x="2458644" y="3732197"/>
            <a:ext cx="2767753" cy="280576"/>
          </a:xfrm>
          <a:prstGeom prst="rect">
            <a:avLst/>
          </a:prstGeom>
          <a:solidFill>
            <a:srgbClr val="FFC000"/>
          </a:solidFill>
        </p:spPr>
        <p:txBody>
          <a:bodyPr wrap="square" rtlCol="0" anchor="ctr">
            <a:noAutofit/>
          </a:bodyPr>
          <a:lstStyle>
            <a:defPPr>
              <a:defRPr lang="it-IT"/>
            </a:defPPr>
            <a:lvl1pPr algn="ctr">
              <a:defRPr b="1">
                <a:solidFill>
                  <a:schemeClr val="bg1"/>
                </a:solidFill>
                <a:latin typeface="EniTabReg" panose="02000506030000020004"/>
                <a:ea typeface="Segoe UI Black" panose="020B0A02040204020203" pitchFamily="34" charset="0"/>
                <a:cs typeface="Segoe UI Light" panose="020B0502040204020203" pitchFamily="34" charset="0"/>
              </a:defRPr>
            </a:lvl1pPr>
          </a:lstStyle>
          <a:p>
            <a:r>
              <a:rPr lang="en-US" dirty="0"/>
              <a:t>ANALYSIS</a:t>
            </a:r>
          </a:p>
        </p:txBody>
      </p:sp>
      <p:pic>
        <p:nvPicPr>
          <p:cNvPr id="30" name="Elemento grafico 50" descr="Brainstorming con riempimento a tinta unita">
            <a:extLst>
              <a:ext uri="{FF2B5EF4-FFF2-40B4-BE49-F238E27FC236}">
                <a16:creationId xmlns:a16="http://schemas.microsoft.com/office/drawing/2014/main" id="{FDB4F509-8501-4A46-9E34-3E5CC1C2675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06729" y="1126751"/>
            <a:ext cx="414363" cy="414363"/>
          </a:xfrm>
          <a:prstGeom prst="rect">
            <a:avLst/>
          </a:prstGeom>
        </p:spPr>
      </p:pic>
    </p:spTree>
    <p:extLst>
      <p:ext uri="{BB962C8B-B14F-4D97-AF65-F5344CB8AC3E}">
        <p14:creationId xmlns:p14="http://schemas.microsoft.com/office/powerpoint/2010/main" val="414480346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hidden="1">
            <a:extLst>
              <a:ext uri="{FF2B5EF4-FFF2-40B4-BE49-F238E27FC236}">
                <a16:creationId xmlns:a16="http://schemas.microsoft.com/office/drawing/2014/main" id="{476A7814-9F70-41B5-955C-0586BE066E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421" imgH="423" progId="TCLayout.ActiveDocument.1">
                  <p:embed/>
                </p:oleObj>
              </mc:Choice>
              <mc:Fallback>
                <p:oleObj name="Diapositiva think-cell" r:id="rId3" imgW="421" imgH="423" progId="TCLayout.ActiveDocument.1">
                  <p:embed/>
                  <p:pic>
                    <p:nvPicPr>
                      <p:cNvPr id="3" name="Oggetto 2" hidden="1">
                        <a:extLst>
                          <a:ext uri="{FF2B5EF4-FFF2-40B4-BE49-F238E27FC236}">
                            <a16:creationId xmlns:a16="http://schemas.microsoft.com/office/drawing/2014/main" id="{476A7814-9F70-41B5-955C-0586BE066E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olo 3"/>
          <p:cNvSpPr>
            <a:spLocks noGrp="1"/>
          </p:cNvSpPr>
          <p:nvPr>
            <p:ph type="title"/>
          </p:nvPr>
        </p:nvSpPr>
        <p:spPr/>
        <p:txBody>
          <a:bodyPr vert="horz">
            <a:normAutofit/>
          </a:bodyPr>
          <a:lstStyle/>
          <a:p>
            <a:r>
              <a:rPr lang="en-US" dirty="0">
                <a:latin typeface="EniTabReg" panose="02000506030000020004" pitchFamily="50" charset="0"/>
              </a:rPr>
              <a:t>Identification of relevant Commodity Classes (CCs)</a:t>
            </a:r>
            <a:endParaRPr lang="it-IT" dirty="0">
              <a:latin typeface="EniTabReg" panose="02000506030000020004" pitchFamily="50" charset="0"/>
            </a:endParaRPr>
          </a:p>
        </p:txBody>
      </p:sp>
      <p:sp>
        <p:nvSpPr>
          <p:cNvPr id="68" name="Google Shape;958;p33">
            <a:extLst>
              <a:ext uri="{FF2B5EF4-FFF2-40B4-BE49-F238E27FC236}">
                <a16:creationId xmlns:a16="http://schemas.microsoft.com/office/drawing/2014/main" id="{225EEC74-89B9-4779-802A-68DCA4C002B1}"/>
              </a:ext>
            </a:extLst>
          </p:cNvPr>
          <p:cNvSpPr/>
          <p:nvPr/>
        </p:nvSpPr>
        <p:spPr>
          <a:xfrm>
            <a:off x="2999986" y="1536342"/>
            <a:ext cx="1748975" cy="541666"/>
          </a:xfrm>
          <a:custGeom>
            <a:avLst/>
            <a:gdLst/>
            <a:ahLst/>
            <a:cxnLst/>
            <a:rect l="l" t="t" r="r" b="b"/>
            <a:pathLst>
              <a:path w="109943" h="27302" extrusionOk="0">
                <a:moveTo>
                  <a:pt x="0" y="1"/>
                </a:moveTo>
                <a:lnTo>
                  <a:pt x="4501" y="13645"/>
                </a:lnTo>
                <a:lnTo>
                  <a:pt x="0" y="27302"/>
                </a:lnTo>
                <a:lnTo>
                  <a:pt x="105442" y="27302"/>
                </a:lnTo>
                <a:lnTo>
                  <a:pt x="109943" y="13645"/>
                </a:lnTo>
                <a:lnTo>
                  <a:pt x="105442" y="1"/>
                </a:lnTo>
                <a:close/>
              </a:path>
            </a:pathLst>
          </a:custGeom>
          <a:solidFill>
            <a:srgbClr val="FB8569"/>
          </a:solidFill>
          <a:ln>
            <a:noFill/>
          </a:ln>
        </p:spPr>
        <p:txBody>
          <a:bodyPr spcFirstLastPara="1" wrap="square" lIns="144000" tIns="91425" rIns="90000"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it-IT" sz="1700" b="1" kern="0" dirty="0">
                <a:solidFill>
                  <a:srgbClr val="FFFFFF"/>
                </a:solidFill>
                <a:cs typeface="Arial"/>
                <a:sym typeface="Fira Sans Extra Condensed Medium"/>
              </a:rPr>
              <a:t>RELEVANCE</a:t>
            </a:r>
            <a:endParaRPr kumimoji="0" sz="1400" b="1" i="0" u="none" strike="noStrike" kern="0" cap="none" spc="0" normalizeH="0" baseline="0" noProof="0" dirty="0">
              <a:ln>
                <a:noFill/>
              </a:ln>
              <a:solidFill>
                <a:srgbClr val="FFFFFF"/>
              </a:solidFill>
              <a:effectLst/>
              <a:uLnTx/>
              <a:uFillTx/>
              <a:cs typeface="Arial"/>
              <a:sym typeface="Arial"/>
            </a:endParaRPr>
          </a:p>
        </p:txBody>
      </p:sp>
      <p:sp>
        <p:nvSpPr>
          <p:cNvPr id="71" name="Google Shape;961;p33">
            <a:extLst>
              <a:ext uri="{FF2B5EF4-FFF2-40B4-BE49-F238E27FC236}">
                <a16:creationId xmlns:a16="http://schemas.microsoft.com/office/drawing/2014/main" id="{D6CC09B1-1A7F-4812-AE9E-B4CCCC566B75}"/>
              </a:ext>
            </a:extLst>
          </p:cNvPr>
          <p:cNvSpPr txBox="1"/>
          <p:nvPr/>
        </p:nvSpPr>
        <p:spPr>
          <a:xfrm>
            <a:off x="3004223" y="2203543"/>
            <a:ext cx="1748975" cy="927500"/>
          </a:xfrm>
          <a:prstGeom prst="rect">
            <a:avLst/>
          </a:prstGeom>
          <a:noFill/>
          <a:ln w="19050">
            <a:solidFill>
              <a:schemeClr val="bg1">
                <a:lumMod val="50000"/>
              </a:schemeClr>
            </a:solidFill>
          </a:ln>
        </p:spPr>
        <p:txBody>
          <a:bodyPr spcFirstLastPara="1" wrap="square" lIns="91425" tIns="91425" rIns="91425" bIns="91425" anchor="ctr" anchorCtr="0">
            <a:noAutofit/>
          </a:bodyPr>
          <a:lstStyle>
            <a:defPPr>
              <a:defRPr lang="it-IT"/>
            </a:defPPr>
            <a:lvl1pPr marL="171450" marR="0" lvl="0" indent="-171450" fontAlgn="auto">
              <a:lnSpc>
                <a:spcPct val="100000"/>
              </a:lnSpc>
              <a:spcBef>
                <a:spcPts val="0"/>
              </a:spcBef>
              <a:spcAft>
                <a:spcPts val="0"/>
              </a:spcAft>
              <a:buClr>
                <a:srgbClr val="000000"/>
              </a:buClr>
              <a:buSzTx/>
              <a:buFont typeface="Arial" panose="020B0604020202020204" pitchFamily="34" charset="0"/>
              <a:buChar char="•"/>
              <a:tabLst/>
              <a:defRPr kumimoji="0" sz="1400" b="1" i="0" u="none" strike="noStrike" kern="0" cap="none" spc="0" normalizeH="0" baseline="0">
                <a:ln>
                  <a:noFill/>
                </a:ln>
                <a:solidFill>
                  <a:srgbClr val="000000"/>
                </a:solidFill>
                <a:effectLst/>
                <a:uLnTx/>
                <a:uFillTx/>
                <a:latin typeface="Roboto"/>
                <a:ea typeface="Roboto"/>
                <a:cs typeface="Roboto"/>
              </a:defRPr>
            </a:lvl1pPr>
          </a:lstStyle>
          <a:p>
            <a:pPr marL="87313" indent="-87313"/>
            <a:r>
              <a:rPr lang="it-IT" sz="1100" dirty="0">
                <a:latin typeface="+mj-lt"/>
                <a:sym typeface="Roboto"/>
              </a:rPr>
              <a:t>AWARDED CONTRACTS</a:t>
            </a:r>
          </a:p>
          <a:p>
            <a:pPr marL="87313" indent="-87313"/>
            <a:r>
              <a:rPr lang="it-IT" sz="1100" dirty="0">
                <a:latin typeface="+mj-lt"/>
                <a:sym typeface="Roboto"/>
              </a:rPr>
              <a:t>CONTRACTS NUMBER</a:t>
            </a:r>
          </a:p>
          <a:p>
            <a:pPr marL="87313" indent="-87313"/>
            <a:r>
              <a:rPr lang="it-IT" sz="1100" dirty="0">
                <a:latin typeface="+mj-lt"/>
                <a:sym typeface="Roboto"/>
              </a:rPr>
              <a:t>AWARDED CONTRACTS IMPACT IN ITALY</a:t>
            </a:r>
            <a:endParaRPr sz="1100" dirty="0">
              <a:latin typeface="+mj-lt"/>
              <a:sym typeface="Roboto"/>
            </a:endParaRPr>
          </a:p>
        </p:txBody>
      </p:sp>
      <p:sp>
        <p:nvSpPr>
          <p:cNvPr id="80" name="Google Shape;975;p33">
            <a:extLst>
              <a:ext uri="{FF2B5EF4-FFF2-40B4-BE49-F238E27FC236}">
                <a16:creationId xmlns:a16="http://schemas.microsoft.com/office/drawing/2014/main" id="{6AF3F82C-EECC-4B0E-8F4C-85D771BD7F6D}"/>
              </a:ext>
            </a:extLst>
          </p:cNvPr>
          <p:cNvSpPr txBox="1"/>
          <p:nvPr/>
        </p:nvSpPr>
        <p:spPr>
          <a:xfrm>
            <a:off x="1308144" y="2203543"/>
            <a:ext cx="1616031" cy="927500"/>
          </a:xfrm>
          <a:prstGeom prst="rect">
            <a:avLst/>
          </a:prstGeom>
          <a:noFill/>
          <a:ln w="19050">
            <a:solidFill>
              <a:schemeClr val="bg1">
                <a:lumMod val="50000"/>
              </a:schemeClr>
            </a:solidFill>
          </a:ln>
        </p:spPr>
        <p:txBody>
          <a:bodyPr spcFirstLastPara="1" wrap="square" lIns="91425" tIns="91425" rIns="91425" bIns="91425" anchor="ctr" anchorCtr="0">
            <a:noAutofit/>
          </a:bodyPr>
          <a:lstStyle/>
          <a:p>
            <a:pPr marL="87313" marR="0" lvl="0" indent="-87313"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it-IT" sz="1100" b="1" i="0" u="none" strike="noStrike" kern="0" cap="none" spc="0" normalizeH="0" baseline="0" noProof="0" dirty="0">
                <a:ln>
                  <a:noFill/>
                </a:ln>
                <a:solidFill>
                  <a:srgbClr val="000000"/>
                </a:solidFill>
                <a:effectLst/>
                <a:uLnTx/>
                <a:uFillTx/>
                <a:latin typeface="+mj-lt"/>
                <a:ea typeface="Roboto"/>
                <a:cs typeface="Roboto"/>
                <a:sym typeface="Roboto"/>
              </a:rPr>
              <a:t>BUSINESS</a:t>
            </a:r>
          </a:p>
          <a:p>
            <a:pPr marL="87313" marR="0" lvl="0" indent="-87313"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1" kern="0" dirty="0">
                <a:solidFill>
                  <a:srgbClr val="000000"/>
                </a:solidFill>
                <a:latin typeface="+mj-lt"/>
                <a:ea typeface="Roboto"/>
                <a:cs typeface="Roboto"/>
                <a:sym typeface="Roboto"/>
              </a:rPr>
              <a:t>HSE</a:t>
            </a:r>
          </a:p>
          <a:p>
            <a:pPr marL="87313" marR="0" lvl="0" indent="-87313"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1" kern="0" dirty="0">
                <a:solidFill>
                  <a:srgbClr val="000000"/>
                </a:solidFill>
                <a:latin typeface="+mj-lt"/>
                <a:ea typeface="Roboto"/>
                <a:cs typeface="Roboto"/>
                <a:sym typeface="Roboto"/>
              </a:rPr>
              <a:t>HUMAN RIGHTS</a:t>
            </a:r>
            <a:endParaRPr kumimoji="0" lang="it-IT" sz="1100" b="1" i="0" u="none" strike="noStrike" kern="0" cap="none" spc="0" normalizeH="0" baseline="0" noProof="0" dirty="0">
              <a:ln>
                <a:noFill/>
              </a:ln>
              <a:solidFill>
                <a:srgbClr val="000000"/>
              </a:solidFill>
              <a:effectLst/>
              <a:uLnTx/>
              <a:uFillTx/>
              <a:latin typeface="+mj-lt"/>
              <a:ea typeface="Roboto"/>
              <a:cs typeface="Roboto"/>
              <a:sym typeface="Roboto"/>
            </a:endParaRPr>
          </a:p>
          <a:p>
            <a:pPr marL="87313" marR="0" lvl="0" indent="-87313"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100" b="1" kern="0" dirty="0">
                <a:solidFill>
                  <a:srgbClr val="000000"/>
                </a:solidFill>
                <a:latin typeface="+mj-lt"/>
                <a:ea typeface="Roboto"/>
                <a:sym typeface="Roboto"/>
              </a:rPr>
              <a:t>CYBER</a:t>
            </a:r>
            <a:endParaRPr sz="1100" b="1" kern="0" dirty="0">
              <a:solidFill>
                <a:srgbClr val="000000"/>
              </a:solidFill>
              <a:latin typeface="+mj-lt"/>
              <a:ea typeface="Roboto"/>
              <a:sym typeface="Roboto"/>
            </a:endParaRPr>
          </a:p>
        </p:txBody>
      </p:sp>
      <p:sp>
        <p:nvSpPr>
          <p:cNvPr id="92" name="Google Shape;975;p33">
            <a:extLst>
              <a:ext uri="{FF2B5EF4-FFF2-40B4-BE49-F238E27FC236}">
                <a16:creationId xmlns:a16="http://schemas.microsoft.com/office/drawing/2014/main" id="{C59DB676-295E-4D61-9737-82E10F1EE52C}"/>
              </a:ext>
            </a:extLst>
          </p:cNvPr>
          <p:cNvSpPr txBox="1"/>
          <p:nvPr/>
        </p:nvSpPr>
        <p:spPr>
          <a:xfrm>
            <a:off x="4846836" y="2203543"/>
            <a:ext cx="1616034" cy="927500"/>
          </a:xfrm>
          <a:prstGeom prst="rect">
            <a:avLst/>
          </a:prstGeom>
          <a:noFill/>
          <a:ln w="19050">
            <a:solidFill>
              <a:schemeClr val="bg1">
                <a:lumMod val="50000"/>
              </a:schemeClr>
            </a:solidFill>
          </a:ln>
        </p:spPr>
        <p:txBody>
          <a:bodyPr spcFirstLastPara="1" wrap="square" lIns="91425" tIns="91425" rIns="91425" bIns="91425" anchor="ctr" anchorCtr="0">
            <a:noAutofit/>
          </a:bodyPr>
          <a:lstStyle>
            <a:defPPr>
              <a:defRPr lang="it-IT"/>
            </a:defPPr>
            <a:lvl1pPr marL="171450" marR="0" lvl="0" indent="-171450" fontAlgn="auto">
              <a:lnSpc>
                <a:spcPct val="100000"/>
              </a:lnSpc>
              <a:spcBef>
                <a:spcPts val="0"/>
              </a:spcBef>
              <a:spcAft>
                <a:spcPts val="0"/>
              </a:spcAft>
              <a:buClr>
                <a:srgbClr val="000000"/>
              </a:buClr>
              <a:buSzTx/>
              <a:buFont typeface="Arial" panose="020B0604020202020204" pitchFamily="34" charset="0"/>
              <a:buChar char="•"/>
              <a:tabLst/>
              <a:defRPr kumimoji="0" sz="1400" b="1" i="0" u="none" strike="noStrike" kern="0" cap="none" spc="0" normalizeH="0" baseline="0">
                <a:ln>
                  <a:noFill/>
                </a:ln>
                <a:solidFill>
                  <a:srgbClr val="000000"/>
                </a:solidFill>
                <a:effectLst/>
                <a:uLnTx/>
                <a:uFillTx/>
                <a:latin typeface="Roboto"/>
                <a:ea typeface="Roboto"/>
                <a:cs typeface="Roboto"/>
              </a:defRPr>
            </a:lvl1pPr>
          </a:lstStyle>
          <a:p>
            <a:pPr marL="87313" indent="-87313"/>
            <a:r>
              <a:rPr lang="it-IT" sz="1100" dirty="0">
                <a:latin typeface="+mj-lt"/>
                <a:sym typeface="Roboto"/>
              </a:rPr>
              <a:t>STRATEGICAL CC</a:t>
            </a:r>
          </a:p>
          <a:p>
            <a:pPr marL="87313" indent="-87313"/>
            <a:r>
              <a:rPr lang="it-IT" sz="1100" dirty="0">
                <a:latin typeface="+mj-lt"/>
                <a:sym typeface="Roboto"/>
              </a:rPr>
              <a:t>RMI CC</a:t>
            </a:r>
            <a:endParaRPr sz="1100" dirty="0">
              <a:latin typeface="+mj-lt"/>
              <a:sym typeface="Roboto"/>
            </a:endParaRPr>
          </a:p>
        </p:txBody>
      </p:sp>
      <p:sp>
        <p:nvSpPr>
          <p:cNvPr id="93" name="Google Shape;958;p33">
            <a:extLst>
              <a:ext uri="{FF2B5EF4-FFF2-40B4-BE49-F238E27FC236}">
                <a16:creationId xmlns:a16="http://schemas.microsoft.com/office/drawing/2014/main" id="{A041DB8D-CAA1-4C7D-AC6F-BF7C79D47686}"/>
              </a:ext>
            </a:extLst>
          </p:cNvPr>
          <p:cNvSpPr/>
          <p:nvPr/>
        </p:nvSpPr>
        <p:spPr>
          <a:xfrm>
            <a:off x="1299670" y="1536342"/>
            <a:ext cx="1624505" cy="541666"/>
          </a:xfrm>
          <a:custGeom>
            <a:avLst/>
            <a:gdLst/>
            <a:ahLst/>
            <a:cxnLst/>
            <a:rect l="l" t="t" r="r" b="b"/>
            <a:pathLst>
              <a:path w="109943" h="27302" extrusionOk="0">
                <a:moveTo>
                  <a:pt x="0" y="1"/>
                </a:moveTo>
                <a:lnTo>
                  <a:pt x="4501" y="13645"/>
                </a:lnTo>
                <a:lnTo>
                  <a:pt x="0" y="27302"/>
                </a:lnTo>
                <a:lnTo>
                  <a:pt x="105442" y="27302"/>
                </a:lnTo>
                <a:lnTo>
                  <a:pt x="109943" y="13645"/>
                </a:lnTo>
                <a:lnTo>
                  <a:pt x="105442" y="1"/>
                </a:lnTo>
                <a:close/>
              </a:path>
            </a:pathLst>
          </a:custGeom>
          <a:solidFill>
            <a:srgbClr val="FBB831"/>
          </a:solidFill>
          <a:ln>
            <a:noFill/>
          </a:ln>
        </p:spPr>
        <p:txBody>
          <a:bodyPr spcFirstLastPara="1" wrap="square" lIns="144000" tIns="91425" rIns="91425" bIns="91425" anchor="ctr" anchorCtr="0">
            <a:noAutofit/>
          </a:bodyPr>
          <a:lstStyle/>
          <a:p>
            <a:pPr algn="ctr">
              <a:buClr>
                <a:srgbClr val="000000"/>
              </a:buClr>
              <a:buSzPts val="1100"/>
            </a:pPr>
            <a:r>
              <a:rPr lang="it-IT" sz="1700" b="1" kern="0" dirty="0">
                <a:solidFill>
                  <a:srgbClr val="FFFFFF"/>
                </a:solidFill>
                <a:cs typeface="Arial"/>
                <a:sym typeface="Fira Sans Extra Condensed Medium"/>
              </a:rPr>
              <a:t>CRITICAL ISSUES</a:t>
            </a:r>
            <a:endParaRPr sz="1700" b="1" kern="0" dirty="0">
              <a:solidFill>
                <a:srgbClr val="FFFFFF"/>
              </a:solidFill>
              <a:cs typeface="Arial"/>
              <a:sym typeface="Arial"/>
            </a:endParaRPr>
          </a:p>
        </p:txBody>
      </p:sp>
      <p:sp>
        <p:nvSpPr>
          <p:cNvPr id="94" name="Google Shape;958;p33">
            <a:extLst>
              <a:ext uri="{FF2B5EF4-FFF2-40B4-BE49-F238E27FC236}">
                <a16:creationId xmlns:a16="http://schemas.microsoft.com/office/drawing/2014/main" id="{05C4EC37-9B47-41FD-B51D-9C3ABB7DC417}"/>
              </a:ext>
            </a:extLst>
          </p:cNvPr>
          <p:cNvSpPr/>
          <p:nvPr/>
        </p:nvSpPr>
        <p:spPr>
          <a:xfrm>
            <a:off x="4846835" y="1536342"/>
            <a:ext cx="1616035" cy="541666"/>
          </a:xfrm>
          <a:custGeom>
            <a:avLst/>
            <a:gdLst/>
            <a:ahLst/>
            <a:cxnLst/>
            <a:rect l="l" t="t" r="r" b="b"/>
            <a:pathLst>
              <a:path w="109943" h="27302" extrusionOk="0">
                <a:moveTo>
                  <a:pt x="0" y="1"/>
                </a:moveTo>
                <a:lnTo>
                  <a:pt x="4501" y="13645"/>
                </a:lnTo>
                <a:lnTo>
                  <a:pt x="0" y="27302"/>
                </a:lnTo>
                <a:lnTo>
                  <a:pt x="105442" y="27302"/>
                </a:lnTo>
                <a:lnTo>
                  <a:pt x="109943" y="13645"/>
                </a:lnTo>
                <a:lnTo>
                  <a:pt x="105442" y="1"/>
                </a:lnTo>
                <a:close/>
              </a:path>
            </a:pathLst>
          </a:custGeom>
          <a:solidFill>
            <a:srgbClr val="FB569C"/>
          </a:solidFill>
          <a:ln>
            <a:noFill/>
          </a:ln>
        </p:spPr>
        <p:txBody>
          <a:bodyPr spcFirstLastPara="1" wrap="square" lIns="144000" tIns="91425" rIns="91425" bIns="91425" anchor="ctr" anchorCtr="0">
            <a:noAutofit/>
          </a:bodyPr>
          <a:lstStyle/>
          <a:p>
            <a:pPr algn="ctr">
              <a:buClr>
                <a:srgbClr val="000000"/>
              </a:buClr>
              <a:buSzPts val="1100"/>
            </a:pPr>
            <a:r>
              <a:rPr lang="it-IT" sz="1700" b="1" kern="0" dirty="0">
                <a:solidFill>
                  <a:srgbClr val="FFFFFF"/>
                </a:solidFill>
                <a:sym typeface="Fira Sans Extra Condensed Medium"/>
              </a:rPr>
              <a:t>SINERGIES</a:t>
            </a:r>
            <a:endParaRPr sz="1700" b="1" kern="0" dirty="0">
              <a:solidFill>
                <a:srgbClr val="FFFFFF"/>
              </a:solidFill>
              <a:sym typeface="Arial"/>
            </a:endParaRPr>
          </a:p>
        </p:txBody>
      </p:sp>
      <p:sp>
        <p:nvSpPr>
          <p:cNvPr id="96" name="Google Shape;975;p33">
            <a:extLst>
              <a:ext uri="{FF2B5EF4-FFF2-40B4-BE49-F238E27FC236}">
                <a16:creationId xmlns:a16="http://schemas.microsoft.com/office/drawing/2014/main" id="{4F77F94E-5648-4AB1-96B5-E6132F331A7A}"/>
              </a:ext>
            </a:extLst>
          </p:cNvPr>
          <p:cNvSpPr txBox="1"/>
          <p:nvPr/>
        </p:nvSpPr>
        <p:spPr>
          <a:xfrm>
            <a:off x="397151" y="2203543"/>
            <a:ext cx="824691" cy="927500"/>
          </a:xfrm>
          <a:prstGeom prst="rect">
            <a:avLst/>
          </a:prstGeom>
          <a:solidFill>
            <a:srgbClr val="17375E"/>
          </a:solidFill>
          <a:ln w="19050">
            <a:noFill/>
          </a:ln>
        </p:spPr>
        <p:txBody>
          <a:bodyPr spcFirstLastPara="1" wrap="square" lIns="91425" tIns="91425" rIns="91425" bIns="91425" anchor="ctr" anchorCtr="0">
            <a:noAutofit/>
          </a:bodyPr>
          <a:lstStyle/>
          <a:p>
            <a:pPr marR="0" lvl="0" algn="ctr" defTabSz="914400" eaLnBrk="1" fontAlgn="auto" latinLnBrk="0" hangingPunct="1">
              <a:lnSpc>
                <a:spcPct val="100000"/>
              </a:lnSpc>
              <a:spcBef>
                <a:spcPts val="0"/>
              </a:spcBef>
              <a:spcAft>
                <a:spcPts val="0"/>
              </a:spcAft>
              <a:buClr>
                <a:srgbClr val="000000"/>
              </a:buClr>
              <a:buSzTx/>
              <a:tabLst/>
              <a:defRPr/>
            </a:pPr>
            <a:r>
              <a:rPr kumimoji="0" lang="it-IT" sz="1400" b="1" i="0" u="none" strike="noStrike" kern="0" cap="none" spc="0" normalizeH="0" baseline="0" noProof="0" dirty="0">
                <a:ln>
                  <a:noFill/>
                </a:ln>
                <a:solidFill>
                  <a:schemeClr val="bg1"/>
                </a:solidFill>
                <a:effectLst/>
                <a:uLnTx/>
                <a:uFillTx/>
                <a:ea typeface="Roboto"/>
                <a:cs typeface="Roboto"/>
                <a:sym typeface="Roboto"/>
              </a:rPr>
              <a:t>DRIVERS</a:t>
            </a:r>
            <a:endParaRPr kumimoji="0" sz="1400" b="1" i="0" u="none" strike="noStrike" kern="0" cap="none" spc="0" normalizeH="0" baseline="0" noProof="0" dirty="0">
              <a:ln>
                <a:noFill/>
              </a:ln>
              <a:solidFill>
                <a:schemeClr val="bg1"/>
              </a:solidFill>
              <a:effectLst/>
              <a:uLnTx/>
              <a:uFillTx/>
              <a:ea typeface="Roboto"/>
              <a:cs typeface="Roboto"/>
              <a:sym typeface="Roboto"/>
            </a:endParaRPr>
          </a:p>
        </p:txBody>
      </p:sp>
      <p:sp>
        <p:nvSpPr>
          <p:cNvPr id="24" name="Rettangolo 23">
            <a:extLst>
              <a:ext uri="{FF2B5EF4-FFF2-40B4-BE49-F238E27FC236}">
                <a16:creationId xmlns:a16="http://schemas.microsoft.com/office/drawing/2014/main" id="{E2214F7D-2298-4F9A-9523-00B6C009A151}"/>
              </a:ext>
            </a:extLst>
          </p:cNvPr>
          <p:cNvSpPr/>
          <p:nvPr/>
        </p:nvSpPr>
        <p:spPr>
          <a:xfrm>
            <a:off x="6725380" y="5341728"/>
            <a:ext cx="4826080" cy="8961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E18C2F17-A565-46E3-BE11-4DE5FBF41322}"/>
              </a:ext>
            </a:extLst>
          </p:cNvPr>
          <p:cNvSpPr txBox="1"/>
          <p:nvPr/>
        </p:nvSpPr>
        <p:spPr>
          <a:xfrm rot="16200000">
            <a:off x="6663261" y="5553811"/>
            <a:ext cx="850981" cy="338554"/>
          </a:xfrm>
          <a:prstGeom prst="rect">
            <a:avLst/>
          </a:prstGeom>
          <a:noFill/>
        </p:spPr>
        <p:txBody>
          <a:bodyPr wrap="square" rtlCol="0">
            <a:spAutoFit/>
          </a:bodyPr>
          <a:lstStyle/>
          <a:p>
            <a:pPr algn="ctr"/>
            <a:r>
              <a:rPr lang="it-IT" sz="1600" b="1" dirty="0"/>
              <a:t>EFFORT</a:t>
            </a:r>
          </a:p>
        </p:txBody>
      </p:sp>
      <p:sp>
        <p:nvSpPr>
          <p:cNvPr id="26" name="CasellaDiTesto 25">
            <a:extLst>
              <a:ext uri="{FF2B5EF4-FFF2-40B4-BE49-F238E27FC236}">
                <a16:creationId xmlns:a16="http://schemas.microsoft.com/office/drawing/2014/main" id="{150EE1BA-A08C-4DB6-9FEB-64473D0230B0}"/>
              </a:ext>
            </a:extLst>
          </p:cNvPr>
          <p:cNvSpPr txBox="1"/>
          <p:nvPr/>
        </p:nvSpPr>
        <p:spPr>
          <a:xfrm>
            <a:off x="7260268" y="5483754"/>
            <a:ext cx="2115512" cy="461665"/>
          </a:xfrm>
          <a:prstGeom prst="rect">
            <a:avLst/>
          </a:prstGeom>
          <a:noFill/>
        </p:spPr>
        <p:txBody>
          <a:bodyPr wrap="square" rtlCol="0">
            <a:spAutoFit/>
          </a:bodyPr>
          <a:lstStyle/>
          <a:p>
            <a:pPr marL="171450" indent="-171450">
              <a:buFont typeface="Wingdings" panose="05000000000000000000" pitchFamily="2" charset="2"/>
              <a:buChar char="§"/>
            </a:pPr>
            <a:r>
              <a:rPr lang="it-IT" sz="1200" dirty="0"/>
              <a:t>Holder unit: 292 </a:t>
            </a:r>
          </a:p>
          <a:p>
            <a:pPr marL="171450" indent="-171450">
              <a:buFont typeface="Wingdings" panose="05000000000000000000" pitchFamily="2" charset="2"/>
              <a:buChar char="§"/>
            </a:pPr>
            <a:r>
              <a:rPr lang="it-IT" sz="1200" dirty="0"/>
              <a:t>Annual Feedback nr.: 945</a:t>
            </a:r>
          </a:p>
        </p:txBody>
      </p:sp>
      <p:sp>
        <p:nvSpPr>
          <p:cNvPr id="27" name="Rettangolo 26">
            <a:extLst>
              <a:ext uri="{FF2B5EF4-FFF2-40B4-BE49-F238E27FC236}">
                <a16:creationId xmlns:a16="http://schemas.microsoft.com/office/drawing/2014/main" id="{7E547404-B36C-4D08-B3EA-4B7DE2D56F4C}"/>
              </a:ext>
            </a:extLst>
          </p:cNvPr>
          <p:cNvSpPr/>
          <p:nvPr/>
        </p:nvSpPr>
        <p:spPr>
          <a:xfrm>
            <a:off x="6697684" y="3076805"/>
            <a:ext cx="4867285" cy="10750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3A3EAACA-C900-442E-91E9-274018C02D7F}"/>
              </a:ext>
            </a:extLst>
          </p:cNvPr>
          <p:cNvSpPr/>
          <p:nvPr/>
        </p:nvSpPr>
        <p:spPr>
          <a:xfrm>
            <a:off x="6725380" y="4204667"/>
            <a:ext cx="4815688" cy="10750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AB660201-6490-41A0-B8C4-B5DBE662FD44}"/>
              </a:ext>
            </a:extLst>
          </p:cNvPr>
          <p:cNvSpPr/>
          <p:nvPr/>
        </p:nvSpPr>
        <p:spPr>
          <a:xfrm>
            <a:off x="6697684" y="1948944"/>
            <a:ext cx="4867286" cy="10750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Google Shape;413;p21">
            <a:extLst>
              <a:ext uri="{FF2B5EF4-FFF2-40B4-BE49-F238E27FC236}">
                <a16:creationId xmlns:a16="http://schemas.microsoft.com/office/drawing/2014/main" id="{2E39139E-9BF4-432E-83E1-00EE264FE1B3}"/>
              </a:ext>
            </a:extLst>
          </p:cNvPr>
          <p:cNvSpPr/>
          <p:nvPr/>
        </p:nvSpPr>
        <p:spPr>
          <a:xfrm rot="10800000" flipH="1">
            <a:off x="7276590" y="1906663"/>
            <a:ext cx="1995778" cy="4403451"/>
          </a:xfrm>
          <a:prstGeom prst="round2SameRect">
            <a:avLst>
              <a:gd name="adj1" fmla="val 5874"/>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16;p21">
            <a:extLst>
              <a:ext uri="{FF2B5EF4-FFF2-40B4-BE49-F238E27FC236}">
                <a16:creationId xmlns:a16="http://schemas.microsoft.com/office/drawing/2014/main" id="{805C6328-2801-4449-84F6-1C40050AD573}"/>
              </a:ext>
            </a:extLst>
          </p:cNvPr>
          <p:cNvSpPr/>
          <p:nvPr/>
        </p:nvSpPr>
        <p:spPr>
          <a:xfrm>
            <a:off x="7276590" y="1314639"/>
            <a:ext cx="1995778" cy="543600"/>
          </a:xfrm>
          <a:prstGeom prst="round2SameRect">
            <a:avLst>
              <a:gd name="adj1" fmla="val 16667"/>
              <a:gd name="adj2" fmla="val 0"/>
            </a:avLst>
          </a:prstGeom>
          <a:solidFill>
            <a:srgbClr val="C00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it-IT" b="1"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27 </a:t>
            </a:r>
            <a:r>
              <a:rPr lang="it-IT" b="1" kern="0" dirty="0">
                <a:solidFill>
                  <a:srgbClr val="FFFFFF"/>
                </a:solidFill>
                <a:latin typeface="Fira Sans Extra Condensed Medium"/>
                <a:ea typeface="Fira Sans Extra Condensed Medium"/>
                <a:cs typeface="Fira Sans Extra Condensed Medium"/>
                <a:sym typeface="Fira Sans Extra Condensed Medium"/>
              </a:rPr>
              <a:t>CCs</a:t>
            </a:r>
            <a:endParaRPr kumimoji="0" sz="1600" b="1"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13;p21">
            <a:extLst>
              <a:ext uri="{FF2B5EF4-FFF2-40B4-BE49-F238E27FC236}">
                <a16:creationId xmlns:a16="http://schemas.microsoft.com/office/drawing/2014/main" id="{58FC4903-6D5D-4289-BBB7-3C82FB0789CB}"/>
              </a:ext>
            </a:extLst>
          </p:cNvPr>
          <p:cNvSpPr/>
          <p:nvPr/>
        </p:nvSpPr>
        <p:spPr>
          <a:xfrm rot="10800000" flipH="1">
            <a:off x="9499751" y="1906663"/>
            <a:ext cx="1995778" cy="4403451"/>
          </a:xfrm>
          <a:prstGeom prst="round2SameRect">
            <a:avLst>
              <a:gd name="adj1" fmla="val 5874"/>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416;p21">
            <a:extLst>
              <a:ext uri="{FF2B5EF4-FFF2-40B4-BE49-F238E27FC236}">
                <a16:creationId xmlns:a16="http://schemas.microsoft.com/office/drawing/2014/main" id="{E6CBC175-A1B1-4F49-959E-2C2E7719A9A4}"/>
              </a:ext>
            </a:extLst>
          </p:cNvPr>
          <p:cNvSpPr/>
          <p:nvPr/>
        </p:nvSpPr>
        <p:spPr>
          <a:xfrm>
            <a:off x="9499751" y="1314639"/>
            <a:ext cx="1995778" cy="543600"/>
          </a:xfrm>
          <a:prstGeom prst="round2SameRect">
            <a:avLst>
              <a:gd name="adj1" fmla="val 16667"/>
              <a:gd name="adj2" fmla="val 0"/>
            </a:avLst>
          </a:prstGeom>
          <a:solidFill>
            <a:schemeClr val="tx2">
              <a:lumMod val="75000"/>
            </a:schemeClr>
          </a:solidFill>
          <a:ln>
            <a:noFill/>
          </a:ln>
        </p:spPr>
        <p:txBody>
          <a:bodyPr spcFirstLastPara="1" wrap="square" lIns="91425" tIns="91425" rIns="91425" bIns="91425" anchor="ctr" anchorCtr="0">
            <a:noAutofit/>
          </a:bodyPr>
          <a:lstStyle/>
          <a:p>
            <a:pPr algn="ctr">
              <a:buClr>
                <a:srgbClr val="000000"/>
              </a:buClr>
              <a:buSzPts val="1100"/>
            </a:pPr>
            <a:r>
              <a:rPr lang="it-IT" b="1" kern="0" dirty="0">
                <a:solidFill>
                  <a:schemeClr val="bg1"/>
                </a:solidFill>
                <a:latin typeface="Fira Sans Extra Condensed Medium"/>
                <a:sym typeface="Fira Sans Extra Condensed Medium"/>
              </a:rPr>
              <a:t>79 CCs</a:t>
            </a:r>
            <a:endParaRPr b="1" kern="0" dirty="0">
              <a:solidFill>
                <a:schemeClr val="bg1"/>
              </a:solidFill>
              <a:latin typeface="Fira Sans Extra Condensed Medium"/>
              <a:sym typeface="Arial"/>
            </a:endParaRPr>
          </a:p>
        </p:txBody>
      </p:sp>
      <p:sp>
        <p:nvSpPr>
          <p:cNvPr id="34" name="Triangolo isoscele 33">
            <a:extLst>
              <a:ext uri="{FF2B5EF4-FFF2-40B4-BE49-F238E27FC236}">
                <a16:creationId xmlns:a16="http://schemas.microsoft.com/office/drawing/2014/main" id="{54228274-8188-43D4-8796-227B60C8817B}"/>
              </a:ext>
            </a:extLst>
          </p:cNvPr>
          <p:cNvSpPr/>
          <p:nvPr/>
        </p:nvSpPr>
        <p:spPr>
          <a:xfrm flipV="1">
            <a:off x="9564590" y="1050491"/>
            <a:ext cx="1866100" cy="414996"/>
          </a:xfrm>
          <a:prstGeom prst="triangle">
            <a:avLst/>
          </a:prstGeom>
          <a:solidFill>
            <a:schemeClr val="tx2">
              <a:lumMod val="75000"/>
            </a:schemeClr>
          </a:solidFill>
          <a:ln w="38100">
            <a:solidFill>
              <a:schemeClr val="bg1"/>
            </a:solidFill>
          </a:ln>
        </p:spPr>
        <p:txBody>
          <a:bodyPr spcFirstLastPara="1" wrap="square" lIns="91425" tIns="91425" rIns="91425" bIns="91425" anchor="ctr" anchorCtr="0">
            <a:noAutofit/>
          </a:bodyPr>
          <a:lstStyle/>
          <a:p>
            <a:pPr algn="ctr">
              <a:buClr>
                <a:srgbClr val="000000"/>
              </a:buClr>
              <a:buSzPts val="1100"/>
            </a:pPr>
            <a:endParaRPr lang="it-IT" sz="1700" kern="0">
              <a:solidFill>
                <a:srgbClr val="FFFFFF"/>
              </a:solidFill>
              <a:latin typeface="Fira Sans Extra Condensed Medium"/>
            </a:endParaRPr>
          </a:p>
        </p:txBody>
      </p:sp>
      <p:sp>
        <p:nvSpPr>
          <p:cNvPr id="35" name="CasellaDiTesto 34">
            <a:extLst>
              <a:ext uri="{FF2B5EF4-FFF2-40B4-BE49-F238E27FC236}">
                <a16:creationId xmlns:a16="http://schemas.microsoft.com/office/drawing/2014/main" id="{7B97DFB5-F6E0-4A8E-9B81-7449EDBA9F39}"/>
              </a:ext>
            </a:extLst>
          </p:cNvPr>
          <p:cNvSpPr txBox="1"/>
          <p:nvPr/>
        </p:nvSpPr>
        <p:spPr>
          <a:xfrm>
            <a:off x="9454484" y="-52695"/>
            <a:ext cx="1647731" cy="307777"/>
          </a:xfrm>
          <a:prstGeom prst="rect">
            <a:avLst/>
          </a:prstGeom>
          <a:noFill/>
        </p:spPr>
        <p:txBody>
          <a:bodyPr wrap="square" rtlCol="0">
            <a:spAutoFit/>
          </a:bodyPr>
          <a:lstStyle/>
          <a:p>
            <a:pPr algn="ctr"/>
            <a:r>
              <a:rPr lang="it-IT" sz="1400" i="1" dirty="0">
                <a:solidFill>
                  <a:schemeClr val="bg1"/>
                </a:solidFill>
              </a:rPr>
              <a:t>OLD</a:t>
            </a:r>
          </a:p>
        </p:txBody>
      </p:sp>
      <p:sp>
        <p:nvSpPr>
          <p:cNvPr id="36" name="CasellaDiTesto 35">
            <a:extLst>
              <a:ext uri="{FF2B5EF4-FFF2-40B4-BE49-F238E27FC236}">
                <a16:creationId xmlns:a16="http://schemas.microsoft.com/office/drawing/2014/main" id="{EC8911CB-9065-492E-AD7B-EB752D66624F}"/>
              </a:ext>
            </a:extLst>
          </p:cNvPr>
          <p:cNvSpPr txBox="1"/>
          <p:nvPr/>
        </p:nvSpPr>
        <p:spPr>
          <a:xfrm rot="16200000">
            <a:off x="6490672" y="2201601"/>
            <a:ext cx="1075099" cy="584775"/>
          </a:xfrm>
          <a:prstGeom prst="rect">
            <a:avLst/>
          </a:prstGeom>
          <a:noFill/>
        </p:spPr>
        <p:txBody>
          <a:bodyPr wrap="square" rtlCol="0">
            <a:spAutoFit/>
          </a:bodyPr>
          <a:lstStyle/>
          <a:p>
            <a:pPr algn="ctr"/>
            <a:r>
              <a:rPr lang="it-IT" sz="1600" b="1" dirty="0"/>
              <a:t>CRITICAL ISSUES</a:t>
            </a:r>
          </a:p>
        </p:txBody>
      </p:sp>
      <p:sp>
        <p:nvSpPr>
          <p:cNvPr id="37" name="CasellaDiTesto 36">
            <a:extLst>
              <a:ext uri="{FF2B5EF4-FFF2-40B4-BE49-F238E27FC236}">
                <a16:creationId xmlns:a16="http://schemas.microsoft.com/office/drawing/2014/main" id="{C39E09E6-0EE8-418F-91F2-D58BAAFE2742}"/>
              </a:ext>
            </a:extLst>
          </p:cNvPr>
          <p:cNvSpPr txBox="1"/>
          <p:nvPr/>
        </p:nvSpPr>
        <p:spPr>
          <a:xfrm rot="16200000">
            <a:off x="6514464" y="3471656"/>
            <a:ext cx="1127862" cy="323165"/>
          </a:xfrm>
          <a:prstGeom prst="rect">
            <a:avLst/>
          </a:prstGeom>
          <a:noFill/>
        </p:spPr>
        <p:txBody>
          <a:bodyPr wrap="square" rtlCol="0">
            <a:spAutoFit/>
          </a:bodyPr>
          <a:lstStyle/>
          <a:p>
            <a:pPr algn="ctr"/>
            <a:r>
              <a:rPr lang="it-IT" sz="1500" b="1" dirty="0"/>
              <a:t>RELEVANCE</a:t>
            </a:r>
          </a:p>
        </p:txBody>
      </p:sp>
      <p:sp>
        <p:nvSpPr>
          <p:cNvPr id="38" name="CasellaDiTesto 37">
            <a:extLst>
              <a:ext uri="{FF2B5EF4-FFF2-40B4-BE49-F238E27FC236}">
                <a16:creationId xmlns:a16="http://schemas.microsoft.com/office/drawing/2014/main" id="{241EEA55-1553-439B-9406-3BC29EA28F77}"/>
              </a:ext>
            </a:extLst>
          </p:cNvPr>
          <p:cNvSpPr txBox="1"/>
          <p:nvPr/>
        </p:nvSpPr>
        <p:spPr>
          <a:xfrm rot="16200000">
            <a:off x="6540844" y="4572939"/>
            <a:ext cx="1075100" cy="338554"/>
          </a:xfrm>
          <a:prstGeom prst="rect">
            <a:avLst/>
          </a:prstGeom>
          <a:noFill/>
        </p:spPr>
        <p:txBody>
          <a:bodyPr wrap="square" rtlCol="0">
            <a:spAutoFit/>
          </a:bodyPr>
          <a:lstStyle/>
          <a:p>
            <a:pPr algn="ctr"/>
            <a:r>
              <a:rPr lang="it-IT" sz="1600" b="1" dirty="0"/>
              <a:t>SINERGIES</a:t>
            </a:r>
          </a:p>
        </p:txBody>
      </p:sp>
      <p:sp>
        <p:nvSpPr>
          <p:cNvPr id="39" name="CasellaDiTesto 38">
            <a:extLst>
              <a:ext uri="{FF2B5EF4-FFF2-40B4-BE49-F238E27FC236}">
                <a16:creationId xmlns:a16="http://schemas.microsoft.com/office/drawing/2014/main" id="{DB9B461D-079B-4C13-945D-1940793907B6}"/>
              </a:ext>
            </a:extLst>
          </p:cNvPr>
          <p:cNvSpPr txBox="1"/>
          <p:nvPr/>
        </p:nvSpPr>
        <p:spPr>
          <a:xfrm>
            <a:off x="7233407" y="1982605"/>
            <a:ext cx="2169234" cy="646331"/>
          </a:xfrm>
          <a:prstGeom prst="rect">
            <a:avLst/>
          </a:prstGeom>
          <a:noFill/>
        </p:spPr>
        <p:txBody>
          <a:bodyPr wrap="square" rtlCol="0">
            <a:spAutoFit/>
          </a:bodyPr>
          <a:lstStyle/>
          <a:p>
            <a:pPr marL="171450" indent="-171450">
              <a:buFont typeface="Wingdings" panose="05000000000000000000" pitchFamily="2" charset="2"/>
              <a:buChar char="§"/>
            </a:pPr>
            <a:r>
              <a:rPr lang="it-IT" sz="1200" dirty="0"/>
              <a:t>Business - A: 14%</a:t>
            </a:r>
          </a:p>
          <a:p>
            <a:pPr marL="171450" indent="-171450">
              <a:buFont typeface="Wingdings" panose="05000000000000000000" pitchFamily="2" charset="2"/>
              <a:buChar char="§"/>
            </a:pPr>
            <a:r>
              <a:rPr lang="it-IT" sz="1200" dirty="0"/>
              <a:t>HSE - A: 8%</a:t>
            </a:r>
          </a:p>
          <a:p>
            <a:pPr marL="171450" indent="-171450">
              <a:buFont typeface="Wingdings" panose="05000000000000000000" pitchFamily="2" charset="2"/>
              <a:buChar char="§"/>
            </a:pPr>
            <a:r>
              <a:rPr lang="it-IT" sz="1200" dirty="0"/>
              <a:t>Human </a:t>
            </a:r>
            <a:r>
              <a:rPr lang="it-IT" sz="1200" dirty="0" err="1"/>
              <a:t>Rights</a:t>
            </a:r>
            <a:r>
              <a:rPr lang="it-IT" sz="1200" dirty="0"/>
              <a:t> - A: 8% </a:t>
            </a:r>
          </a:p>
        </p:txBody>
      </p:sp>
      <p:sp>
        <p:nvSpPr>
          <p:cNvPr id="40" name="CasellaDiTesto 39">
            <a:extLst>
              <a:ext uri="{FF2B5EF4-FFF2-40B4-BE49-F238E27FC236}">
                <a16:creationId xmlns:a16="http://schemas.microsoft.com/office/drawing/2014/main" id="{3BEDD851-3278-4FE7-B8BC-BA47A0475AA5}"/>
              </a:ext>
            </a:extLst>
          </p:cNvPr>
          <p:cNvSpPr txBox="1"/>
          <p:nvPr/>
        </p:nvSpPr>
        <p:spPr>
          <a:xfrm>
            <a:off x="7233407" y="4405319"/>
            <a:ext cx="2169234" cy="461665"/>
          </a:xfrm>
          <a:prstGeom prst="rect">
            <a:avLst/>
          </a:prstGeom>
          <a:noFill/>
        </p:spPr>
        <p:txBody>
          <a:bodyPr wrap="square" rtlCol="0">
            <a:spAutoFit/>
          </a:bodyPr>
          <a:lstStyle/>
          <a:p>
            <a:pPr marL="171450" indent="-171450">
              <a:buFont typeface="Wingdings" panose="05000000000000000000" pitchFamily="2" charset="2"/>
              <a:buChar char="§"/>
            </a:pPr>
            <a:r>
              <a:rPr lang="it-IT" sz="1200" dirty="0"/>
              <a:t>Strategical CCs: 26%</a:t>
            </a:r>
          </a:p>
          <a:p>
            <a:pPr marL="171450" indent="-171450">
              <a:buFont typeface="Wingdings" panose="05000000000000000000" pitchFamily="2" charset="2"/>
              <a:buChar char="§"/>
            </a:pPr>
            <a:r>
              <a:rPr lang="it-IT" sz="1200" dirty="0"/>
              <a:t>RMI CCs: 0%</a:t>
            </a:r>
          </a:p>
        </p:txBody>
      </p:sp>
      <p:sp>
        <p:nvSpPr>
          <p:cNvPr id="42" name="CasellaDiTesto 41">
            <a:extLst>
              <a:ext uri="{FF2B5EF4-FFF2-40B4-BE49-F238E27FC236}">
                <a16:creationId xmlns:a16="http://schemas.microsoft.com/office/drawing/2014/main" id="{87AEB88C-4CA8-427C-A561-CF0E3D257E5C}"/>
              </a:ext>
            </a:extLst>
          </p:cNvPr>
          <p:cNvSpPr txBox="1"/>
          <p:nvPr/>
        </p:nvSpPr>
        <p:spPr>
          <a:xfrm>
            <a:off x="7225776" y="3154072"/>
            <a:ext cx="1981753" cy="830997"/>
          </a:xfrm>
          <a:prstGeom prst="rect">
            <a:avLst/>
          </a:prstGeom>
          <a:noFill/>
        </p:spPr>
        <p:txBody>
          <a:bodyPr wrap="square" rtlCol="0">
            <a:spAutoFit/>
          </a:bodyPr>
          <a:lstStyle/>
          <a:p>
            <a:pPr marL="171450" indent="-171450">
              <a:buFont typeface="Wingdings" panose="05000000000000000000" pitchFamily="2" charset="2"/>
              <a:buChar char="§"/>
            </a:pPr>
            <a:r>
              <a:rPr lang="it-IT" sz="1200" dirty="0">
                <a:solidFill>
                  <a:schemeClr val="accent6"/>
                </a:solidFill>
              </a:rPr>
              <a:t>Awarded contracts</a:t>
            </a:r>
            <a:r>
              <a:rPr lang="it-IT" sz="1200" dirty="0"/>
              <a:t>: 19%</a:t>
            </a:r>
          </a:p>
          <a:p>
            <a:pPr marL="171450" indent="-171450">
              <a:buFont typeface="Wingdings" panose="05000000000000000000" pitchFamily="2" charset="2"/>
              <a:buChar char="§"/>
            </a:pPr>
            <a:r>
              <a:rPr lang="it-IT" sz="1200" dirty="0"/>
              <a:t>Contracts nr.: 4%</a:t>
            </a:r>
          </a:p>
          <a:p>
            <a:pPr marL="171450" indent="-171450">
              <a:buFont typeface="Wingdings" panose="05000000000000000000" pitchFamily="2" charset="2"/>
              <a:buChar char="§"/>
            </a:pPr>
            <a:r>
              <a:rPr lang="en-US" sz="1200" dirty="0">
                <a:solidFill>
                  <a:schemeClr val="accent6"/>
                </a:solidFill>
              </a:rPr>
              <a:t>Awarded contracts impact in Italy</a:t>
            </a:r>
            <a:r>
              <a:rPr lang="it-IT" sz="1200" dirty="0"/>
              <a:t>: 20%</a:t>
            </a:r>
          </a:p>
        </p:txBody>
      </p:sp>
      <p:sp>
        <p:nvSpPr>
          <p:cNvPr id="43" name="CasellaDiTesto 42">
            <a:extLst>
              <a:ext uri="{FF2B5EF4-FFF2-40B4-BE49-F238E27FC236}">
                <a16:creationId xmlns:a16="http://schemas.microsoft.com/office/drawing/2014/main" id="{FFE60CD0-7DB4-4346-9BAD-936317090A97}"/>
              </a:ext>
            </a:extLst>
          </p:cNvPr>
          <p:cNvSpPr txBox="1"/>
          <p:nvPr/>
        </p:nvSpPr>
        <p:spPr>
          <a:xfrm>
            <a:off x="9465277" y="5483754"/>
            <a:ext cx="2169234" cy="461665"/>
          </a:xfrm>
          <a:prstGeom prst="rect">
            <a:avLst/>
          </a:prstGeom>
          <a:noFill/>
        </p:spPr>
        <p:txBody>
          <a:bodyPr wrap="square" rtlCol="0">
            <a:spAutoFit/>
          </a:bodyPr>
          <a:lstStyle/>
          <a:p>
            <a:pPr marL="171450" indent="-171450">
              <a:buFont typeface="Wingdings" panose="05000000000000000000" pitchFamily="2" charset="2"/>
              <a:buChar char="§"/>
            </a:pPr>
            <a:r>
              <a:rPr lang="it-IT" sz="1200" dirty="0"/>
              <a:t>Holder unit: 460</a:t>
            </a:r>
          </a:p>
          <a:p>
            <a:pPr marL="171450" indent="-171450">
              <a:buFont typeface="Wingdings" panose="05000000000000000000" pitchFamily="2" charset="2"/>
              <a:buChar char="§"/>
            </a:pPr>
            <a:r>
              <a:rPr lang="it-IT" sz="1200" dirty="0"/>
              <a:t>Annual Feedback nr.: 2.410</a:t>
            </a:r>
          </a:p>
        </p:txBody>
      </p:sp>
      <p:sp>
        <p:nvSpPr>
          <p:cNvPr id="44" name="CasellaDiTesto 43">
            <a:extLst>
              <a:ext uri="{FF2B5EF4-FFF2-40B4-BE49-F238E27FC236}">
                <a16:creationId xmlns:a16="http://schemas.microsoft.com/office/drawing/2014/main" id="{84BD38B1-AC05-431C-88C3-F30DE2B6EED3}"/>
              </a:ext>
            </a:extLst>
          </p:cNvPr>
          <p:cNvSpPr txBox="1"/>
          <p:nvPr/>
        </p:nvSpPr>
        <p:spPr>
          <a:xfrm>
            <a:off x="9465277" y="1943208"/>
            <a:ext cx="2169234" cy="646331"/>
          </a:xfrm>
          <a:prstGeom prst="rect">
            <a:avLst/>
          </a:prstGeom>
          <a:noFill/>
        </p:spPr>
        <p:txBody>
          <a:bodyPr wrap="square" rtlCol="0">
            <a:spAutoFit/>
          </a:bodyPr>
          <a:lstStyle/>
          <a:p>
            <a:pPr marL="171450" indent="-171450">
              <a:buFont typeface="Wingdings" panose="05000000000000000000" pitchFamily="2" charset="2"/>
              <a:buChar char="§"/>
            </a:pPr>
            <a:r>
              <a:rPr lang="it-IT" sz="1200" dirty="0"/>
              <a:t>Business - A: 41% </a:t>
            </a:r>
          </a:p>
          <a:p>
            <a:pPr marL="171450" indent="-171450">
              <a:buFont typeface="Wingdings" panose="05000000000000000000" pitchFamily="2" charset="2"/>
              <a:buChar char="§"/>
            </a:pPr>
            <a:r>
              <a:rPr lang="it-IT" sz="1200" dirty="0"/>
              <a:t>HSE - A: 26%</a:t>
            </a:r>
          </a:p>
          <a:p>
            <a:pPr marL="171450" indent="-171450">
              <a:buFont typeface="Wingdings" panose="05000000000000000000" pitchFamily="2" charset="2"/>
              <a:buChar char="§"/>
            </a:pPr>
            <a:r>
              <a:rPr lang="it-IT" sz="1200" dirty="0"/>
              <a:t>Human </a:t>
            </a:r>
            <a:r>
              <a:rPr lang="it-IT" sz="1200" dirty="0" err="1"/>
              <a:t>Rights</a:t>
            </a:r>
            <a:r>
              <a:rPr lang="it-IT" sz="1200" dirty="0"/>
              <a:t> - A: 64%  </a:t>
            </a:r>
          </a:p>
        </p:txBody>
      </p:sp>
      <p:sp>
        <p:nvSpPr>
          <p:cNvPr id="45" name="CasellaDiTesto 44">
            <a:extLst>
              <a:ext uri="{FF2B5EF4-FFF2-40B4-BE49-F238E27FC236}">
                <a16:creationId xmlns:a16="http://schemas.microsoft.com/office/drawing/2014/main" id="{5384E7ED-C8AA-4564-BD02-E7F5D516D77F}"/>
              </a:ext>
            </a:extLst>
          </p:cNvPr>
          <p:cNvSpPr txBox="1"/>
          <p:nvPr/>
        </p:nvSpPr>
        <p:spPr>
          <a:xfrm>
            <a:off x="9465277" y="4353432"/>
            <a:ext cx="2169234" cy="461665"/>
          </a:xfrm>
          <a:prstGeom prst="rect">
            <a:avLst/>
          </a:prstGeom>
          <a:noFill/>
        </p:spPr>
        <p:txBody>
          <a:bodyPr wrap="square" rtlCol="0">
            <a:spAutoFit/>
          </a:bodyPr>
          <a:lstStyle/>
          <a:p>
            <a:pPr marL="171450" indent="-171450">
              <a:buFont typeface="Wingdings" panose="05000000000000000000" pitchFamily="2" charset="2"/>
              <a:buChar char="§"/>
            </a:pPr>
            <a:r>
              <a:rPr lang="it-IT" sz="1200" dirty="0"/>
              <a:t>Strategical CCs : 63%</a:t>
            </a:r>
          </a:p>
          <a:p>
            <a:pPr marL="171450" indent="-171450">
              <a:buFont typeface="Wingdings" panose="05000000000000000000" pitchFamily="2" charset="2"/>
              <a:buChar char="§"/>
            </a:pPr>
            <a:r>
              <a:rPr lang="it-IT" sz="1200" dirty="0"/>
              <a:t>RMI CCs : 67%</a:t>
            </a:r>
          </a:p>
        </p:txBody>
      </p:sp>
      <p:sp>
        <p:nvSpPr>
          <p:cNvPr id="46" name="CasellaDiTesto 45">
            <a:extLst>
              <a:ext uri="{FF2B5EF4-FFF2-40B4-BE49-F238E27FC236}">
                <a16:creationId xmlns:a16="http://schemas.microsoft.com/office/drawing/2014/main" id="{E2C4FFC7-F57D-49C4-8D04-11CD1A742375}"/>
              </a:ext>
            </a:extLst>
          </p:cNvPr>
          <p:cNvSpPr txBox="1"/>
          <p:nvPr/>
        </p:nvSpPr>
        <p:spPr>
          <a:xfrm>
            <a:off x="9499751" y="3125786"/>
            <a:ext cx="1995778" cy="830997"/>
          </a:xfrm>
          <a:prstGeom prst="rect">
            <a:avLst/>
          </a:prstGeom>
          <a:noFill/>
        </p:spPr>
        <p:txBody>
          <a:bodyPr wrap="square" rtlCol="0">
            <a:spAutoFit/>
          </a:bodyPr>
          <a:lstStyle/>
          <a:p>
            <a:pPr marL="171450" indent="-171450">
              <a:buFont typeface="Wingdings" panose="05000000000000000000" pitchFamily="2" charset="2"/>
              <a:buChar char="§"/>
            </a:pPr>
            <a:r>
              <a:rPr lang="it-IT" sz="1200" dirty="0">
                <a:solidFill>
                  <a:schemeClr val="accent6"/>
                </a:solidFill>
              </a:rPr>
              <a:t>Awarded contracts</a:t>
            </a:r>
            <a:r>
              <a:rPr lang="it-IT" sz="1200" dirty="0"/>
              <a:t>: 50%</a:t>
            </a:r>
          </a:p>
          <a:p>
            <a:pPr marL="171450" indent="-171450">
              <a:buFont typeface="Wingdings" panose="05000000000000000000" pitchFamily="2" charset="2"/>
              <a:buChar char="§"/>
            </a:pPr>
            <a:r>
              <a:rPr lang="it-IT" sz="1200" dirty="0"/>
              <a:t>Contracts nr..: 11%</a:t>
            </a:r>
          </a:p>
          <a:p>
            <a:pPr marL="171450" indent="-171450">
              <a:buFont typeface="Wingdings" panose="05000000000000000000" pitchFamily="2" charset="2"/>
              <a:buChar char="§"/>
            </a:pPr>
            <a:r>
              <a:rPr lang="en-US" sz="1200" dirty="0">
                <a:solidFill>
                  <a:schemeClr val="accent6"/>
                </a:solidFill>
              </a:rPr>
              <a:t>Awarded contracts impact in Italy </a:t>
            </a:r>
            <a:r>
              <a:rPr lang="it-IT" sz="1200" dirty="0"/>
              <a:t>: 45%</a:t>
            </a:r>
          </a:p>
        </p:txBody>
      </p:sp>
      <p:sp>
        <p:nvSpPr>
          <p:cNvPr id="50" name="Triangolo isoscele 49">
            <a:extLst>
              <a:ext uri="{FF2B5EF4-FFF2-40B4-BE49-F238E27FC236}">
                <a16:creationId xmlns:a16="http://schemas.microsoft.com/office/drawing/2014/main" id="{E3415E2E-A2F6-4755-9F48-B3FB1ED0D6F2}"/>
              </a:ext>
            </a:extLst>
          </p:cNvPr>
          <p:cNvSpPr/>
          <p:nvPr/>
        </p:nvSpPr>
        <p:spPr>
          <a:xfrm flipV="1">
            <a:off x="7341429" y="1028497"/>
            <a:ext cx="1866100" cy="414996"/>
          </a:xfrm>
          <a:prstGeom prst="triangle">
            <a:avLst/>
          </a:prstGeom>
          <a:solidFill>
            <a:srgbClr val="C00000"/>
          </a:solidFill>
          <a:ln w="38100">
            <a:solidFill>
              <a:schemeClr val="bg1"/>
            </a:solidFill>
          </a:ln>
        </p:spPr>
        <p:txBody>
          <a:bodyPr spcFirstLastPara="1" wrap="square" lIns="91425" tIns="91425" rIns="91425" bIns="91425" anchor="ctr" anchorCtr="0">
            <a:noAutofit/>
          </a:bodyPr>
          <a:lstStyle/>
          <a:p>
            <a:pPr algn="ctr">
              <a:buClr>
                <a:srgbClr val="000000"/>
              </a:buClr>
              <a:buSzPts val="1100"/>
            </a:pPr>
            <a:endParaRPr lang="it-IT" sz="1700" kern="0">
              <a:solidFill>
                <a:srgbClr val="FFFFFF"/>
              </a:solidFill>
              <a:latin typeface="Fira Sans Extra Condensed Medium"/>
            </a:endParaRPr>
          </a:p>
        </p:txBody>
      </p:sp>
      <p:sp>
        <p:nvSpPr>
          <p:cNvPr id="51" name="CasellaDiTesto 50">
            <a:extLst>
              <a:ext uri="{FF2B5EF4-FFF2-40B4-BE49-F238E27FC236}">
                <a16:creationId xmlns:a16="http://schemas.microsoft.com/office/drawing/2014/main" id="{C67A7A3D-A8D4-4A39-88DF-113BEF36CD05}"/>
              </a:ext>
            </a:extLst>
          </p:cNvPr>
          <p:cNvSpPr txBox="1"/>
          <p:nvPr/>
        </p:nvSpPr>
        <p:spPr>
          <a:xfrm>
            <a:off x="7450614" y="1035141"/>
            <a:ext cx="1647731" cy="338554"/>
          </a:xfrm>
          <a:prstGeom prst="rect">
            <a:avLst/>
          </a:prstGeom>
          <a:noFill/>
        </p:spPr>
        <p:txBody>
          <a:bodyPr wrap="square" rtlCol="0">
            <a:spAutoFit/>
          </a:bodyPr>
          <a:lstStyle/>
          <a:p>
            <a:pPr algn="ctr"/>
            <a:r>
              <a:rPr lang="it-IT" sz="1600" b="1" i="1" dirty="0">
                <a:solidFill>
                  <a:schemeClr val="bg1"/>
                </a:solidFill>
              </a:rPr>
              <a:t>2015</a:t>
            </a:r>
          </a:p>
        </p:txBody>
      </p:sp>
      <p:sp>
        <p:nvSpPr>
          <p:cNvPr id="52" name="CasellaDiTesto 51">
            <a:extLst>
              <a:ext uri="{FF2B5EF4-FFF2-40B4-BE49-F238E27FC236}">
                <a16:creationId xmlns:a16="http://schemas.microsoft.com/office/drawing/2014/main" id="{996375D0-E632-4A14-907A-724A64BD5591}"/>
              </a:ext>
            </a:extLst>
          </p:cNvPr>
          <p:cNvSpPr txBox="1"/>
          <p:nvPr/>
        </p:nvSpPr>
        <p:spPr>
          <a:xfrm>
            <a:off x="9673775" y="1033406"/>
            <a:ext cx="1647731" cy="307777"/>
          </a:xfrm>
          <a:prstGeom prst="rect">
            <a:avLst/>
          </a:prstGeom>
          <a:noFill/>
        </p:spPr>
        <p:txBody>
          <a:bodyPr wrap="square" rtlCol="0">
            <a:spAutoFit/>
          </a:bodyPr>
          <a:lstStyle/>
          <a:p>
            <a:pPr algn="ctr"/>
            <a:r>
              <a:rPr lang="it-IT" sz="1400" b="1" i="1" dirty="0">
                <a:solidFill>
                  <a:schemeClr val="bg1"/>
                </a:solidFill>
              </a:rPr>
              <a:t>1st oct 22</a:t>
            </a:r>
          </a:p>
        </p:txBody>
      </p:sp>
      <p:sp>
        <p:nvSpPr>
          <p:cNvPr id="47" name="Google Shape;975;p33">
            <a:extLst>
              <a:ext uri="{FF2B5EF4-FFF2-40B4-BE49-F238E27FC236}">
                <a16:creationId xmlns:a16="http://schemas.microsoft.com/office/drawing/2014/main" id="{4F77F94E-5648-4AB1-96B5-E6132F331A7A}"/>
              </a:ext>
            </a:extLst>
          </p:cNvPr>
          <p:cNvSpPr txBox="1"/>
          <p:nvPr/>
        </p:nvSpPr>
        <p:spPr>
          <a:xfrm>
            <a:off x="1287231" y="1091306"/>
            <a:ext cx="5094519" cy="401320"/>
          </a:xfrm>
          <a:prstGeom prst="rect">
            <a:avLst/>
          </a:prstGeom>
          <a:solidFill>
            <a:srgbClr val="17375E"/>
          </a:solidFill>
          <a:ln w="19050">
            <a:noFill/>
          </a:ln>
        </p:spPr>
        <p:txBody>
          <a:bodyPr spcFirstLastPara="1" wrap="square" lIns="91425" tIns="91425" rIns="91425" bIns="91425" anchor="ctr" anchorCtr="0">
            <a:noAutofit/>
          </a:bodyPr>
          <a:lstStyle/>
          <a:p>
            <a:pPr lvl="0" algn="ctr">
              <a:buClr>
                <a:srgbClr val="000000"/>
              </a:buClr>
              <a:defRPr/>
            </a:pPr>
            <a:r>
              <a:rPr lang="it-IT" sz="1600" b="1" kern="0" dirty="0">
                <a:solidFill>
                  <a:schemeClr val="bg1"/>
                </a:solidFill>
                <a:ea typeface="Roboto"/>
                <a:cs typeface="Roboto"/>
                <a:sym typeface="Roboto"/>
              </a:rPr>
              <a:t>EVALUATION CRITERIA</a:t>
            </a:r>
            <a:endParaRPr kumimoji="0" sz="1600" b="1" i="0" u="none" strike="noStrike" kern="0" cap="none" spc="0" normalizeH="0" baseline="0" noProof="0" dirty="0">
              <a:ln>
                <a:noFill/>
              </a:ln>
              <a:solidFill>
                <a:schemeClr val="bg1"/>
              </a:solidFill>
              <a:effectLst/>
              <a:uLnTx/>
              <a:uFillTx/>
              <a:ea typeface="Roboto"/>
              <a:cs typeface="Roboto"/>
              <a:sym typeface="Roboto"/>
            </a:endParaRPr>
          </a:p>
        </p:txBody>
      </p:sp>
      <p:sp>
        <p:nvSpPr>
          <p:cNvPr id="2" name="CasellaDiTesto 1"/>
          <p:cNvSpPr txBox="1"/>
          <p:nvPr/>
        </p:nvSpPr>
        <p:spPr>
          <a:xfrm>
            <a:off x="293620" y="3305018"/>
            <a:ext cx="6286499" cy="1477328"/>
          </a:xfrm>
          <a:prstGeom prst="rect">
            <a:avLst/>
          </a:prstGeom>
          <a:noFill/>
        </p:spPr>
        <p:txBody>
          <a:bodyPr wrap="square" rtlCol="0">
            <a:spAutoFit/>
          </a:bodyPr>
          <a:lstStyle/>
          <a:p>
            <a:pPr algn="ctr"/>
            <a:r>
              <a:rPr lang="en-US" b="1" dirty="0">
                <a:solidFill>
                  <a:srgbClr val="C00000"/>
                </a:solidFill>
                <a:latin typeface="EniTabReg" panose="02000506030000020004" pitchFamily="50" charset="0"/>
              </a:rPr>
              <a:t>EFFECTIVENESS OF 79 CCs</a:t>
            </a:r>
          </a:p>
          <a:p>
            <a:pPr algn="ctr"/>
            <a:endParaRPr lang="en-US" sz="600" b="1" dirty="0">
              <a:solidFill>
                <a:srgbClr val="C00000"/>
              </a:solidFill>
              <a:latin typeface="EniTabReg" panose="02000506030000020004" pitchFamily="50" charset="0"/>
            </a:endParaRPr>
          </a:p>
          <a:p>
            <a:pPr marL="285750" indent="-285750">
              <a:buFont typeface="Arial" panose="020B0604020202020204" pitchFamily="34" charset="0"/>
              <a:buChar char="•"/>
            </a:pPr>
            <a:r>
              <a:rPr lang="en-US" sz="1600" b="1" dirty="0">
                <a:latin typeface="EniTabReg" panose="02000506030000020004" pitchFamily="50" charset="0"/>
              </a:rPr>
              <a:t>CRITICAL ISSUES</a:t>
            </a:r>
            <a:r>
              <a:rPr lang="en-US" sz="1600" dirty="0">
                <a:latin typeface="EniTabReg" panose="02000506030000020004" pitchFamily="50" charset="0"/>
              </a:rPr>
              <a:t>: greater coverage of high-risk activities</a:t>
            </a:r>
          </a:p>
          <a:p>
            <a:pPr marL="285750" indent="-285750">
              <a:buFont typeface="Arial" panose="020B0604020202020204" pitchFamily="34" charset="0"/>
              <a:buChar char="•"/>
            </a:pPr>
            <a:r>
              <a:rPr lang="en-US" sz="1600" b="1" dirty="0">
                <a:latin typeface="EniTabReg" panose="02000506030000020004" pitchFamily="50" charset="0"/>
              </a:rPr>
              <a:t>RELEVANCE</a:t>
            </a:r>
            <a:r>
              <a:rPr lang="en-US" sz="1600" dirty="0">
                <a:latin typeface="EniTabReg" panose="02000506030000020004" pitchFamily="50" charset="0"/>
              </a:rPr>
              <a:t>: coverage of 50% of the awarded contracts worldwide with 11% of contracts</a:t>
            </a:r>
          </a:p>
          <a:p>
            <a:pPr marL="285750" indent="-285750">
              <a:buFont typeface="Arial" panose="020B0604020202020204" pitchFamily="34" charset="0"/>
              <a:buChar char="•"/>
            </a:pPr>
            <a:r>
              <a:rPr lang="en-US" sz="1600" b="1" dirty="0">
                <a:latin typeface="EniTabReg" panose="02000506030000020004" pitchFamily="50" charset="0"/>
              </a:rPr>
              <a:t>SYNERGIES</a:t>
            </a:r>
            <a:r>
              <a:rPr lang="en-US" sz="1600" dirty="0">
                <a:latin typeface="EniTabReg" panose="02000506030000020004" pitchFamily="50" charset="0"/>
              </a:rPr>
              <a:t>: synergies with strategic CCs and RMI</a:t>
            </a:r>
            <a:endParaRPr lang="it-IT" sz="1600" dirty="0"/>
          </a:p>
        </p:txBody>
      </p:sp>
      <p:sp>
        <p:nvSpPr>
          <p:cNvPr id="49" name="Segnaposto numero diapositiva 3"/>
          <p:cNvSpPr>
            <a:spLocks noGrp="1"/>
          </p:cNvSpPr>
          <p:nvPr>
            <p:ph type="sldNum" sz="quarter" idx="4"/>
          </p:nvPr>
        </p:nvSpPr>
        <p:spPr>
          <a:xfrm>
            <a:off x="0" y="6346622"/>
            <a:ext cx="616226" cy="332474"/>
          </a:xfrm>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11</a:t>
            </a:fld>
            <a:endParaRPr lang="it-IT" dirty="0"/>
          </a:p>
        </p:txBody>
      </p:sp>
      <p:sp>
        <p:nvSpPr>
          <p:cNvPr id="41" name="Rettangolo 40">
            <a:extLst>
              <a:ext uri="{FF2B5EF4-FFF2-40B4-BE49-F238E27FC236}">
                <a16:creationId xmlns:a16="http://schemas.microsoft.com/office/drawing/2014/main" id="{12B84451-72E5-4912-BD12-517C7B5CEA44}"/>
              </a:ext>
            </a:extLst>
          </p:cNvPr>
          <p:cNvSpPr/>
          <p:nvPr/>
        </p:nvSpPr>
        <p:spPr>
          <a:xfrm>
            <a:off x="3781619" y="5666897"/>
            <a:ext cx="612642" cy="5430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X</a:t>
            </a:r>
            <a:r>
              <a:rPr lang="it-IT" b="1" dirty="0"/>
              <a:t>3,5</a:t>
            </a:r>
          </a:p>
        </p:txBody>
      </p:sp>
      <p:sp>
        <p:nvSpPr>
          <p:cNvPr id="53" name="Rettangolo 52">
            <a:extLst>
              <a:ext uri="{FF2B5EF4-FFF2-40B4-BE49-F238E27FC236}">
                <a16:creationId xmlns:a16="http://schemas.microsoft.com/office/drawing/2014/main" id="{8DCAAF2F-5C35-4ED9-B37B-1ECF0C85C404}"/>
              </a:ext>
            </a:extLst>
          </p:cNvPr>
          <p:cNvSpPr/>
          <p:nvPr/>
        </p:nvSpPr>
        <p:spPr>
          <a:xfrm>
            <a:off x="3765297" y="4933599"/>
            <a:ext cx="612642" cy="5430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+3</a:t>
            </a:r>
          </a:p>
        </p:txBody>
      </p:sp>
      <p:sp>
        <p:nvSpPr>
          <p:cNvPr id="54" name="CasellaDiTesto 53">
            <a:extLst>
              <a:ext uri="{FF2B5EF4-FFF2-40B4-BE49-F238E27FC236}">
                <a16:creationId xmlns:a16="http://schemas.microsoft.com/office/drawing/2014/main" id="{9C1F1CFC-8EB0-4974-ACC4-CD9780EC5CE5}"/>
              </a:ext>
            </a:extLst>
          </p:cNvPr>
          <p:cNvSpPr txBox="1"/>
          <p:nvPr/>
        </p:nvSpPr>
        <p:spPr>
          <a:xfrm>
            <a:off x="4445009" y="5592186"/>
            <a:ext cx="1983926" cy="707886"/>
          </a:xfrm>
          <a:prstGeom prst="rect">
            <a:avLst/>
          </a:prstGeom>
          <a:noFill/>
        </p:spPr>
        <p:txBody>
          <a:bodyPr wrap="square" rtlCol="0">
            <a:spAutoFit/>
          </a:bodyPr>
          <a:lstStyle/>
          <a:p>
            <a:r>
              <a:rPr lang="en-US" sz="1400" b="1" i="1" dirty="0">
                <a:latin typeface="EniTabReg" panose="02000506030000020004"/>
              </a:rPr>
              <a:t>Relevant EE contracts intercepted</a:t>
            </a:r>
          </a:p>
          <a:p>
            <a:r>
              <a:rPr lang="en-US" sz="1200" i="1" dirty="0">
                <a:latin typeface="EniTabReg" panose="02000506030000020004"/>
              </a:rPr>
              <a:t>(+ 6% incidence in value)</a:t>
            </a:r>
            <a:endParaRPr lang="it-IT" sz="1200" i="1" dirty="0">
              <a:latin typeface="EniTabReg" panose="02000506030000020004"/>
            </a:endParaRPr>
          </a:p>
        </p:txBody>
      </p:sp>
      <p:sp>
        <p:nvSpPr>
          <p:cNvPr id="55" name="CasellaDiTesto 54">
            <a:extLst>
              <a:ext uri="{FF2B5EF4-FFF2-40B4-BE49-F238E27FC236}">
                <a16:creationId xmlns:a16="http://schemas.microsoft.com/office/drawing/2014/main" id="{B2272EC5-F24E-4ABA-8A21-996F981E25DC}"/>
              </a:ext>
            </a:extLst>
          </p:cNvPr>
          <p:cNvSpPr txBox="1"/>
          <p:nvPr/>
        </p:nvSpPr>
        <p:spPr>
          <a:xfrm>
            <a:off x="1431669" y="4920387"/>
            <a:ext cx="1764615" cy="523220"/>
          </a:xfrm>
          <a:prstGeom prst="rect">
            <a:avLst/>
          </a:prstGeom>
          <a:noFill/>
        </p:spPr>
        <p:txBody>
          <a:bodyPr wrap="square" rtlCol="0">
            <a:spAutoFit/>
          </a:bodyPr>
          <a:lstStyle/>
          <a:p>
            <a:r>
              <a:rPr lang="en-US" sz="1400" b="1" i="1" dirty="0">
                <a:latin typeface="EniTabReg" panose="02000506030000020004"/>
              </a:rPr>
              <a:t>Value of contracts mandatory FB</a:t>
            </a:r>
            <a:endParaRPr lang="it-IT" sz="1400" b="1" i="1" dirty="0">
              <a:latin typeface="EniTabReg" panose="02000506030000020004"/>
            </a:endParaRPr>
          </a:p>
        </p:txBody>
      </p:sp>
      <p:sp>
        <p:nvSpPr>
          <p:cNvPr id="56" name="CasellaDiTesto 55">
            <a:extLst>
              <a:ext uri="{FF2B5EF4-FFF2-40B4-BE49-F238E27FC236}">
                <a16:creationId xmlns:a16="http://schemas.microsoft.com/office/drawing/2014/main" id="{9C65937D-323E-46E7-9948-E013330110F4}"/>
              </a:ext>
            </a:extLst>
          </p:cNvPr>
          <p:cNvSpPr txBox="1"/>
          <p:nvPr/>
        </p:nvSpPr>
        <p:spPr>
          <a:xfrm>
            <a:off x="4377360" y="5051248"/>
            <a:ext cx="1983926" cy="307777"/>
          </a:xfrm>
          <a:prstGeom prst="rect">
            <a:avLst/>
          </a:prstGeom>
          <a:noFill/>
        </p:spPr>
        <p:txBody>
          <a:bodyPr wrap="square" rtlCol="0">
            <a:spAutoFit/>
          </a:bodyPr>
          <a:lstStyle/>
          <a:p>
            <a:r>
              <a:rPr lang="it-IT" sz="1400" b="1" i="1" dirty="0">
                <a:latin typeface="EniTabReg" panose="02000506030000020004"/>
              </a:rPr>
              <a:t>New Commodity Sectors</a:t>
            </a:r>
          </a:p>
        </p:txBody>
      </p:sp>
      <p:sp>
        <p:nvSpPr>
          <p:cNvPr id="57" name="Rettangolo 56">
            <a:extLst>
              <a:ext uri="{FF2B5EF4-FFF2-40B4-BE49-F238E27FC236}">
                <a16:creationId xmlns:a16="http://schemas.microsoft.com/office/drawing/2014/main" id="{F50F47AC-5DBB-4B81-AED0-478BDED19B63}"/>
              </a:ext>
            </a:extLst>
          </p:cNvPr>
          <p:cNvSpPr/>
          <p:nvPr/>
        </p:nvSpPr>
        <p:spPr>
          <a:xfrm>
            <a:off x="671472" y="5653259"/>
            <a:ext cx="612642" cy="5430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-2%</a:t>
            </a:r>
          </a:p>
        </p:txBody>
      </p:sp>
      <p:sp>
        <p:nvSpPr>
          <p:cNvPr id="58" name="CasellaDiTesto 57">
            <a:extLst>
              <a:ext uri="{FF2B5EF4-FFF2-40B4-BE49-F238E27FC236}">
                <a16:creationId xmlns:a16="http://schemas.microsoft.com/office/drawing/2014/main" id="{5F5DECC3-A3C5-4976-B538-93B50721180E}"/>
              </a:ext>
            </a:extLst>
          </p:cNvPr>
          <p:cNvSpPr txBox="1"/>
          <p:nvPr/>
        </p:nvSpPr>
        <p:spPr>
          <a:xfrm>
            <a:off x="1397092" y="5663186"/>
            <a:ext cx="2368205" cy="523220"/>
          </a:xfrm>
          <a:prstGeom prst="rect">
            <a:avLst/>
          </a:prstGeom>
          <a:noFill/>
        </p:spPr>
        <p:txBody>
          <a:bodyPr wrap="square" rtlCol="0">
            <a:spAutoFit/>
          </a:bodyPr>
          <a:lstStyle/>
          <a:p>
            <a:r>
              <a:rPr lang="en-US" sz="1400" b="1" i="1" dirty="0">
                <a:latin typeface="EniTabReg" panose="02000506030000020004"/>
              </a:rPr>
              <a:t>NR incidence on total intercepted value</a:t>
            </a:r>
            <a:endParaRPr lang="it-IT" sz="1400" b="1" i="1" dirty="0">
              <a:latin typeface="EniTabReg" panose="02000506030000020004"/>
            </a:endParaRPr>
          </a:p>
        </p:txBody>
      </p:sp>
      <p:sp>
        <p:nvSpPr>
          <p:cNvPr id="61" name="Rettangolo 60">
            <a:extLst>
              <a:ext uri="{FF2B5EF4-FFF2-40B4-BE49-F238E27FC236}">
                <a16:creationId xmlns:a16="http://schemas.microsoft.com/office/drawing/2014/main" id="{8DCAAF2F-5C35-4ED9-B37B-1ECF0C85C404}"/>
              </a:ext>
            </a:extLst>
          </p:cNvPr>
          <p:cNvSpPr/>
          <p:nvPr/>
        </p:nvSpPr>
        <p:spPr>
          <a:xfrm>
            <a:off x="673766" y="4933599"/>
            <a:ext cx="612642" cy="5430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18 Mrd.</a:t>
            </a:r>
          </a:p>
        </p:txBody>
      </p:sp>
    </p:spTree>
    <p:extLst>
      <p:ext uri="{BB962C8B-B14F-4D97-AF65-F5344CB8AC3E}">
        <p14:creationId xmlns:p14="http://schemas.microsoft.com/office/powerpoint/2010/main" val="121344331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7815D0-0045-4DA7-8B15-13C372804718}"/>
              </a:ext>
            </a:extLst>
          </p:cNvPr>
          <p:cNvSpPr>
            <a:spLocks noGrp="1"/>
          </p:cNvSpPr>
          <p:nvPr>
            <p:ph type="title"/>
          </p:nvPr>
        </p:nvSpPr>
        <p:spPr/>
        <p:txBody>
          <a:bodyPr>
            <a:normAutofit/>
          </a:bodyPr>
          <a:lstStyle/>
          <a:p>
            <a:r>
              <a:rPr lang="it-IT" dirty="0">
                <a:latin typeface="EniTabReg" panose="02000506030000020004" pitchFamily="50" charset="0"/>
              </a:rPr>
              <a:t>Relevant Commodity Classes </a:t>
            </a:r>
          </a:p>
        </p:txBody>
      </p:sp>
      <p:sp>
        <p:nvSpPr>
          <p:cNvPr id="6" name="Titolo 1">
            <a:extLst>
              <a:ext uri="{FF2B5EF4-FFF2-40B4-BE49-F238E27FC236}">
                <a16:creationId xmlns:a16="http://schemas.microsoft.com/office/drawing/2014/main" id="{78761870-AD63-418B-880F-4A2B8744EB7D}"/>
              </a:ext>
            </a:extLst>
          </p:cNvPr>
          <p:cNvSpPr txBox="1">
            <a:spLocks/>
          </p:cNvSpPr>
          <p:nvPr/>
        </p:nvSpPr>
        <p:spPr>
          <a:xfrm>
            <a:off x="405589" y="878575"/>
            <a:ext cx="5795185" cy="454434"/>
          </a:xfrm>
          <a:prstGeom prst="rect">
            <a:avLst/>
          </a:prstGeom>
        </p:spPr>
        <p:txBody>
          <a:bodyPr vert="horz" lIns="91440" tIns="45720" rIns="91440" bIns="45720" rtlCol="0" anchor="ctr">
            <a:no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pPr algn="ctr"/>
            <a:r>
              <a:rPr lang="en-US" sz="2000" i="1" dirty="0">
                <a:latin typeface="EniTabReg" panose="02000506030000020004"/>
              </a:rPr>
              <a:t>14 Commodity Sectors intercept 50% of the Procurement</a:t>
            </a:r>
            <a:endParaRPr lang="it-IT" sz="2000" i="1" dirty="0">
              <a:latin typeface="EniTabReg" panose="02000506030000020004"/>
            </a:endParaRPr>
          </a:p>
        </p:txBody>
      </p:sp>
      <p:sp>
        <p:nvSpPr>
          <p:cNvPr id="8" name="CasellaDiTesto 7">
            <a:extLst>
              <a:ext uri="{FF2B5EF4-FFF2-40B4-BE49-F238E27FC236}">
                <a16:creationId xmlns:a16="http://schemas.microsoft.com/office/drawing/2014/main" id="{1C954699-D6C9-4579-8116-88440607143B}"/>
              </a:ext>
            </a:extLst>
          </p:cNvPr>
          <p:cNvSpPr txBox="1"/>
          <p:nvPr/>
        </p:nvSpPr>
        <p:spPr>
          <a:xfrm>
            <a:off x="733424" y="1333508"/>
            <a:ext cx="2194842" cy="738664"/>
          </a:xfrm>
          <a:prstGeom prst="rect">
            <a:avLst/>
          </a:prstGeom>
          <a:noFill/>
        </p:spPr>
        <p:txBody>
          <a:bodyPr wrap="square" rtlCol="0">
            <a:spAutoFit/>
          </a:bodyPr>
          <a:lstStyle/>
          <a:p>
            <a:r>
              <a:rPr lang="it-IT" sz="1400" i="1" dirty="0">
                <a:latin typeface="EniTabReg" panose="02000506030000020004"/>
              </a:rPr>
              <a:t>Mandatory FB :</a:t>
            </a:r>
          </a:p>
          <a:p>
            <a:pPr marL="176213" indent="-176213">
              <a:buFont typeface="Wingdings" panose="05000000000000000000" pitchFamily="2" charset="2"/>
              <a:buChar char="§"/>
            </a:pPr>
            <a:r>
              <a:rPr lang="it-IT" sz="1400" i="1" dirty="0">
                <a:latin typeface="EniTabReg" panose="02000506030000020004"/>
              </a:rPr>
              <a:t>Close </a:t>
            </a:r>
            <a:r>
              <a:rPr lang="it-IT" sz="1400" i="1" dirty="0" err="1">
                <a:latin typeface="EniTabReg" panose="02000506030000020004"/>
              </a:rPr>
              <a:t>contract</a:t>
            </a:r>
            <a:r>
              <a:rPr lang="it-IT" sz="1400" i="1" dirty="0">
                <a:latin typeface="EniTabReg" panose="02000506030000020004"/>
              </a:rPr>
              <a:t> &gt; 150 K€</a:t>
            </a:r>
          </a:p>
          <a:p>
            <a:pPr marL="176213" indent="-176213">
              <a:buFont typeface="Wingdings" panose="05000000000000000000" pitchFamily="2" charset="2"/>
              <a:buChar char="§"/>
            </a:pPr>
            <a:r>
              <a:rPr lang="it-IT" sz="1400" i="1" dirty="0">
                <a:latin typeface="EniTabReg" panose="02000506030000020004"/>
              </a:rPr>
              <a:t>Open </a:t>
            </a:r>
            <a:r>
              <a:rPr lang="it-IT" sz="1400" i="1" dirty="0" err="1">
                <a:latin typeface="EniTabReg" panose="02000506030000020004"/>
              </a:rPr>
              <a:t>contract</a:t>
            </a:r>
            <a:r>
              <a:rPr lang="it-IT" sz="1400" i="1" dirty="0">
                <a:latin typeface="EniTabReg" panose="02000506030000020004"/>
              </a:rPr>
              <a:t> &gt; 450K€</a:t>
            </a:r>
          </a:p>
        </p:txBody>
      </p:sp>
      <p:sp>
        <p:nvSpPr>
          <p:cNvPr id="9" name="CasellaDiTesto 8">
            <a:extLst>
              <a:ext uri="{FF2B5EF4-FFF2-40B4-BE49-F238E27FC236}">
                <a16:creationId xmlns:a16="http://schemas.microsoft.com/office/drawing/2014/main" id="{AF9DFAA6-960E-4CB8-8C5D-B8BFCAB0A836}"/>
              </a:ext>
            </a:extLst>
          </p:cNvPr>
          <p:cNvSpPr txBox="1"/>
          <p:nvPr/>
        </p:nvSpPr>
        <p:spPr>
          <a:xfrm>
            <a:off x="2985416" y="1332764"/>
            <a:ext cx="2075383" cy="738664"/>
          </a:xfrm>
          <a:prstGeom prst="rect">
            <a:avLst/>
          </a:prstGeom>
          <a:noFill/>
        </p:spPr>
        <p:txBody>
          <a:bodyPr wrap="square" rtlCol="0">
            <a:spAutoFit/>
          </a:bodyPr>
          <a:lstStyle/>
          <a:p>
            <a:r>
              <a:rPr lang="it-IT" sz="1400" i="1" dirty="0">
                <a:latin typeface="EniTabReg" panose="02000506030000020004"/>
              </a:rPr>
              <a:t>Timing:</a:t>
            </a:r>
          </a:p>
          <a:p>
            <a:pPr marL="176213" indent="-176213">
              <a:buFont typeface="Wingdings" panose="05000000000000000000" pitchFamily="2" charset="2"/>
              <a:buChar char="§"/>
            </a:pPr>
            <a:r>
              <a:rPr kumimoji="0" lang="it-IT" sz="1400" b="0" i="1" u="none" strike="noStrike" kern="1200" cap="none" spc="0" normalizeH="0" baseline="0" noProof="0" dirty="0">
                <a:ln>
                  <a:noFill/>
                </a:ln>
                <a:solidFill>
                  <a:prstClr val="black"/>
                </a:solidFill>
                <a:effectLst/>
                <a:uLnTx/>
                <a:uFillTx/>
                <a:latin typeface="EniTabReg" panose="02000506030000020004"/>
              </a:rPr>
              <a:t>At</a:t>
            </a:r>
            <a:r>
              <a:rPr kumimoji="0" lang="it-IT" sz="1400" b="0" i="1" u="none" strike="noStrike" kern="1200" cap="none" spc="0" normalizeH="0" noProof="0" dirty="0">
                <a:ln>
                  <a:noFill/>
                </a:ln>
                <a:solidFill>
                  <a:prstClr val="black"/>
                </a:solidFill>
                <a:effectLst/>
                <a:uLnTx/>
                <a:uFillTx/>
                <a:latin typeface="EniTabReg" panose="02000506030000020004"/>
              </a:rPr>
              <a:t> least once a year</a:t>
            </a:r>
            <a:endParaRPr kumimoji="0" lang="it-IT" sz="1400" b="0" i="1" u="none" strike="noStrike" kern="1200" cap="none" spc="0" normalizeH="0" baseline="0" noProof="0" dirty="0">
              <a:ln>
                <a:noFill/>
              </a:ln>
              <a:solidFill>
                <a:prstClr val="black"/>
              </a:solidFill>
              <a:effectLst/>
              <a:uLnTx/>
              <a:uFillTx/>
              <a:latin typeface="EniTabReg" panose="02000506030000020004"/>
            </a:endParaRPr>
          </a:p>
          <a:p>
            <a:pPr marL="176213" indent="-176213">
              <a:buFont typeface="Wingdings" panose="05000000000000000000" pitchFamily="2" charset="2"/>
              <a:buChar char="§"/>
            </a:pPr>
            <a:r>
              <a:rPr lang="it-IT" sz="1400" i="1" dirty="0">
                <a:solidFill>
                  <a:prstClr val="black"/>
                </a:solidFill>
                <a:latin typeface="EniTabReg" panose="02000506030000020004"/>
              </a:rPr>
              <a:t>Closing of the </a:t>
            </a:r>
            <a:r>
              <a:rPr lang="it-IT" sz="1400" i="1" dirty="0" err="1">
                <a:solidFill>
                  <a:prstClr val="black"/>
                </a:solidFill>
                <a:latin typeface="EniTabReg" panose="02000506030000020004"/>
              </a:rPr>
              <a:t>contract</a:t>
            </a:r>
            <a:endParaRPr lang="it-IT" sz="1400" i="1" dirty="0">
              <a:latin typeface="EniTabReg" panose="02000506030000020004"/>
            </a:endParaRPr>
          </a:p>
        </p:txBody>
      </p:sp>
      <p:sp>
        <p:nvSpPr>
          <p:cNvPr id="14" name="Segnaposto numero diapositiva 3"/>
          <p:cNvSpPr>
            <a:spLocks noGrp="1"/>
          </p:cNvSpPr>
          <p:nvPr>
            <p:ph type="sldNum" sz="quarter" idx="4"/>
          </p:nvPr>
        </p:nvSpPr>
        <p:spPr>
          <a:xfrm>
            <a:off x="0" y="6346622"/>
            <a:ext cx="616226" cy="332474"/>
          </a:xfrm>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12</a:t>
            </a:fld>
            <a:endParaRPr lang="it-IT" dirty="0"/>
          </a:p>
        </p:txBody>
      </p:sp>
      <p:pic>
        <p:nvPicPr>
          <p:cNvPr id="4" name="Immagine 3"/>
          <p:cNvPicPr>
            <a:picLocks noChangeAspect="1"/>
          </p:cNvPicPr>
          <p:nvPr/>
        </p:nvPicPr>
        <p:blipFill>
          <a:blip r:embed="rId2"/>
          <a:stretch>
            <a:fillRect/>
          </a:stretch>
        </p:blipFill>
        <p:spPr>
          <a:xfrm>
            <a:off x="223470" y="2452614"/>
            <a:ext cx="11741350" cy="3197909"/>
          </a:xfrm>
          <a:prstGeom prst="rect">
            <a:avLst/>
          </a:prstGeom>
        </p:spPr>
      </p:pic>
    </p:spTree>
    <p:extLst>
      <p:ext uri="{BB962C8B-B14F-4D97-AF65-F5344CB8AC3E}">
        <p14:creationId xmlns:p14="http://schemas.microsoft.com/office/powerpoint/2010/main" val="91417928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964FC8-40DD-4AD8-9B53-D8B91D8BA4F0}"/>
              </a:ext>
            </a:extLst>
          </p:cNvPr>
          <p:cNvSpPr>
            <a:spLocks noGrp="1"/>
          </p:cNvSpPr>
          <p:nvPr>
            <p:ph type="title"/>
          </p:nvPr>
        </p:nvSpPr>
        <p:spPr/>
        <p:txBody>
          <a:bodyPr>
            <a:normAutofit/>
          </a:bodyPr>
          <a:lstStyle/>
          <a:p>
            <a:r>
              <a:rPr lang="it-IT" dirty="0">
                <a:latin typeface="EniTabReg" panose="02000506030000020004" pitchFamily="50" charset="0"/>
              </a:rPr>
              <a:t>Execution Feedback Questionnaire</a:t>
            </a:r>
          </a:p>
        </p:txBody>
      </p:sp>
      <p:sp>
        <p:nvSpPr>
          <p:cNvPr id="4" name="Segnaposto numero diapositiva 3">
            <a:extLst>
              <a:ext uri="{FF2B5EF4-FFF2-40B4-BE49-F238E27FC236}">
                <a16:creationId xmlns:a16="http://schemas.microsoft.com/office/drawing/2014/main" id="{8A06179B-07F5-43C1-9603-00EAEACED9E3}"/>
              </a:ext>
            </a:extLst>
          </p:cNvPr>
          <p:cNvSpPr>
            <a:spLocks noGrp="1"/>
          </p:cNvSpPr>
          <p:nvPr>
            <p:ph type="sldNum" sz="quarter" idx="4294967295"/>
          </p:nvPr>
        </p:nvSpPr>
        <p:spPr/>
        <p:txBody>
          <a:bodyPr/>
          <a:lstStyle/>
          <a:p>
            <a:fld id="{707872E8-939B-41AC-B617-4CE710FB602C}" type="slidenum">
              <a:rPr lang="it-IT" smtClean="0"/>
              <a:pPr/>
              <a:t>13</a:t>
            </a:fld>
            <a:endParaRPr lang="it-IT"/>
          </a:p>
        </p:txBody>
      </p:sp>
      <p:sp>
        <p:nvSpPr>
          <p:cNvPr id="5" name="Rettangolo 4">
            <a:extLst>
              <a:ext uri="{FF2B5EF4-FFF2-40B4-BE49-F238E27FC236}">
                <a16:creationId xmlns:a16="http://schemas.microsoft.com/office/drawing/2014/main" id="{AF61F290-8B28-4722-AFEA-3A0D9E344D76}"/>
              </a:ext>
            </a:extLst>
          </p:cNvPr>
          <p:cNvSpPr/>
          <p:nvPr/>
        </p:nvSpPr>
        <p:spPr>
          <a:xfrm>
            <a:off x="1464500" y="1029775"/>
            <a:ext cx="276562" cy="2904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1</a:t>
            </a:r>
          </a:p>
        </p:txBody>
      </p:sp>
      <p:sp>
        <p:nvSpPr>
          <p:cNvPr id="17" name="Rettangolo 16">
            <a:extLst>
              <a:ext uri="{FF2B5EF4-FFF2-40B4-BE49-F238E27FC236}">
                <a16:creationId xmlns:a16="http://schemas.microsoft.com/office/drawing/2014/main" id="{1EBDBF3D-6734-4BAD-9262-8B439CC4B48A}"/>
              </a:ext>
            </a:extLst>
          </p:cNvPr>
          <p:cNvSpPr/>
          <p:nvPr/>
        </p:nvSpPr>
        <p:spPr>
          <a:xfrm>
            <a:off x="1464181" y="5071645"/>
            <a:ext cx="277200" cy="291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11</a:t>
            </a:r>
          </a:p>
        </p:txBody>
      </p:sp>
      <p:sp>
        <p:nvSpPr>
          <p:cNvPr id="21" name="CasellaDiTesto 20">
            <a:extLst>
              <a:ext uri="{FF2B5EF4-FFF2-40B4-BE49-F238E27FC236}">
                <a16:creationId xmlns:a16="http://schemas.microsoft.com/office/drawing/2014/main" id="{A7385498-50B6-48EF-B7A2-EB66A0334225}"/>
              </a:ext>
            </a:extLst>
          </p:cNvPr>
          <p:cNvSpPr txBox="1"/>
          <p:nvPr/>
        </p:nvSpPr>
        <p:spPr>
          <a:xfrm>
            <a:off x="296144" y="1021115"/>
            <a:ext cx="1157807" cy="292388"/>
          </a:xfrm>
          <a:prstGeom prst="rect">
            <a:avLst/>
          </a:prstGeom>
          <a:noFill/>
        </p:spPr>
        <p:txBody>
          <a:bodyPr wrap="square" rtlCol="0">
            <a:spAutoFit/>
          </a:bodyPr>
          <a:lstStyle/>
          <a:p>
            <a:r>
              <a:rPr lang="it-IT" sz="1300" b="1" dirty="0">
                <a:latin typeface="EniTabReg" panose="02000506030000020004"/>
              </a:rPr>
              <a:t>QUALITY</a:t>
            </a:r>
          </a:p>
        </p:txBody>
      </p:sp>
      <p:sp>
        <p:nvSpPr>
          <p:cNvPr id="22" name="CasellaDiTesto 21">
            <a:extLst>
              <a:ext uri="{FF2B5EF4-FFF2-40B4-BE49-F238E27FC236}">
                <a16:creationId xmlns:a16="http://schemas.microsoft.com/office/drawing/2014/main" id="{A7FCFBDB-CD67-446C-BFD9-F0D5D5CEBCC0}"/>
              </a:ext>
            </a:extLst>
          </p:cNvPr>
          <p:cNvSpPr txBox="1"/>
          <p:nvPr/>
        </p:nvSpPr>
        <p:spPr>
          <a:xfrm>
            <a:off x="296144" y="2580536"/>
            <a:ext cx="1136174" cy="292388"/>
          </a:xfrm>
          <a:prstGeom prst="rect">
            <a:avLst/>
          </a:prstGeom>
          <a:noFill/>
        </p:spPr>
        <p:txBody>
          <a:bodyPr wrap="square" rtlCol="0">
            <a:spAutoFit/>
          </a:bodyPr>
          <a:lstStyle/>
          <a:p>
            <a:r>
              <a:rPr lang="it-IT" sz="1300" b="1" dirty="0">
                <a:latin typeface="EniTabReg" panose="02000506030000020004"/>
              </a:rPr>
              <a:t>SAFETY*</a:t>
            </a:r>
          </a:p>
        </p:txBody>
      </p:sp>
      <p:sp>
        <p:nvSpPr>
          <p:cNvPr id="23" name="CasellaDiTesto 22">
            <a:extLst>
              <a:ext uri="{FF2B5EF4-FFF2-40B4-BE49-F238E27FC236}">
                <a16:creationId xmlns:a16="http://schemas.microsoft.com/office/drawing/2014/main" id="{75BFC692-AD4E-451A-B89D-E68681FD7CD4}"/>
              </a:ext>
            </a:extLst>
          </p:cNvPr>
          <p:cNvSpPr txBox="1"/>
          <p:nvPr/>
        </p:nvSpPr>
        <p:spPr>
          <a:xfrm>
            <a:off x="296144" y="2222485"/>
            <a:ext cx="1146778" cy="292388"/>
          </a:xfrm>
          <a:prstGeom prst="rect">
            <a:avLst/>
          </a:prstGeom>
          <a:noFill/>
        </p:spPr>
        <p:txBody>
          <a:bodyPr wrap="square" rtlCol="0">
            <a:spAutoFit/>
          </a:bodyPr>
          <a:lstStyle/>
          <a:p>
            <a:r>
              <a:rPr lang="it-IT" sz="1300" b="1" dirty="0">
                <a:latin typeface="EniTabReg" panose="02000506030000020004"/>
              </a:rPr>
              <a:t>QUALITY</a:t>
            </a:r>
          </a:p>
        </p:txBody>
      </p:sp>
      <p:sp>
        <p:nvSpPr>
          <p:cNvPr id="24" name="CasellaDiTesto 23">
            <a:extLst>
              <a:ext uri="{FF2B5EF4-FFF2-40B4-BE49-F238E27FC236}">
                <a16:creationId xmlns:a16="http://schemas.microsoft.com/office/drawing/2014/main" id="{D91E0A83-8114-4CCD-A33F-83805AE71756}"/>
              </a:ext>
            </a:extLst>
          </p:cNvPr>
          <p:cNvSpPr txBox="1"/>
          <p:nvPr/>
        </p:nvSpPr>
        <p:spPr>
          <a:xfrm>
            <a:off x="296144" y="4607636"/>
            <a:ext cx="1711105" cy="292388"/>
          </a:xfrm>
          <a:prstGeom prst="rect">
            <a:avLst/>
          </a:prstGeom>
          <a:noFill/>
        </p:spPr>
        <p:txBody>
          <a:bodyPr wrap="square" rtlCol="0">
            <a:spAutoFit/>
          </a:bodyPr>
          <a:lstStyle/>
          <a:p>
            <a:r>
              <a:rPr lang="it-IT" sz="1300" b="1" dirty="0">
                <a:latin typeface="EniTabReg" panose="02000506030000020004"/>
              </a:rPr>
              <a:t>COMPLIANCE</a:t>
            </a:r>
          </a:p>
        </p:txBody>
      </p:sp>
      <p:sp>
        <p:nvSpPr>
          <p:cNvPr id="25" name="CasellaDiTesto 24">
            <a:extLst>
              <a:ext uri="{FF2B5EF4-FFF2-40B4-BE49-F238E27FC236}">
                <a16:creationId xmlns:a16="http://schemas.microsoft.com/office/drawing/2014/main" id="{82C3B8ED-429A-4981-9EEC-FB41EA31DA26}"/>
              </a:ext>
            </a:extLst>
          </p:cNvPr>
          <p:cNvSpPr txBox="1"/>
          <p:nvPr/>
        </p:nvSpPr>
        <p:spPr>
          <a:xfrm>
            <a:off x="296144" y="4153469"/>
            <a:ext cx="1711105" cy="292388"/>
          </a:xfrm>
          <a:prstGeom prst="rect">
            <a:avLst/>
          </a:prstGeom>
          <a:noFill/>
        </p:spPr>
        <p:txBody>
          <a:bodyPr wrap="square" rtlCol="0">
            <a:spAutoFit/>
          </a:bodyPr>
          <a:lstStyle/>
          <a:p>
            <a:r>
              <a:rPr lang="it-IT" sz="1300" b="1" dirty="0">
                <a:latin typeface="EniTabReg" panose="02000506030000020004"/>
              </a:rPr>
              <a:t>COMPLIANCE</a:t>
            </a:r>
          </a:p>
        </p:txBody>
      </p:sp>
      <p:sp>
        <p:nvSpPr>
          <p:cNvPr id="26" name="CasellaDiTesto 25">
            <a:extLst>
              <a:ext uri="{FF2B5EF4-FFF2-40B4-BE49-F238E27FC236}">
                <a16:creationId xmlns:a16="http://schemas.microsoft.com/office/drawing/2014/main" id="{B82B763C-9A38-4419-B530-7A6C3430B76D}"/>
              </a:ext>
            </a:extLst>
          </p:cNvPr>
          <p:cNvSpPr txBox="1"/>
          <p:nvPr/>
        </p:nvSpPr>
        <p:spPr>
          <a:xfrm>
            <a:off x="1867688" y="1044198"/>
            <a:ext cx="6694897" cy="261610"/>
          </a:xfrm>
          <a:prstGeom prst="rect">
            <a:avLst/>
          </a:prstGeom>
          <a:noFill/>
        </p:spPr>
        <p:txBody>
          <a:bodyPr wrap="square" rtlCol="0">
            <a:spAutoFit/>
          </a:bodyPr>
          <a:lstStyle/>
          <a:p>
            <a:r>
              <a:rPr lang="en-US" sz="1100" dirty="0">
                <a:latin typeface="EniTabReg" panose="02000506030000020004"/>
              </a:rPr>
              <a:t>To what extent has the supplier been punctual in respecting the terms of delivery / fulfillment of the requested goods / services?</a:t>
            </a:r>
            <a:endParaRPr lang="it-IT" sz="1100" dirty="0">
              <a:latin typeface="EniTabReg" panose="02000506030000020004"/>
            </a:endParaRPr>
          </a:p>
        </p:txBody>
      </p:sp>
      <p:sp>
        <p:nvSpPr>
          <p:cNvPr id="27" name="CasellaDiTesto 26">
            <a:extLst>
              <a:ext uri="{FF2B5EF4-FFF2-40B4-BE49-F238E27FC236}">
                <a16:creationId xmlns:a16="http://schemas.microsoft.com/office/drawing/2014/main" id="{35B82343-736A-4B5C-BFB0-5C061BAB445E}"/>
              </a:ext>
            </a:extLst>
          </p:cNvPr>
          <p:cNvSpPr txBox="1"/>
          <p:nvPr/>
        </p:nvSpPr>
        <p:spPr>
          <a:xfrm>
            <a:off x="1867688" y="2128899"/>
            <a:ext cx="6728000" cy="430887"/>
          </a:xfrm>
          <a:prstGeom prst="rect">
            <a:avLst/>
          </a:prstGeom>
          <a:noFill/>
        </p:spPr>
        <p:txBody>
          <a:bodyPr wrap="square" rtlCol="0">
            <a:spAutoFit/>
          </a:bodyPr>
          <a:lstStyle/>
          <a:p>
            <a:r>
              <a:rPr lang="en-US" sz="1100" dirty="0">
                <a:latin typeface="EniTabReg" panose="02000506030000020004"/>
              </a:rPr>
              <a:t>How do you evaluate the organization, the ability and the accuracy demonstrated by the supplier in the execution of the contract as a whole?</a:t>
            </a:r>
            <a:endParaRPr lang="it-IT" sz="1100" dirty="0">
              <a:latin typeface="EniTabReg" panose="02000506030000020004"/>
            </a:endParaRPr>
          </a:p>
        </p:txBody>
      </p:sp>
      <p:sp>
        <p:nvSpPr>
          <p:cNvPr id="28" name="CasellaDiTesto 27">
            <a:extLst>
              <a:ext uri="{FF2B5EF4-FFF2-40B4-BE49-F238E27FC236}">
                <a16:creationId xmlns:a16="http://schemas.microsoft.com/office/drawing/2014/main" id="{F285E351-153B-485C-B4AF-015B18890A83}"/>
              </a:ext>
            </a:extLst>
          </p:cNvPr>
          <p:cNvSpPr txBox="1"/>
          <p:nvPr/>
        </p:nvSpPr>
        <p:spPr>
          <a:xfrm>
            <a:off x="1867688" y="4096567"/>
            <a:ext cx="6585762" cy="430887"/>
          </a:xfrm>
          <a:prstGeom prst="rect">
            <a:avLst/>
          </a:prstGeom>
          <a:noFill/>
        </p:spPr>
        <p:txBody>
          <a:bodyPr wrap="square" rtlCol="0">
            <a:spAutoFit/>
          </a:bodyPr>
          <a:lstStyle/>
          <a:p>
            <a:r>
              <a:rPr lang="en-US" sz="1100" dirty="0">
                <a:latin typeface="EniTabReg" panose="02000506030000020004"/>
              </a:rPr>
              <a:t>How do you evaluate the technical / accounting documentation presented by the supplier with respect to the service actually performed?</a:t>
            </a:r>
            <a:endParaRPr lang="it-IT" sz="1100" dirty="0">
              <a:latin typeface="EniTabReg" panose="02000506030000020004"/>
            </a:endParaRPr>
          </a:p>
        </p:txBody>
      </p:sp>
      <p:sp>
        <p:nvSpPr>
          <p:cNvPr id="29" name="CasellaDiTesto 28">
            <a:extLst>
              <a:ext uri="{FF2B5EF4-FFF2-40B4-BE49-F238E27FC236}">
                <a16:creationId xmlns:a16="http://schemas.microsoft.com/office/drawing/2014/main" id="{836F7A31-2A96-44D6-98CA-63F3FE050363}"/>
              </a:ext>
            </a:extLst>
          </p:cNvPr>
          <p:cNvSpPr txBox="1"/>
          <p:nvPr/>
        </p:nvSpPr>
        <p:spPr>
          <a:xfrm>
            <a:off x="296144" y="1378112"/>
            <a:ext cx="1128687" cy="292388"/>
          </a:xfrm>
          <a:prstGeom prst="rect">
            <a:avLst/>
          </a:prstGeom>
          <a:noFill/>
        </p:spPr>
        <p:txBody>
          <a:bodyPr wrap="square" rtlCol="0">
            <a:spAutoFit/>
          </a:bodyPr>
          <a:lstStyle/>
          <a:p>
            <a:r>
              <a:rPr lang="it-IT" sz="1300" b="1" dirty="0">
                <a:latin typeface="EniTabReg" panose="02000506030000020004"/>
              </a:rPr>
              <a:t>QUALITY</a:t>
            </a:r>
          </a:p>
        </p:txBody>
      </p:sp>
      <p:sp>
        <p:nvSpPr>
          <p:cNvPr id="30" name="CasellaDiTesto 29">
            <a:extLst>
              <a:ext uri="{FF2B5EF4-FFF2-40B4-BE49-F238E27FC236}">
                <a16:creationId xmlns:a16="http://schemas.microsoft.com/office/drawing/2014/main" id="{4159725B-922E-48CE-9534-4B748E1A281A}"/>
              </a:ext>
            </a:extLst>
          </p:cNvPr>
          <p:cNvSpPr txBox="1"/>
          <p:nvPr/>
        </p:nvSpPr>
        <p:spPr>
          <a:xfrm>
            <a:off x="1867688" y="1401195"/>
            <a:ext cx="6728001" cy="261610"/>
          </a:xfrm>
          <a:prstGeom prst="rect">
            <a:avLst/>
          </a:prstGeom>
          <a:noFill/>
        </p:spPr>
        <p:txBody>
          <a:bodyPr wrap="square" rtlCol="0">
            <a:spAutoFit/>
          </a:bodyPr>
          <a:lstStyle/>
          <a:p>
            <a:r>
              <a:rPr lang="en-US" sz="1100" dirty="0">
                <a:latin typeface="EniTabReg" panose="02000506030000020004"/>
              </a:rPr>
              <a:t>To what extent were the results of the supplier's activity in line with the requirements set out in the contractual specifications?</a:t>
            </a:r>
            <a:endParaRPr lang="it-IT" sz="1100" dirty="0">
              <a:latin typeface="EniTabReg" panose="02000506030000020004"/>
            </a:endParaRPr>
          </a:p>
        </p:txBody>
      </p:sp>
      <p:sp>
        <p:nvSpPr>
          <p:cNvPr id="31" name="CasellaDiTesto 30">
            <a:extLst>
              <a:ext uri="{FF2B5EF4-FFF2-40B4-BE49-F238E27FC236}">
                <a16:creationId xmlns:a16="http://schemas.microsoft.com/office/drawing/2014/main" id="{248CE4E9-0CC1-4098-92CB-520DF7BA439C}"/>
              </a:ext>
            </a:extLst>
          </p:cNvPr>
          <p:cNvSpPr txBox="1"/>
          <p:nvPr/>
        </p:nvSpPr>
        <p:spPr>
          <a:xfrm>
            <a:off x="296144" y="1804891"/>
            <a:ext cx="1105272" cy="292388"/>
          </a:xfrm>
          <a:prstGeom prst="rect">
            <a:avLst/>
          </a:prstGeom>
          <a:noFill/>
        </p:spPr>
        <p:txBody>
          <a:bodyPr wrap="square" rtlCol="0">
            <a:spAutoFit/>
          </a:bodyPr>
          <a:lstStyle/>
          <a:p>
            <a:r>
              <a:rPr lang="it-IT" sz="1300" b="1" dirty="0">
                <a:latin typeface="EniTabReg" panose="02000506030000020004"/>
              </a:rPr>
              <a:t>QUALITY</a:t>
            </a:r>
          </a:p>
        </p:txBody>
      </p:sp>
      <p:sp>
        <p:nvSpPr>
          <p:cNvPr id="32" name="CasellaDiTesto 31">
            <a:extLst>
              <a:ext uri="{FF2B5EF4-FFF2-40B4-BE49-F238E27FC236}">
                <a16:creationId xmlns:a16="http://schemas.microsoft.com/office/drawing/2014/main" id="{D5798B28-88FE-4D7B-93DD-6BD0B982D5A8}"/>
              </a:ext>
            </a:extLst>
          </p:cNvPr>
          <p:cNvSpPr txBox="1"/>
          <p:nvPr/>
        </p:nvSpPr>
        <p:spPr>
          <a:xfrm>
            <a:off x="1867688" y="1827974"/>
            <a:ext cx="6728481" cy="261610"/>
          </a:xfrm>
          <a:prstGeom prst="rect">
            <a:avLst/>
          </a:prstGeom>
          <a:noFill/>
        </p:spPr>
        <p:txBody>
          <a:bodyPr wrap="square" rtlCol="0">
            <a:spAutoFit/>
          </a:bodyPr>
          <a:lstStyle/>
          <a:p>
            <a:r>
              <a:rPr lang="en-US" sz="1100" dirty="0">
                <a:latin typeface="EniTabReg" panose="02000506030000020004"/>
              </a:rPr>
              <a:t>To what extent has the supplier's staff proved to be adequate, trained and aware of the activities to be carried out?</a:t>
            </a:r>
            <a:endParaRPr lang="it-IT" sz="1100" dirty="0">
              <a:latin typeface="EniTabReg" panose="02000506030000020004"/>
            </a:endParaRPr>
          </a:p>
        </p:txBody>
      </p:sp>
      <p:sp>
        <p:nvSpPr>
          <p:cNvPr id="33" name="CasellaDiTesto 32">
            <a:extLst>
              <a:ext uri="{FF2B5EF4-FFF2-40B4-BE49-F238E27FC236}">
                <a16:creationId xmlns:a16="http://schemas.microsoft.com/office/drawing/2014/main" id="{7790BA31-63C6-4680-81A6-97FE5C1939B1}"/>
              </a:ext>
            </a:extLst>
          </p:cNvPr>
          <p:cNvSpPr txBox="1"/>
          <p:nvPr/>
        </p:nvSpPr>
        <p:spPr>
          <a:xfrm>
            <a:off x="1867688" y="2627956"/>
            <a:ext cx="6755914" cy="261610"/>
          </a:xfrm>
          <a:prstGeom prst="rect">
            <a:avLst/>
          </a:prstGeom>
          <a:noFill/>
        </p:spPr>
        <p:txBody>
          <a:bodyPr wrap="square" rtlCol="0">
            <a:spAutoFit/>
          </a:bodyPr>
          <a:lstStyle/>
          <a:p>
            <a:r>
              <a:rPr lang="en-US" sz="1100" dirty="0">
                <a:latin typeface="EniTabReg" panose="02000506030000020004"/>
              </a:rPr>
              <a:t>Violations of the HSE provisions of the contract</a:t>
            </a:r>
            <a:endParaRPr lang="it-IT" sz="1100" dirty="0">
              <a:latin typeface="EniTabReg" panose="02000506030000020004"/>
            </a:endParaRPr>
          </a:p>
        </p:txBody>
      </p:sp>
      <p:sp>
        <p:nvSpPr>
          <p:cNvPr id="34" name="CasellaDiTesto 33">
            <a:extLst>
              <a:ext uri="{FF2B5EF4-FFF2-40B4-BE49-F238E27FC236}">
                <a16:creationId xmlns:a16="http://schemas.microsoft.com/office/drawing/2014/main" id="{F19CC954-BCB5-4708-9ABB-57A8E053EB6D}"/>
              </a:ext>
            </a:extLst>
          </p:cNvPr>
          <p:cNvSpPr txBox="1"/>
          <p:nvPr/>
        </p:nvSpPr>
        <p:spPr>
          <a:xfrm>
            <a:off x="1867688" y="3031199"/>
            <a:ext cx="6791288" cy="261610"/>
          </a:xfrm>
          <a:prstGeom prst="rect">
            <a:avLst/>
          </a:prstGeom>
          <a:noFill/>
        </p:spPr>
        <p:txBody>
          <a:bodyPr wrap="square" rtlCol="0">
            <a:spAutoFit/>
          </a:bodyPr>
          <a:lstStyle/>
          <a:p>
            <a:r>
              <a:rPr lang="en-GB" sz="1100" dirty="0">
                <a:latin typeface="EniTabReg" panose="02000506030000020004"/>
              </a:rPr>
              <a:t>Frequency index</a:t>
            </a:r>
          </a:p>
        </p:txBody>
      </p:sp>
      <p:sp>
        <p:nvSpPr>
          <p:cNvPr id="35" name="CasellaDiTesto 34">
            <a:extLst>
              <a:ext uri="{FF2B5EF4-FFF2-40B4-BE49-F238E27FC236}">
                <a16:creationId xmlns:a16="http://schemas.microsoft.com/office/drawing/2014/main" id="{F9FFFD6E-C147-485E-862B-25C6878498F6}"/>
              </a:ext>
            </a:extLst>
          </p:cNvPr>
          <p:cNvSpPr txBox="1"/>
          <p:nvPr/>
        </p:nvSpPr>
        <p:spPr>
          <a:xfrm>
            <a:off x="1867688" y="3383078"/>
            <a:ext cx="6784018" cy="261610"/>
          </a:xfrm>
          <a:prstGeom prst="rect">
            <a:avLst/>
          </a:prstGeom>
          <a:noFill/>
        </p:spPr>
        <p:txBody>
          <a:bodyPr wrap="square" rtlCol="0">
            <a:spAutoFit/>
          </a:bodyPr>
          <a:lstStyle/>
          <a:p>
            <a:r>
              <a:rPr lang="en-US" sz="1100" dirty="0">
                <a:latin typeface="EniTabReg" panose="02000506030000020004"/>
              </a:rPr>
              <a:t>Percentage of contractor staff trained in HSE as per the training planned</a:t>
            </a:r>
            <a:endParaRPr lang="it-IT" sz="1100" dirty="0">
              <a:latin typeface="EniTabReg" panose="02000506030000020004"/>
            </a:endParaRPr>
          </a:p>
        </p:txBody>
      </p:sp>
      <p:sp>
        <p:nvSpPr>
          <p:cNvPr id="36" name="CasellaDiTesto 35">
            <a:extLst>
              <a:ext uri="{FF2B5EF4-FFF2-40B4-BE49-F238E27FC236}">
                <a16:creationId xmlns:a16="http://schemas.microsoft.com/office/drawing/2014/main" id="{0C4782F2-989A-46E9-8707-6C52E47C97BB}"/>
              </a:ext>
            </a:extLst>
          </p:cNvPr>
          <p:cNvSpPr txBox="1"/>
          <p:nvPr/>
        </p:nvSpPr>
        <p:spPr>
          <a:xfrm>
            <a:off x="1867688" y="3703201"/>
            <a:ext cx="6545382" cy="430887"/>
          </a:xfrm>
          <a:prstGeom prst="rect">
            <a:avLst/>
          </a:prstGeom>
          <a:noFill/>
        </p:spPr>
        <p:txBody>
          <a:bodyPr wrap="square" rtlCol="0">
            <a:spAutoFit/>
          </a:bodyPr>
          <a:lstStyle/>
          <a:p>
            <a:r>
              <a:rPr lang="en-US" sz="1100" dirty="0">
                <a:latin typeface="EniTabReg" panose="02000506030000020004"/>
              </a:rPr>
              <a:t>Percentage of the number of HSE actions closed out of the total number of actions to be closed in the period (the actions to be closed are communicated to the contractor and originate from inspections, verifications and audits)</a:t>
            </a:r>
            <a:endParaRPr lang="it-IT" sz="1100" dirty="0">
              <a:latin typeface="EniTabReg" panose="02000506030000020004"/>
            </a:endParaRPr>
          </a:p>
        </p:txBody>
      </p:sp>
      <p:sp>
        <p:nvSpPr>
          <p:cNvPr id="37" name="CasellaDiTesto 36">
            <a:extLst>
              <a:ext uri="{FF2B5EF4-FFF2-40B4-BE49-F238E27FC236}">
                <a16:creationId xmlns:a16="http://schemas.microsoft.com/office/drawing/2014/main" id="{67A01445-DDDE-4F9C-9432-39D95293FB7F}"/>
              </a:ext>
            </a:extLst>
          </p:cNvPr>
          <p:cNvSpPr txBox="1"/>
          <p:nvPr/>
        </p:nvSpPr>
        <p:spPr>
          <a:xfrm>
            <a:off x="296144" y="3015810"/>
            <a:ext cx="1115450" cy="292388"/>
          </a:xfrm>
          <a:prstGeom prst="rect">
            <a:avLst/>
          </a:prstGeom>
          <a:noFill/>
        </p:spPr>
        <p:txBody>
          <a:bodyPr wrap="square" rtlCol="0">
            <a:spAutoFit/>
          </a:bodyPr>
          <a:lstStyle/>
          <a:p>
            <a:r>
              <a:rPr lang="it-IT" sz="1300" b="1" dirty="0">
                <a:latin typeface="EniTabReg" panose="02000506030000020004"/>
              </a:rPr>
              <a:t>SAFETY*</a:t>
            </a:r>
          </a:p>
        </p:txBody>
      </p:sp>
      <p:sp>
        <p:nvSpPr>
          <p:cNvPr id="38" name="CasellaDiTesto 37">
            <a:extLst>
              <a:ext uri="{FF2B5EF4-FFF2-40B4-BE49-F238E27FC236}">
                <a16:creationId xmlns:a16="http://schemas.microsoft.com/office/drawing/2014/main" id="{F12A6887-14C1-4200-8F40-EB8B4705A951}"/>
              </a:ext>
            </a:extLst>
          </p:cNvPr>
          <p:cNvSpPr txBox="1"/>
          <p:nvPr/>
        </p:nvSpPr>
        <p:spPr>
          <a:xfrm>
            <a:off x="296144" y="3386739"/>
            <a:ext cx="1128476" cy="292388"/>
          </a:xfrm>
          <a:prstGeom prst="rect">
            <a:avLst/>
          </a:prstGeom>
          <a:noFill/>
        </p:spPr>
        <p:txBody>
          <a:bodyPr wrap="square" rtlCol="0">
            <a:spAutoFit/>
          </a:bodyPr>
          <a:lstStyle/>
          <a:p>
            <a:r>
              <a:rPr lang="it-IT" sz="1300" b="1" dirty="0">
                <a:latin typeface="EniTabReg" panose="02000506030000020004"/>
              </a:rPr>
              <a:t>SAFETY*</a:t>
            </a:r>
          </a:p>
        </p:txBody>
      </p:sp>
      <p:sp>
        <p:nvSpPr>
          <p:cNvPr id="39" name="CasellaDiTesto 38">
            <a:extLst>
              <a:ext uri="{FF2B5EF4-FFF2-40B4-BE49-F238E27FC236}">
                <a16:creationId xmlns:a16="http://schemas.microsoft.com/office/drawing/2014/main" id="{D3F00628-E3F2-4934-ADE7-102A61E4B8B9}"/>
              </a:ext>
            </a:extLst>
          </p:cNvPr>
          <p:cNvSpPr txBox="1"/>
          <p:nvPr/>
        </p:nvSpPr>
        <p:spPr>
          <a:xfrm>
            <a:off x="296144" y="3772450"/>
            <a:ext cx="1080627" cy="292388"/>
          </a:xfrm>
          <a:prstGeom prst="rect">
            <a:avLst/>
          </a:prstGeom>
          <a:noFill/>
        </p:spPr>
        <p:txBody>
          <a:bodyPr wrap="square" rtlCol="0">
            <a:spAutoFit/>
          </a:bodyPr>
          <a:lstStyle/>
          <a:p>
            <a:r>
              <a:rPr lang="it-IT" sz="1300" b="1" dirty="0">
                <a:latin typeface="EniTabReg" panose="02000506030000020004"/>
              </a:rPr>
              <a:t>SAFETY*</a:t>
            </a:r>
          </a:p>
        </p:txBody>
      </p:sp>
      <p:sp>
        <p:nvSpPr>
          <p:cNvPr id="42" name="CasellaDiTesto 41">
            <a:extLst>
              <a:ext uri="{FF2B5EF4-FFF2-40B4-BE49-F238E27FC236}">
                <a16:creationId xmlns:a16="http://schemas.microsoft.com/office/drawing/2014/main" id="{7DE836B0-C1AE-4353-AAA1-72274D5C9326}"/>
              </a:ext>
            </a:extLst>
          </p:cNvPr>
          <p:cNvSpPr txBox="1"/>
          <p:nvPr/>
        </p:nvSpPr>
        <p:spPr>
          <a:xfrm>
            <a:off x="1867688" y="4623025"/>
            <a:ext cx="6631657" cy="261610"/>
          </a:xfrm>
          <a:prstGeom prst="rect">
            <a:avLst/>
          </a:prstGeom>
          <a:noFill/>
        </p:spPr>
        <p:txBody>
          <a:bodyPr wrap="square" rtlCol="0">
            <a:spAutoFit/>
          </a:bodyPr>
          <a:lstStyle/>
          <a:p>
            <a:r>
              <a:rPr lang="en-US" sz="1100" dirty="0">
                <a:latin typeface="EniTabReg" panose="02000506030000020004"/>
              </a:rPr>
              <a:t>To what extent was the accounting of the works accurate and timely?</a:t>
            </a:r>
            <a:endParaRPr lang="it-IT" sz="1100" dirty="0">
              <a:latin typeface="EniTabReg" panose="02000506030000020004"/>
            </a:endParaRPr>
          </a:p>
        </p:txBody>
      </p:sp>
      <p:pic>
        <p:nvPicPr>
          <p:cNvPr id="43" name="Picture 4" descr="new - Garden Relais - Hotel e Ristorante a Borso del Grappa">
            <a:extLst>
              <a:ext uri="{FF2B5EF4-FFF2-40B4-BE49-F238E27FC236}">
                <a16:creationId xmlns:a16="http://schemas.microsoft.com/office/drawing/2014/main" id="{8349FB8D-56E0-4473-84EA-217445E8FF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7344" y="5084925"/>
            <a:ext cx="215480" cy="143653"/>
          </a:xfrm>
          <a:prstGeom prst="rect">
            <a:avLst/>
          </a:prstGeom>
          <a:noFill/>
          <a:extLst>
            <a:ext uri="{909E8E84-426E-40DD-AFC4-6F175D3DCCD1}">
              <a14:hiddenFill xmlns:a14="http://schemas.microsoft.com/office/drawing/2010/main">
                <a:solidFill>
                  <a:srgbClr val="FFFFFF"/>
                </a:solidFill>
              </a14:hiddenFill>
            </a:ext>
          </a:extLst>
        </p:spPr>
      </p:pic>
      <p:sp>
        <p:nvSpPr>
          <p:cNvPr id="44" name="CasellaDiTesto 43">
            <a:extLst>
              <a:ext uri="{FF2B5EF4-FFF2-40B4-BE49-F238E27FC236}">
                <a16:creationId xmlns:a16="http://schemas.microsoft.com/office/drawing/2014/main" id="{95B3B453-F35D-4A1A-BF8D-87F029F631E3}"/>
              </a:ext>
            </a:extLst>
          </p:cNvPr>
          <p:cNvSpPr txBox="1"/>
          <p:nvPr/>
        </p:nvSpPr>
        <p:spPr>
          <a:xfrm>
            <a:off x="1867688" y="4917363"/>
            <a:ext cx="6600901" cy="600164"/>
          </a:xfrm>
          <a:prstGeom prst="rect">
            <a:avLst/>
          </a:prstGeom>
          <a:noFill/>
        </p:spPr>
        <p:txBody>
          <a:bodyPr wrap="square" rtlCol="0">
            <a:spAutoFit/>
          </a:bodyPr>
          <a:lstStyle/>
          <a:p>
            <a:r>
              <a:rPr lang="en-US" sz="1100" dirty="0">
                <a:latin typeface="EniTabReg" panose="02000506030000020004"/>
              </a:rPr>
              <a:t>On the basis of the available information, has the supplier guaranteed respect for human rights? (e.g. critical issues: use of child labor, forced or compulsory labor, discrimination, working hours, freedom of association and right to collective bargaining, unhealthy working environment)</a:t>
            </a:r>
            <a:endParaRPr lang="it-IT" sz="1100" dirty="0">
              <a:latin typeface="EniTabReg" panose="02000506030000020004"/>
            </a:endParaRPr>
          </a:p>
        </p:txBody>
      </p:sp>
      <p:sp>
        <p:nvSpPr>
          <p:cNvPr id="45" name="CasellaDiTesto 44">
            <a:extLst>
              <a:ext uri="{FF2B5EF4-FFF2-40B4-BE49-F238E27FC236}">
                <a16:creationId xmlns:a16="http://schemas.microsoft.com/office/drawing/2014/main" id="{63E418FC-0433-472A-B335-209F2A0176CD}"/>
              </a:ext>
            </a:extLst>
          </p:cNvPr>
          <p:cNvSpPr txBox="1"/>
          <p:nvPr/>
        </p:nvSpPr>
        <p:spPr>
          <a:xfrm>
            <a:off x="296144" y="5071251"/>
            <a:ext cx="1198276" cy="292388"/>
          </a:xfrm>
          <a:prstGeom prst="rect">
            <a:avLst/>
          </a:prstGeom>
          <a:noFill/>
        </p:spPr>
        <p:txBody>
          <a:bodyPr wrap="square" rtlCol="0">
            <a:spAutoFit/>
          </a:bodyPr>
          <a:lstStyle/>
          <a:p>
            <a:r>
              <a:rPr lang="it-IT" sz="1300" b="1" dirty="0">
                <a:latin typeface="EniTabReg" panose="02000506030000020004"/>
              </a:rPr>
              <a:t>COMPLIANCE</a:t>
            </a:r>
          </a:p>
        </p:txBody>
      </p:sp>
      <p:sp>
        <p:nvSpPr>
          <p:cNvPr id="47" name="Rettangolo 46">
            <a:extLst>
              <a:ext uri="{FF2B5EF4-FFF2-40B4-BE49-F238E27FC236}">
                <a16:creationId xmlns:a16="http://schemas.microsoft.com/office/drawing/2014/main" id="{A4AE9380-CDC7-4582-8032-7803E13C9700}"/>
              </a:ext>
            </a:extLst>
          </p:cNvPr>
          <p:cNvSpPr/>
          <p:nvPr/>
        </p:nvSpPr>
        <p:spPr>
          <a:xfrm>
            <a:off x="8548848" y="1048633"/>
            <a:ext cx="3398290" cy="50554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C2B8FC19-D1C9-4BFC-A119-19B0DAD354D3}"/>
              </a:ext>
            </a:extLst>
          </p:cNvPr>
          <p:cNvSpPr/>
          <p:nvPr/>
        </p:nvSpPr>
        <p:spPr>
          <a:xfrm>
            <a:off x="8989782" y="990186"/>
            <a:ext cx="2516422" cy="2829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latin typeface="EniTabReg" panose="02000506030000020004"/>
              </a:rPr>
              <a:t>REPORTING CRITICAL ISSUES</a:t>
            </a:r>
          </a:p>
        </p:txBody>
      </p:sp>
      <p:sp>
        <p:nvSpPr>
          <p:cNvPr id="49" name="CasellaDiTesto 48">
            <a:extLst>
              <a:ext uri="{FF2B5EF4-FFF2-40B4-BE49-F238E27FC236}">
                <a16:creationId xmlns:a16="http://schemas.microsoft.com/office/drawing/2014/main" id="{400B5ED2-5C65-4C35-B81B-B4E722B0F6BB}"/>
              </a:ext>
            </a:extLst>
          </p:cNvPr>
          <p:cNvSpPr txBox="1"/>
          <p:nvPr/>
        </p:nvSpPr>
        <p:spPr>
          <a:xfrm>
            <a:off x="8975494" y="1513961"/>
            <a:ext cx="2917326" cy="461665"/>
          </a:xfrm>
          <a:prstGeom prst="rect">
            <a:avLst/>
          </a:prstGeom>
          <a:noFill/>
        </p:spPr>
        <p:txBody>
          <a:bodyPr wrap="square" rtlCol="0">
            <a:spAutoFit/>
          </a:bodyPr>
          <a:lstStyle/>
          <a:p>
            <a:r>
              <a:rPr lang="en-US" sz="1200" dirty="0">
                <a:latin typeface="EniTabReg" panose="02000506030000020004"/>
              </a:rPr>
              <a:t>Failure by the supplier to comply with the applicable labor legislation</a:t>
            </a:r>
          </a:p>
        </p:txBody>
      </p:sp>
      <p:sp>
        <p:nvSpPr>
          <p:cNvPr id="50" name="CasellaDiTesto 49">
            <a:extLst>
              <a:ext uri="{FF2B5EF4-FFF2-40B4-BE49-F238E27FC236}">
                <a16:creationId xmlns:a16="http://schemas.microsoft.com/office/drawing/2014/main" id="{2A1B4826-F190-4D92-8AFA-63E35BF5A42D}"/>
              </a:ext>
            </a:extLst>
          </p:cNvPr>
          <p:cNvSpPr txBox="1"/>
          <p:nvPr/>
        </p:nvSpPr>
        <p:spPr>
          <a:xfrm>
            <a:off x="8975494" y="2057048"/>
            <a:ext cx="2917326" cy="646331"/>
          </a:xfrm>
          <a:prstGeom prst="rect">
            <a:avLst/>
          </a:prstGeom>
          <a:noFill/>
        </p:spPr>
        <p:txBody>
          <a:bodyPr wrap="square" rtlCol="0">
            <a:spAutoFit/>
          </a:bodyPr>
          <a:lstStyle/>
          <a:p>
            <a:r>
              <a:rPr lang="en-US" sz="1200" dirty="0">
                <a:latin typeface="EniTabReg" panose="02000506030000020004"/>
              </a:rPr>
              <a:t>Failure to comply with contractual obligations of an administrative nature and / or rules on subcontracting</a:t>
            </a:r>
            <a:endParaRPr lang="it-IT" sz="1200" dirty="0">
              <a:latin typeface="EniTabReg" panose="02000506030000020004"/>
            </a:endParaRPr>
          </a:p>
        </p:txBody>
      </p:sp>
      <p:sp>
        <p:nvSpPr>
          <p:cNvPr id="52" name="CasellaDiTesto 51">
            <a:extLst>
              <a:ext uri="{FF2B5EF4-FFF2-40B4-BE49-F238E27FC236}">
                <a16:creationId xmlns:a16="http://schemas.microsoft.com/office/drawing/2014/main" id="{F9C6B7F4-B2AD-4CB1-BA1A-4F6E98347BDA}"/>
              </a:ext>
            </a:extLst>
          </p:cNvPr>
          <p:cNvSpPr txBox="1"/>
          <p:nvPr/>
        </p:nvSpPr>
        <p:spPr>
          <a:xfrm>
            <a:off x="8975015" y="2742798"/>
            <a:ext cx="2917326" cy="461665"/>
          </a:xfrm>
          <a:prstGeom prst="rect">
            <a:avLst/>
          </a:prstGeom>
          <a:noFill/>
        </p:spPr>
        <p:txBody>
          <a:bodyPr wrap="square" rtlCol="0">
            <a:spAutoFit/>
          </a:bodyPr>
          <a:lstStyle/>
          <a:p>
            <a:r>
              <a:rPr lang="en-US" sz="1200" dirty="0">
                <a:latin typeface="EniTabReg" panose="02000506030000020004"/>
              </a:rPr>
              <a:t>Failure to comply with Eni Code of Ethics / Code of Conduct</a:t>
            </a:r>
            <a:endParaRPr lang="it-IT" sz="1200" dirty="0">
              <a:latin typeface="EniTabReg" panose="02000506030000020004"/>
            </a:endParaRPr>
          </a:p>
        </p:txBody>
      </p:sp>
      <p:sp>
        <p:nvSpPr>
          <p:cNvPr id="53" name="CasellaDiTesto 52">
            <a:extLst>
              <a:ext uri="{FF2B5EF4-FFF2-40B4-BE49-F238E27FC236}">
                <a16:creationId xmlns:a16="http://schemas.microsoft.com/office/drawing/2014/main" id="{AADCE6A2-F1BC-4763-9254-1F3AB8509C4A}"/>
              </a:ext>
            </a:extLst>
          </p:cNvPr>
          <p:cNvSpPr txBox="1"/>
          <p:nvPr/>
        </p:nvSpPr>
        <p:spPr>
          <a:xfrm>
            <a:off x="9005036" y="3195425"/>
            <a:ext cx="2917326" cy="646331"/>
          </a:xfrm>
          <a:prstGeom prst="rect">
            <a:avLst/>
          </a:prstGeom>
          <a:noFill/>
        </p:spPr>
        <p:txBody>
          <a:bodyPr wrap="square" rtlCol="0">
            <a:spAutoFit/>
          </a:bodyPr>
          <a:lstStyle/>
          <a:p>
            <a:r>
              <a:rPr lang="en-US" sz="1200" dirty="0">
                <a:latin typeface="EniTabReg" panose="02000506030000020004"/>
              </a:rPr>
              <a:t>Events indicative of a potential risk situation regarding the economic / financial soundness of the supplier</a:t>
            </a:r>
            <a:endParaRPr lang="it-IT" sz="1200" dirty="0">
              <a:latin typeface="EniTabReg" panose="02000506030000020004"/>
            </a:endParaRPr>
          </a:p>
        </p:txBody>
      </p:sp>
      <p:sp>
        <p:nvSpPr>
          <p:cNvPr id="54" name="Rettangolo 53">
            <a:extLst>
              <a:ext uri="{FF2B5EF4-FFF2-40B4-BE49-F238E27FC236}">
                <a16:creationId xmlns:a16="http://schemas.microsoft.com/office/drawing/2014/main" id="{2A4E5992-4918-46C3-8A17-63486CDF12CE}"/>
              </a:ext>
            </a:extLst>
          </p:cNvPr>
          <p:cNvSpPr/>
          <p:nvPr/>
        </p:nvSpPr>
        <p:spPr>
          <a:xfrm>
            <a:off x="8607974" y="1564793"/>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1</a:t>
            </a:r>
          </a:p>
        </p:txBody>
      </p:sp>
      <p:sp>
        <p:nvSpPr>
          <p:cNvPr id="55" name="Rettangolo 54">
            <a:extLst>
              <a:ext uri="{FF2B5EF4-FFF2-40B4-BE49-F238E27FC236}">
                <a16:creationId xmlns:a16="http://schemas.microsoft.com/office/drawing/2014/main" id="{C33EF3FD-35D6-4C5C-A2CC-83B8FEC0D255}"/>
              </a:ext>
            </a:extLst>
          </p:cNvPr>
          <p:cNvSpPr/>
          <p:nvPr/>
        </p:nvSpPr>
        <p:spPr>
          <a:xfrm>
            <a:off x="8607974" y="2200213"/>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2</a:t>
            </a:r>
          </a:p>
        </p:txBody>
      </p:sp>
      <p:sp>
        <p:nvSpPr>
          <p:cNvPr id="57" name="Rettangolo 56">
            <a:extLst>
              <a:ext uri="{FF2B5EF4-FFF2-40B4-BE49-F238E27FC236}">
                <a16:creationId xmlns:a16="http://schemas.microsoft.com/office/drawing/2014/main" id="{3105A85B-9A68-4013-AF31-9E7CA3A0E768}"/>
              </a:ext>
            </a:extLst>
          </p:cNvPr>
          <p:cNvSpPr/>
          <p:nvPr/>
        </p:nvSpPr>
        <p:spPr>
          <a:xfrm>
            <a:off x="8607974" y="2793630"/>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3</a:t>
            </a:r>
          </a:p>
        </p:txBody>
      </p:sp>
      <p:sp>
        <p:nvSpPr>
          <p:cNvPr id="58" name="Rettangolo 57">
            <a:extLst>
              <a:ext uri="{FF2B5EF4-FFF2-40B4-BE49-F238E27FC236}">
                <a16:creationId xmlns:a16="http://schemas.microsoft.com/office/drawing/2014/main" id="{03345A81-F93F-4434-8EFD-A44EAC2D8F3F}"/>
              </a:ext>
            </a:extLst>
          </p:cNvPr>
          <p:cNvSpPr/>
          <p:nvPr/>
        </p:nvSpPr>
        <p:spPr>
          <a:xfrm>
            <a:off x="8607974" y="3338590"/>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4</a:t>
            </a:r>
          </a:p>
        </p:txBody>
      </p:sp>
      <p:sp>
        <p:nvSpPr>
          <p:cNvPr id="59" name="Rettangolo 58">
            <a:extLst>
              <a:ext uri="{FF2B5EF4-FFF2-40B4-BE49-F238E27FC236}">
                <a16:creationId xmlns:a16="http://schemas.microsoft.com/office/drawing/2014/main" id="{0628FBAF-97AC-4308-8384-7EB414BAF887}"/>
              </a:ext>
            </a:extLst>
          </p:cNvPr>
          <p:cNvSpPr/>
          <p:nvPr/>
        </p:nvSpPr>
        <p:spPr>
          <a:xfrm>
            <a:off x="8607974" y="3860431"/>
            <a:ext cx="360000"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5</a:t>
            </a:r>
          </a:p>
        </p:txBody>
      </p:sp>
      <p:pic>
        <p:nvPicPr>
          <p:cNvPr id="60" name="Picture 4" descr="new - Garden Relais - Hotel e Ristorante a Borso del Grappa">
            <a:extLst>
              <a:ext uri="{FF2B5EF4-FFF2-40B4-BE49-F238E27FC236}">
                <a16:creationId xmlns:a16="http://schemas.microsoft.com/office/drawing/2014/main" id="{0B2BD553-D841-4B67-A841-FD7587A490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9535" y="4117351"/>
            <a:ext cx="215480" cy="143653"/>
          </a:xfrm>
          <a:prstGeom prst="rect">
            <a:avLst/>
          </a:prstGeom>
          <a:noFill/>
          <a:extLst>
            <a:ext uri="{909E8E84-426E-40DD-AFC4-6F175D3DCCD1}">
              <a14:hiddenFill xmlns:a14="http://schemas.microsoft.com/office/drawing/2010/main">
                <a:solidFill>
                  <a:srgbClr val="FFFFFF"/>
                </a:solidFill>
              </a14:hiddenFill>
            </a:ext>
          </a:extLst>
        </p:spPr>
      </p:pic>
      <p:sp>
        <p:nvSpPr>
          <p:cNvPr id="61" name="CasellaDiTesto 60">
            <a:extLst>
              <a:ext uri="{FF2B5EF4-FFF2-40B4-BE49-F238E27FC236}">
                <a16:creationId xmlns:a16="http://schemas.microsoft.com/office/drawing/2014/main" id="{DF25726A-1159-42BD-83BA-613CD8E191A8}"/>
              </a:ext>
            </a:extLst>
          </p:cNvPr>
          <p:cNvSpPr txBox="1"/>
          <p:nvPr/>
        </p:nvSpPr>
        <p:spPr>
          <a:xfrm>
            <a:off x="9042098" y="3901932"/>
            <a:ext cx="2917326" cy="276999"/>
          </a:xfrm>
          <a:prstGeom prst="rect">
            <a:avLst/>
          </a:prstGeom>
          <a:noFill/>
        </p:spPr>
        <p:txBody>
          <a:bodyPr wrap="square" rtlCol="0">
            <a:spAutoFit/>
          </a:bodyPr>
          <a:lstStyle/>
          <a:p>
            <a:r>
              <a:rPr lang="en-US" sz="1200" dirty="0">
                <a:latin typeface="EniTabReg" panose="02000506030000020004"/>
              </a:rPr>
              <a:t>Cybersecurity breach events detection?</a:t>
            </a:r>
          </a:p>
        </p:txBody>
      </p:sp>
      <p:sp>
        <p:nvSpPr>
          <p:cNvPr id="62" name="Rettangolo 61">
            <a:extLst>
              <a:ext uri="{FF2B5EF4-FFF2-40B4-BE49-F238E27FC236}">
                <a16:creationId xmlns:a16="http://schemas.microsoft.com/office/drawing/2014/main" id="{ACB6B9D3-1217-4710-83C6-9D163BE38E6E}"/>
              </a:ext>
            </a:extLst>
          </p:cNvPr>
          <p:cNvSpPr/>
          <p:nvPr/>
        </p:nvSpPr>
        <p:spPr>
          <a:xfrm>
            <a:off x="8615015" y="4366581"/>
            <a:ext cx="360000"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6</a:t>
            </a:r>
          </a:p>
        </p:txBody>
      </p:sp>
      <p:pic>
        <p:nvPicPr>
          <p:cNvPr id="63" name="Picture 4" descr="new - Garden Relais - Hotel e Ristorante a Borso del Grappa">
            <a:extLst>
              <a:ext uri="{FF2B5EF4-FFF2-40B4-BE49-F238E27FC236}">
                <a16:creationId xmlns:a16="http://schemas.microsoft.com/office/drawing/2014/main" id="{C8B50A1D-10E5-4289-8C42-D05CA5D1FE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6576" y="4623501"/>
            <a:ext cx="215480" cy="143653"/>
          </a:xfrm>
          <a:prstGeom prst="rect">
            <a:avLst/>
          </a:prstGeom>
          <a:noFill/>
          <a:extLst>
            <a:ext uri="{909E8E84-426E-40DD-AFC4-6F175D3DCCD1}">
              <a14:hiddenFill xmlns:a14="http://schemas.microsoft.com/office/drawing/2010/main">
                <a:solidFill>
                  <a:srgbClr val="FFFFFF"/>
                </a:solidFill>
              </a14:hiddenFill>
            </a:ext>
          </a:extLst>
        </p:spPr>
      </p:pic>
      <p:sp>
        <p:nvSpPr>
          <p:cNvPr id="64" name="CasellaDiTesto 63">
            <a:extLst>
              <a:ext uri="{FF2B5EF4-FFF2-40B4-BE49-F238E27FC236}">
                <a16:creationId xmlns:a16="http://schemas.microsoft.com/office/drawing/2014/main" id="{3BD1CF7A-ECA9-4187-9901-D7913D02A6D0}"/>
              </a:ext>
            </a:extLst>
          </p:cNvPr>
          <p:cNvSpPr txBox="1"/>
          <p:nvPr/>
        </p:nvSpPr>
        <p:spPr>
          <a:xfrm>
            <a:off x="9005934" y="4408082"/>
            <a:ext cx="2917326" cy="276999"/>
          </a:xfrm>
          <a:prstGeom prst="rect">
            <a:avLst/>
          </a:prstGeom>
          <a:noFill/>
        </p:spPr>
        <p:txBody>
          <a:bodyPr wrap="square" rtlCol="0">
            <a:spAutoFit/>
          </a:bodyPr>
          <a:lstStyle/>
          <a:p>
            <a:r>
              <a:rPr lang="en-US" sz="1200" dirty="0">
                <a:latin typeface="EniTabReg" panose="02000506030000020004"/>
              </a:rPr>
              <a:t>Evidence or news of crimes</a:t>
            </a:r>
            <a:endParaRPr lang="it-IT" sz="1200" dirty="0">
              <a:latin typeface="EniTabReg" panose="02000506030000020004"/>
            </a:endParaRPr>
          </a:p>
        </p:txBody>
      </p:sp>
      <p:sp>
        <p:nvSpPr>
          <p:cNvPr id="65" name="Rettangolo 64">
            <a:extLst>
              <a:ext uri="{FF2B5EF4-FFF2-40B4-BE49-F238E27FC236}">
                <a16:creationId xmlns:a16="http://schemas.microsoft.com/office/drawing/2014/main" id="{0404BB30-6E93-4F40-808F-CA40FDAB42DD}"/>
              </a:ext>
            </a:extLst>
          </p:cNvPr>
          <p:cNvSpPr/>
          <p:nvPr/>
        </p:nvSpPr>
        <p:spPr>
          <a:xfrm>
            <a:off x="8615015" y="4895103"/>
            <a:ext cx="360000"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7</a:t>
            </a:r>
          </a:p>
        </p:txBody>
      </p:sp>
      <p:pic>
        <p:nvPicPr>
          <p:cNvPr id="66" name="Picture 4" descr="new - Garden Relais - Hotel e Ristorante a Borso del Grappa">
            <a:extLst>
              <a:ext uri="{FF2B5EF4-FFF2-40B4-BE49-F238E27FC236}">
                <a16:creationId xmlns:a16="http://schemas.microsoft.com/office/drawing/2014/main" id="{61948BE2-BA0D-4DF8-A2A8-585FD48F46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6576" y="5139458"/>
            <a:ext cx="215480" cy="143653"/>
          </a:xfrm>
          <a:prstGeom prst="rect">
            <a:avLst/>
          </a:prstGeom>
          <a:noFill/>
          <a:extLst>
            <a:ext uri="{909E8E84-426E-40DD-AFC4-6F175D3DCCD1}">
              <a14:hiddenFill xmlns:a14="http://schemas.microsoft.com/office/drawing/2010/main">
                <a:solidFill>
                  <a:srgbClr val="FFFFFF"/>
                </a:solidFill>
              </a14:hiddenFill>
            </a:ext>
          </a:extLst>
        </p:spPr>
      </p:pic>
      <p:sp>
        <p:nvSpPr>
          <p:cNvPr id="67" name="CasellaDiTesto 66">
            <a:extLst>
              <a:ext uri="{FF2B5EF4-FFF2-40B4-BE49-F238E27FC236}">
                <a16:creationId xmlns:a16="http://schemas.microsoft.com/office/drawing/2014/main" id="{629F3B76-FB62-4D65-B94E-1032AB5B279B}"/>
              </a:ext>
            </a:extLst>
          </p:cNvPr>
          <p:cNvSpPr txBox="1"/>
          <p:nvPr/>
        </p:nvSpPr>
        <p:spPr>
          <a:xfrm>
            <a:off x="8982056" y="4751938"/>
            <a:ext cx="2917326" cy="646331"/>
          </a:xfrm>
          <a:prstGeom prst="rect">
            <a:avLst/>
          </a:prstGeom>
          <a:noFill/>
        </p:spPr>
        <p:txBody>
          <a:bodyPr wrap="square" rtlCol="0">
            <a:spAutoFit/>
          </a:bodyPr>
          <a:lstStyle/>
          <a:p>
            <a:r>
              <a:rPr lang="en-US" sz="1200" dirty="0">
                <a:latin typeface="EniTabReg" panose="02000506030000020004"/>
              </a:rPr>
              <a:t>Evidence or news of violation of regulations or opening of civil / criminal proceedings against the supplier or its administrators</a:t>
            </a:r>
            <a:endParaRPr lang="it-IT" sz="1200" dirty="0">
              <a:latin typeface="EniTabReg" panose="02000506030000020004"/>
            </a:endParaRPr>
          </a:p>
        </p:txBody>
      </p:sp>
      <p:sp>
        <p:nvSpPr>
          <p:cNvPr id="98" name="Rettangolo 97">
            <a:extLst>
              <a:ext uri="{FF2B5EF4-FFF2-40B4-BE49-F238E27FC236}">
                <a16:creationId xmlns:a16="http://schemas.microsoft.com/office/drawing/2014/main" id="{AF61F290-8B28-4722-AFEA-3A0D9E344D76}"/>
              </a:ext>
            </a:extLst>
          </p:cNvPr>
          <p:cNvSpPr/>
          <p:nvPr/>
        </p:nvSpPr>
        <p:spPr>
          <a:xfrm>
            <a:off x="1464500" y="2199114"/>
            <a:ext cx="276562" cy="2904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4</a:t>
            </a:r>
          </a:p>
        </p:txBody>
      </p:sp>
      <p:sp>
        <p:nvSpPr>
          <p:cNvPr id="99" name="Rettangolo 98">
            <a:extLst>
              <a:ext uri="{FF2B5EF4-FFF2-40B4-BE49-F238E27FC236}">
                <a16:creationId xmlns:a16="http://schemas.microsoft.com/office/drawing/2014/main" id="{AF61F290-8B28-4722-AFEA-3A0D9E344D76}"/>
              </a:ext>
            </a:extLst>
          </p:cNvPr>
          <p:cNvSpPr/>
          <p:nvPr/>
        </p:nvSpPr>
        <p:spPr>
          <a:xfrm>
            <a:off x="1464500" y="1402144"/>
            <a:ext cx="276562" cy="2904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2</a:t>
            </a:r>
          </a:p>
        </p:txBody>
      </p:sp>
      <p:sp>
        <p:nvSpPr>
          <p:cNvPr id="100" name="Rettangolo 99">
            <a:extLst>
              <a:ext uri="{FF2B5EF4-FFF2-40B4-BE49-F238E27FC236}">
                <a16:creationId xmlns:a16="http://schemas.microsoft.com/office/drawing/2014/main" id="{AF61F290-8B28-4722-AFEA-3A0D9E344D76}"/>
              </a:ext>
            </a:extLst>
          </p:cNvPr>
          <p:cNvSpPr/>
          <p:nvPr/>
        </p:nvSpPr>
        <p:spPr>
          <a:xfrm>
            <a:off x="1464500" y="1841869"/>
            <a:ext cx="276562" cy="2904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3</a:t>
            </a:r>
          </a:p>
        </p:txBody>
      </p:sp>
      <p:sp>
        <p:nvSpPr>
          <p:cNvPr id="101" name="Rettangolo 100">
            <a:extLst>
              <a:ext uri="{FF2B5EF4-FFF2-40B4-BE49-F238E27FC236}">
                <a16:creationId xmlns:a16="http://schemas.microsoft.com/office/drawing/2014/main" id="{AF61F290-8B28-4722-AFEA-3A0D9E344D76}"/>
              </a:ext>
            </a:extLst>
          </p:cNvPr>
          <p:cNvSpPr/>
          <p:nvPr/>
        </p:nvSpPr>
        <p:spPr>
          <a:xfrm>
            <a:off x="1464500" y="2639041"/>
            <a:ext cx="276562" cy="2904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5</a:t>
            </a:r>
          </a:p>
        </p:txBody>
      </p:sp>
      <p:sp>
        <p:nvSpPr>
          <p:cNvPr id="102" name="Rettangolo 101">
            <a:extLst>
              <a:ext uri="{FF2B5EF4-FFF2-40B4-BE49-F238E27FC236}">
                <a16:creationId xmlns:a16="http://schemas.microsoft.com/office/drawing/2014/main" id="{AF61F290-8B28-4722-AFEA-3A0D9E344D76}"/>
              </a:ext>
            </a:extLst>
          </p:cNvPr>
          <p:cNvSpPr/>
          <p:nvPr/>
        </p:nvSpPr>
        <p:spPr>
          <a:xfrm>
            <a:off x="1464500" y="3016776"/>
            <a:ext cx="276562" cy="2904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6</a:t>
            </a:r>
          </a:p>
        </p:txBody>
      </p:sp>
      <p:sp>
        <p:nvSpPr>
          <p:cNvPr id="103" name="Rettangolo 102">
            <a:extLst>
              <a:ext uri="{FF2B5EF4-FFF2-40B4-BE49-F238E27FC236}">
                <a16:creationId xmlns:a16="http://schemas.microsoft.com/office/drawing/2014/main" id="{AF61F290-8B28-4722-AFEA-3A0D9E344D76}"/>
              </a:ext>
            </a:extLst>
          </p:cNvPr>
          <p:cNvSpPr/>
          <p:nvPr/>
        </p:nvSpPr>
        <p:spPr>
          <a:xfrm>
            <a:off x="1464500" y="3387705"/>
            <a:ext cx="276562" cy="2904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7</a:t>
            </a:r>
          </a:p>
        </p:txBody>
      </p:sp>
      <p:sp>
        <p:nvSpPr>
          <p:cNvPr id="104" name="Rettangolo 103">
            <a:extLst>
              <a:ext uri="{FF2B5EF4-FFF2-40B4-BE49-F238E27FC236}">
                <a16:creationId xmlns:a16="http://schemas.microsoft.com/office/drawing/2014/main" id="{AF61F290-8B28-4722-AFEA-3A0D9E344D76}"/>
              </a:ext>
            </a:extLst>
          </p:cNvPr>
          <p:cNvSpPr/>
          <p:nvPr/>
        </p:nvSpPr>
        <p:spPr>
          <a:xfrm>
            <a:off x="1464500" y="3773416"/>
            <a:ext cx="276562" cy="2904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8</a:t>
            </a:r>
          </a:p>
        </p:txBody>
      </p:sp>
      <p:sp>
        <p:nvSpPr>
          <p:cNvPr id="105" name="Rettangolo 104">
            <a:extLst>
              <a:ext uri="{FF2B5EF4-FFF2-40B4-BE49-F238E27FC236}">
                <a16:creationId xmlns:a16="http://schemas.microsoft.com/office/drawing/2014/main" id="{AF61F290-8B28-4722-AFEA-3A0D9E344D76}"/>
              </a:ext>
            </a:extLst>
          </p:cNvPr>
          <p:cNvSpPr/>
          <p:nvPr/>
        </p:nvSpPr>
        <p:spPr>
          <a:xfrm>
            <a:off x="1464500" y="4154435"/>
            <a:ext cx="276562" cy="2904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9</a:t>
            </a:r>
          </a:p>
        </p:txBody>
      </p:sp>
      <p:sp>
        <p:nvSpPr>
          <p:cNvPr id="107" name="Rettangolo 106">
            <a:extLst>
              <a:ext uri="{FF2B5EF4-FFF2-40B4-BE49-F238E27FC236}">
                <a16:creationId xmlns:a16="http://schemas.microsoft.com/office/drawing/2014/main" id="{AF61F290-8B28-4722-AFEA-3A0D9E344D76}"/>
              </a:ext>
            </a:extLst>
          </p:cNvPr>
          <p:cNvSpPr/>
          <p:nvPr/>
        </p:nvSpPr>
        <p:spPr>
          <a:xfrm>
            <a:off x="1464500" y="4608602"/>
            <a:ext cx="276562" cy="2904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10</a:t>
            </a:r>
          </a:p>
        </p:txBody>
      </p:sp>
      <p:sp>
        <p:nvSpPr>
          <p:cNvPr id="109" name="CasellaDiTesto 108">
            <a:extLst>
              <a:ext uri="{FF2B5EF4-FFF2-40B4-BE49-F238E27FC236}">
                <a16:creationId xmlns:a16="http://schemas.microsoft.com/office/drawing/2014/main" id="{63E418FC-0433-472A-B335-209F2A0176CD}"/>
              </a:ext>
            </a:extLst>
          </p:cNvPr>
          <p:cNvSpPr txBox="1"/>
          <p:nvPr/>
        </p:nvSpPr>
        <p:spPr>
          <a:xfrm>
            <a:off x="296144" y="5561851"/>
            <a:ext cx="1198276" cy="292388"/>
          </a:xfrm>
          <a:prstGeom prst="rect">
            <a:avLst/>
          </a:prstGeom>
          <a:noFill/>
        </p:spPr>
        <p:txBody>
          <a:bodyPr wrap="square" rtlCol="0">
            <a:spAutoFit/>
          </a:bodyPr>
          <a:lstStyle/>
          <a:p>
            <a:r>
              <a:rPr lang="it-IT" sz="1300" b="1" dirty="0">
                <a:latin typeface="EniTabReg" panose="02000506030000020004"/>
              </a:rPr>
              <a:t>SUSTAINABILITY</a:t>
            </a:r>
          </a:p>
        </p:txBody>
      </p:sp>
      <p:sp>
        <p:nvSpPr>
          <p:cNvPr id="110" name="Rettangolo 109">
            <a:extLst>
              <a:ext uri="{FF2B5EF4-FFF2-40B4-BE49-F238E27FC236}">
                <a16:creationId xmlns:a16="http://schemas.microsoft.com/office/drawing/2014/main" id="{1EBDBF3D-6734-4BAD-9262-8B439CC4B48A}"/>
              </a:ext>
            </a:extLst>
          </p:cNvPr>
          <p:cNvSpPr/>
          <p:nvPr/>
        </p:nvSpPr>
        <p:spPr>
          <a:xfrm>
            <a:off x="1464181" y="5562245"/>
            <a:ext cx="277200" cy="291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it-IT" sz="1400" b="1" dirty="0"/>
              <a:t>12</a:t>
            </a:r>
          </a:p>
        </p:txBody>
      </p:sp>
      <p:pic>
        <p:nvPicPr>
          <p:cNvPr id="111" name="Picture 4" descr="new - Garden Relais - Hotel e Ristorante a Borso del Grappa">
            <a:extLst>
              <a:ext uri="{FF2B5EF4-FFF2-40B4-BE49-F238E27FC236}">
                <a16:creationId xmlns:a16="http://schemas.microsoft.com/office/drawing/2014/main" id="{8349FB8D-56E0-4473-84EA-217445E8FF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109" y="5587394"/>
            <a:ext cx="215480" cy="143653"/>
          </a:xfrm>
          <a:prstGeom prst="rect">
            <a:avLst/>
          </a:prstGeom>
          <a:noFill/>
          <a:extLst>
            <a:ext uri="{909E8E84-426E-40DD-AFC4-6F175D3DCCD1}">
              <a14:hiddenFill xmlns:a14="http://schemas.microsoft.com/office/drawing/2010/main">
                <a:solidFill>
                  <a:srgbClr val="FFFFFF"/>
                </a:solidFill>
              </a14:hiddenFill>
            </a:ext>
          </a:extLst>
        </p:spPr>
      </p:pic>
      <p:sp>
        <p:nvSpPr>
          <p:cNvPr id="114" name="CasellaDiTesto 113">
            <a:extLst>
              <a:ext uri="{FF2B5EF4-FFF2-40B4-BE49-F238E27FC236}">
                <a16:creationId xmlns:a16="http://schemas.microsoft.com/office/drawing/2014/main" id="{7DE836B0-C1AE-4353-AAA1-72274D5C9326}"/>
              </a:ext>
            </a:extLst>
          </p:cNvPr>
          <p:cNvSpPr txBox="1"/>
          <p:nvPr/>
        </p:nvSpPr>
        <p:spPr>
          <a:xfrm>
            <a:off x="1867688" y="5492602"/>
            <a:ext cx="6631657" cy="430887"/>
          </a:xfrm>
          <a:prstGeom prst="rect">
            <a:avLst/>
          </a:prstGeom>
          <a:noFill/>
        </p:spPr>
        <p:txBody>
          <a:bodyPr wrap="square" rtlCol="0">
            <a:spAutoFit/>
          </a:bodyPr>
          <a:lstStyle/>
          <a:p>
            <a:r>
              <a:rPr lang="en-US" sz="1100" dirty="0">
                <a:latin typeface="EniTabReg" panose="02000506030000020004"/>
              </a:rPr>
              <a:t>With reference to the ESG-Sustainability issues relevant to the subject of the contract, how do you evaluate the behavior of the supplier?</a:t>
            </a:r>
            <a:endParaRPr lang="it-IT" sz="1100" dirty="0">
              <a:latin typeface="EniTabReg" panose="02000506030000020004"/>
            </a:endParaRPr>
          </a:p>
        </p:txBody>
      </p:sp>
      <p:sp>
        <p:nvSpPr>
          <p:cNvPr id="68" name="Rettangolo 67">
            <a:extLst>
              <a:ext uri="{FF2B5EF4-FFF2-40B4-BE49-F238E27FC236}">
                <a16:creationId xmlns:a16="http://schemas.microsoft.com/office/drawing/2014/main" id="{C2B8FC19-D1C9-4BFC-A119-19B0DAD354D3}"/>
              </a:ext>
            </a:extLst>
          </p:cNvPr>
          <p:cNvSpPr/>
          <p:nvPr/>
        </p:nvSpPr>
        <p:spPr>
          <a:xfrm>
            <a:off x="1959286" y="6102268"/>
            <a:ext cx="6311878" cy="5955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marL="171450" indent="-171450">
              <a:buFont typeface="Arial" panose="020B0604020202020204" pitchFamily="34" charset="0"/>
              <a:buChar char="•"/>
            </a:pPr>
            <a:r>
              <a:rPr lang="en-US" sz="1300" dirty="0">
                <a:solidFill>
                  <a:schemeClr val="tx1"/>
                </a:solidFill>
                <a:latin typeface="EniTabReg" panose="02000506030000020004"/>
              </a:rPr>
              <a:t>More truthful representation of companies distribution by score range</a:t>
            </a:r>
          </a:p>
          <a:p>
            <a:pPr marL="171450" indent="-171450">
              <a:buFont typeface="Arial" panose="020B0604020202020204" pitchFamily="34" charset="0"/>
              <a:buChar char="•"/>
            </a:pPr>
            <a:r>
              <a:rPr lang="en-US" sz="1300" dirty="0">
                <a:solidFill>
                  <a:schemeClr val="tx1"/>
                </a:solidFill>
                <a:latin typeface="EniTabReg" panose="02000506030000020004"/>
              </a:rPr>
              <a:t>Greater possibility of answering </a:t>
            </a:r>
            <a:r>
              <a:rPr lang="en-US" sz="1300" dirty="0">
                <a:solidFill>
                  <a:schemeClr val="tx1"/>
                </a:solidFill>
                <a:latin typeface="EniTabReg" panose="02000506030000020004"/>
                <a:sym typeface="Wingdings" panose="05000000000000000000" pitchFamily="2" charset="2"/>
              </a:rPr>
              <a:t></a:t>
            </a:r>
            <a:r>
              <a:rPr lang="en-US" sz="1300" dirty="0">
                <a:solidFill>
                  <a:schemeClr val="tx1"/>
                </a:solidFill>
                <a:latin typeface="EniTabReg" panose="02000506030000020004"/>
              </a:rPr>
              <a:t> more effective evaluation and adherence to the opinions of contract managers</a:t>
            </a:r>
            <a:endParaRPr lang="it-IT" sz="1300" dirty="0">
              <a:solidFill>
                <a:schemeClr val="tx1"/>
              </a:solidFill>
              <a:latin typeface="EniTabReg" panose="02000506030000020004"/>
            </a:endParaRPr>
          </a:p>
        </p:txBody>
      </p:sp>
      <p:pic>
        <p:nvPicPr>
          <p:cNvPr id="69" name="Immagin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839" y="6188232"/>
            <a:ext cx="423628" cy="423628"/>
          </a:xfrm>
          <a:prstGeom prst="rect">
            <a:avLst/>
          </a:prstGeom>
        </p:spPr>
      </p:pic>
      <p:sp>
        <p:nvSpPr>
          <p:cNvPr id="70" name="CasellaDiTesto 69">
            <a:extLst>
              <a:ext uri="{FF2B5EF4-FFF2-40B4-BE49-F238E27FC236}">
                <a16:creationId xmlns:a16="http://schemas.microsoft.com/office/drawing/2014/main" id="{7BF81F58-CD34-42D7-9247-A0620634A467}"/>
              </a:ext>
            </a:extLst>
          </p:cNvPr>
          <p:cNvSpPr txBox="1"/>
          <p:nvPr/>
        </p:nvSpPr>
        <p:spPr>
          <a:xfrm>
            <a:off x="8548848" y="6179978"/>
            <a:ext cx="3415770" cy="400110"/>
          </a:xfrm>
          <a:prstGeom prst="rect">
            <a:avLst/>
          </a:prstGeom>
          <a:noFill/>
        </p:spPr>
        <p:txBody>
          <a:bodyPr wrap="square" rtlCol="0">
            <a:spAutoFit/>
          </a:bodyPr>
          <a:lstStyle/>
          <a:p>
            <a:r>
              <a:rPr lang="en-US" sz="1000" i="1" dirty="0">
                <a:latin typeface="EniTabReg" panose="02000506030000020004"/>
              </a:rPr>
              <a:t>*Questions in line with the HSE assessment model. </a:t>
            </a:r>
          </a:p>
          <a:p>
            <a:r>
              <a:rPr lang="en-US" sz="1000" i="1" dirty="0">
                <a:latin typeface="EniTabReg" panose="02000506030000020004"/>
              </a:rPr>
              <a:t>The model returns an evaluation on a scale of 1-5</a:t>
            </a:r>
            <a:endParaRPr lang="it-IT" sz="1000" i="1" dirty="0">
              <a:latin typeface="EniTabReg" panose="02000506030000020004"/>
            </a:endParaRPr>
          </a:p>
        </p:txBody>
      </p:sp>
      <p:cxnSp>
        <p:nvCxnSpPr>
          <p:cNvPr id="75" name="Connettore diritto 74"/>
          <p:cNvCxnSpPr/>
          <p:nvPr/>
        </p:nvCxnSpPr>
        <p:spPr>
          <a:xfrm flipV="1">
            <a:off x="1995975" y="1281280"/>
            <a:ext cx="6417095" cy="156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Connettore diritto 75"/>
          <p:cNvCxnSpPr/>
          <p:nvPr/>
        </p:nvCxnSpPr>
        <p:spPr>
          <a:xfrm>
            <a:off x="1959286" y="4492757"/>
            <a:ext cx="6260381" cy="13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7" name="CasellaDiTesto 76">
            <a:extLst>
              <a:ext uri="{FF2B5EF4-FFF2-40B4-BE49-F238E27FC236}">
                <a16:creationId xmlns:a16="http://schemas.microsoft.com/office/drawing/2014/main" id="{7BF81F58-CD34-42D7-9247-A0620634A467}"/>
              </a:ext>
            </a:extLst>
          </p:cNvPr>
          <p:cNvSpPr txBox="1"/>
          <p:nvPr/>
        </p:nvSpPr>
        <p:spPr>
          <a:xfrm>
            <a:off x="8870858" y="5417786"/>
            <a:ext cx="2802254" cy="646331"/>
          </a:xfrm>
          <a:prstGeom prst="rect">
            <a:avLst/>
          </a:prstGeom>
          <a:noFill/>
        </p:spPr>
        <p:txBody>
          <a:bodyPr wrap="square" rtlCol="0">
            <a:spAutoFit/>
          </a:bodyPr>
          <a:lstStyle/>
          <a:p>
            <a:pPr algn="ctr"/>
            <a:r>
              <a:rPr lang="en-US" i="1" dirty="0">
                <a:latin typeface="EniTabReg" panose="02000506030000020004"/>
              </a:rPr>
              <a:t>No Impact on Performance Score</a:t>
            </a:r>
            <a:endParaRPr lang="it-IT" i="1" dirty="0">
              <a:latin typeface="EniTabReg" panose="02000506030000020004"/>
            </a:endParaRPr>
          </a:p>
        </p:txBody>
      </p:sp>
    </p:spTree>
    <p:extLst>
      <p:ext uri="{BB962C8B-B14F-4D97-AF65-F5344CB8AC3E}">
        <p14:creationId xmlns:p14="http://schemas.microsoft.com/office/powerpoint/2010/main" val="26863823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err="1">
                <a:latin typeface="EniTabReg" panose="02000506030000020004" pitchFamily="50" charset="0"/>
              </a:rPr>
              <a:t>Where</a:t>
            </a:r>
            <a:r>
              <a:rPr lang="it-IT" dirty="0">
                <a:latin typeface="EniTabReg" panose="02000506030000020004" pitchFamily="50" charset="0"/>
              </a:rPr>
              <a:t> </a:t>
            </a:r>
            <a:r>
              <a:rPr lang="it-IT" dirty="0" err="1">
                <a:latin typeface="EniTabReg" panose="02000506030000020004" pitchFamily="50" charset="0"/>
              </a:rPr>
              <a:t>you</a:t>
            </a:r>
            <a:r>
              <a:rPr lang="it-IT" dirty="0">
                <a:latin typeface="EniTabReg" panose="02000506030000020004" pitchFamily="50" charset="0"/>
              </a:rPr>
              <a:t> can information and </a:t>
            </a:r>
            <a:r>
              <a:rPr lang="it-IT" dirty="0" err="1">
                <a:latin typeface="EniTabReg" panose="02000506030000020004" pitchFamily="50" charset="0"/>
              </a:rPr>
              <a:t>support</a:t>
            </a:r>
            <a:endParaRPr lang="it-IT" dirty="0">
              <a:solidFill>
                <a:srgbClr val="FF0000"/>
              </a:solidFill>
              <a:latin typeface="EniTabReg" panose="02000506030000020004" pitchFamily="50" charset="0"/>
            </a:endParaRPr>
          </a:p>
        </p:txBody>
      </p:sp>
      <p:sp>
        <p:nvSpPr>
          <p:cNvPr id="4" name="Segnaposto numero diapositiva 3"/>
          <p:cNvSpPr>
            <a:spLocks noGrp="1"/>
          </p:cNvSpPr>
          <p:nvPr>
            <p:ph type="sldNum" sz="quarter" idx="4"/>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14</a:t>
            </a:fld>
            <a:endParaRPr lang="it-IT" dirty="0"/>
          </a:p>
        </p:txBody>
      </p:sp>
      <p:sp>
        <p:nvSpPr>
          <p:cNvPr id="9" name="Freccia curva 8">
            <a:extLst>
              <a:ext uri="{FF2B5EF4-FFF2-40B4-BE49-F238E27FC236}">
                <a16:creationId xmlns:a16="http://schemas.microsoft.com/office/drawing/2014/main" id="{5EBC6360-9EF2-4F1B-973A-1E50D23F23BF}"/>
              </a:ext>
            </a:extLst>
          </p:cNvPr>
          <p:cNvSpPr/>
          <p:nvPr/>
        </p:nvSpPr>
        <p:spPr>
          <a:xfrm rot="4299424">
            <a:off x="4882678" y="1752021"/>
            <a:ext cx="904407" cy="914400"/>
          </a:xfrm>
          <a:prstGeom prst="bentArrow">
            <a:avLst/>
          </a:prstGeom>
          <a:ln>
            <a:solidFill>
              <a:srgbClr val="CA0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Rettangolo 9">
            <a:extLst>
              <a:ext uri="{FF2B5EF4-FFF2-40B4-BE49-F238E27FC236}">
                <a16:creationId xmlns:a16="http://schemas.microsoft.com/office/drawing/2014/main" id="{A0C60837-044F-426B-87B7-BFF524DC7B00}"/>
              </a:ext>
            </a:extLst>
          </p:cNvPr>
          <p:cNvSpPr/>
          <p:nvPr/>
        </p:nvSpPr>
        <p:spPr>
          <a:xfrm>
            <a:off x="5993575" y="2153593"/>
            <a:ext cx="5188998" cy="923330"/>
          </a:xfrm>
          <a:prstGeom prst="rect">
            <a:avLst/>
          </a:prstGeom>
        </p:spPr>
        <p:txBody>
          <a:bodyPr wrap="square">
            <a:spAutoFit/>
          </a:bodyPr>
          <a:lstStyle/>
          <a:p>
            <a:pPr algn="just"/>
            <a:r>
              <a:rPr lang="en-US" dirty="0">
                <a:solidFill>
                  <a:schemeClr val="accent6"/>
                </a:solidFill>
                <a:latin typeface="EniTabReg" panose="02000506030000020004" pitchFamily="50" charset="0"/>
              </a:rPr>
              <a:t>The portal (</a:t>
            </a:r>
            <a:r>
              <a:rPr lang="en-US" b="1" dirty="0">
                <a:solidFill>
                  <a:schemeClr val="accent6"/>
                </a:solidFill>
                <a:latin typeface="EniTabReg" panose="02000506030000020004" pitchFamily="50" charset="0"/>
              </a:rPr>
              <a:t>Procurement Community</a:t>
            </a:r>
            <a:r>
              <a:rPr lang="en-US" dirty="0">
                <a:solidFill>
                  <a:schemeClr val="accent6"/>
                </a:solidFill>
                <a:latin typeface="EniTabReg" panose="02000506030000020004" pitchFamily="50" charset="0"/>
              </a:rPr>
              <a:t>) is an area containing regulations, tools and information useful to Eni's Procurement Units</a:t>
            </a:r>
            <a:endParaRPr lang="it-IT" dirty="0">
              <a:solidFill>
                <a:schemeClr val="accent6"/>
              </a:solidFill>
              <a:latin typeface="EniTabReg" panose="02000506030000020004" pitchFamily="50" charset="0"/>
            </a:endParaRPr>
          </a:p>
        </p:txBody>
      </p:sp>
      <p:sp>
        <p:nvSpPr>
          <p:cNvPr id="2" name="CasellaDiTesto 1">
            <a:extLst>
              <a:ext uri="{FF2B5EF4-FFF2-40B4-BE49-F238E27FC236}">
                <a16:creationId xmlns:a16="http://schemas.microsoft.com/office/drawing/2014/main" id="{9CC0C570-7B13-4805-A767-7D296CD75303}"/>
              </a:ext>
            </a:extLst>
          </p:cNvPr>
          <p:cNvSpPr txBox="1"/>
          <p:nvPr/>
        </p:nvSpPr>
        <p:spPr>
          <a:xfrm>
            <a:off x="6242787" y="1510795"/>
            <a:ext cx="4690575" cy="492443"/>
          </a:xfrm>
          <a:prstGeom prst="rect">
            <a:avLst/>
          </a:prstGeom>
          <a:noFill/>
        </p:spPr>
        <p:txBody>
          <a:bodyPr wrap="square" rtlCol="0">
            <a:spAutoFit/>
          </a:bodyPr>
          <a:lstStyle/>
          <a:p>
            <a:pPr algn="ctr"/>
            <a:r>
              <a:rPr lang="it-IT" sz="2600" b="1" u="sng" dirty="0">
                <a:solidFill>
                  <a:srgbClr val="C00000"/>
                </a:solidFill>
                <a:latin typeface="EniTabReg" panose="02000506030000020004" pitchFamily="50" charset="0"/>
                <a:ea typeface="+mj-ea"/>
                <a:cs typeface="+mj-cs"/>
              </a:rPr>
              <a:t>No password needed!</a:t>
            </a:r>
          </a:p>
        </p:txBody>
      </p:sp>
      <p:pic>
        <p:nvPicPr>
          <p:cNvPr id="5" name="Immagine 4"/>
          <p:cNvPicPr>
            <a:picLocks noChangeAspect="1"/>
          </p:cNvPicPr>
          <p:nvPr/>
        </p:nvPicPr>
        <p:blipFill>
          <a:blip r:embed="rId2"/>
          <a:stretch>
            <a:fillRect/>
          </a:stretch>
        </p:blipFill>
        <p:spPr>
          <a:xfrm>
            <a:off x="476439" y="1208584"/>
            <a:ext cx="4327200" cy="2440119"/>
          </a:xfrm>
          <a:prstGeom prst="rect">
            <a:avLst/>
          </a:prstGeom>
        </p:spPr>
      </p:pic>
      <p:pic>
        <p:nvPicPr>
          <p:cNvPr id="8" name="Immagine 7"/>
          <p:cNvPicPr>
            <a:picLocks noChangeAspect="1"/>
          </p:cNvPicPr>
          <p:nvPr/>
        </p:nvPicPr>
        <p:blipFill>
          <a:blip r:embed="rId3"/>
          <a:stretch>
            <a:fillRect/>
          </a:stretch>
        </p:blipFill>
        <p:spPr>
          <a:xfrm>
            <a:off x="6161674" y="3100401"/>
            <a:ext cx="4852800" cy="2357074"/>
          </a:xfrm>
          <a:prstGeom prst="rect">
            <a:avLst/>
          </a:prstGeom>
        </p:spPr>
      </p:pic>
      <p:sp>
        <p:nvSpPr>
          <p:cNvPr id="7" name="Rettangolo 6"/>
          <p:cNvSpPr/>
          <p:nvPr/>
        </p:nvSpPr>
        <p:spPr>
          <a:xfrm>
            <a:off x="476439" y="3905709"/>
            <a:ext cx="5060046" cy="923330"/>
          </a:xfrm>
          <a:prstGeom prst="rect">
            <a:avLst/>
          </a:prstGeom>
        </p:spPr>
        <p:txBody>
          <a:bodyPr wrap="square">
            <a:spAutoFit/>
          </a:bodyPr>
          <a:lstStyle/>
          <a:p>
            <a:r>
              <a:rPr lang="en-US" dirty="0">
                <a:solidFill>
                  <a:schemeClr val="accent6"/>
                </a:solidFill>
                <a:latin typeface="EniTabReg" panose="02000506030000020004" pitchFamily="50" charset="0"/>
              </a:rPr>
              <a:t>Within the portal you can find the </a:t>
            </a:r>
            <a:r>
              <a:rPr lang="en-US" dirty="0">
                <a:solidFill>
                  <a:schemeClr val="accent6"/>
                </a:solidFill>
                <a:latin typeface="EniTabReg" panose="02000506030000020004" pitchFamily="50" charset="0"/>
                <a:hlinkClick r:id="rId4"/>
              </a:rPr>
              <a:t>FORM</a:t>
            </a:r>
            <a:r>
              <a:rPr lang="en-US" dirty="0">
                <a:solidFill>
                  <a:schemeClr val="accent6"/>
                </a:solidFill>
                <a:latin typeface="EniTabReg" panose="02000506030000020004" pitchFamily="50" charset="0"/>
              </a:rPr>
              <a:t> to request VMS authorization, to be sent to the email address </a:t>
            </a:r>
            <a:r>
              <a:rPr lang="en-US" dirty="0">
                <a:solidFill>
                  <a:schemeClr val="accent6"/>
                </a:solidFill>
                <a:latin typeface="EniTabReg" panose="02000506030000020004" pitchFamily="50" charset="0"/>
                <a:hlinkClick r:id="rId5"/>
              </a:rPr>
              <a:t>Sistemi_di_Procurement@eni.com</a:t>
            </a:r>
            <a:endParaRPr lang="it-IT" dirty="0">
              <a:solidFill>
                <a:schemeClr val="accent6"/>
              </a:solidFill>
              <a:latin typeface="EniTabReg" panose="02000506030000020004" pitchFamily="50" charset="0"/>
            </a:endParaRPr>
          </a:p>
        </p:txBody>
      </p:sp>
      <p:sp>
        <p:nvSpPr>
          <p:cNvPr id="11" name="Rettangolo 10">
            <a:extLst>
              <a:ext uri="{FF2B5EF4-FFF2-40B4-BE49-F238E27FC236}">
                <a16:creationId xmlns:a16="http://schemas.microsoft.com/office/drawing/2014/main" id="{A0C60837-044F-426B-87B7-BFF524DC7B00}"/>
              </a:ext>
            </a:extLst>
          </p:cNvPr>
          <p:cNvSpPr/>
          <p:nvPr/>
        </p:nvSpPr>
        <p:spPr>
          <a:xfrm>
            <a:off x="842075" y="5955915"/>
            <a:ext cx="7064644" cy="646331"/>
          </a:xfrm>
          <a:prstGeom prst="rect">
            <a:avLst/>
          </a:prstGeom>
        </p:spPr>
        <p:txBody>
          <a:bodyPr wrap="square">
            <a:spAutoFit/>
          </a:bodyPr>
          <a:lstStyle/>
          <a:p>
            <a:pPr algn="just"/>
            <a:r>
              <a:rPr lang="it-IT" dirty="0">
                <a:solidFill>
                  <a:schemeClr val="accent6"/>
                </a:solidFill>
                <a:latin typeface="EniTabReg" panose="02000506030000020004" pitchFamily="50" charset="0"/>
              </a:rPr>
              <a:t>Reference for more info:</a:t>
            </a:r>
          </a:p>
          <a:p>
            <a:pPr algn="just"/>
            <a:r>
              <a:rPr lang="it-IT" dirty="0">
                <a:solidFill>
                  <a:schemeClr val="accent6"/>
                </a:solidFill>
                <a:latin typeface="EniTabReg" panose="02000506030000020004" pitchFamily="50" charset="0"/>
              </a:rPr>
              <a:t>vendor.development@eni.com</a:t>
            </a:r>
          </a:p>
        </p:txBody>
      </p:sp>
    </p:spTree>
    <p:extLst>
      <p:ext uri="{BB962C8B-B14F-4D97-AF65-F5344CB8AC3E}">
        <p14:creationId xmlns:p14="http://schemas.microsoft.com/office/powerpoint/2010/main" val="203851939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a:solidFill>
                  <a:srgbClr val="FFD500"/>
                </a:solidFill>
                <a:latin typeface="EniTabReg" panose="02000506030000020004" pitchFamily="50" charset="0"/>
              </a:rPr>
              <a:t>Un feedback non può cambiare il passato, ma può migliorare il futuro</a:t>
            </a:r>
          </a:p>
        </p:txBody>
      </p:sp>
      <p:pic>
        <p:nvPicPr>
          <p:cNvPr id="7" name="Segnaposto immagine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834" b="7834"/>
          <a:stretch>
            <a:fillRect/>
          </a:stretch>
        </p:blipFill>
        <p:spPr/>
      </p:pic>
      <p:sp>
        <p:nvSpPr>
          <p:cNvPr id="10" name="Titolo 3"/>
          <p:cNvSpPr txBox="1">
            <a:spLocks/>
          </p:cNvSpPr>
          <p:nvPr/>
        </p:nvSpPr>
        <p:spPr>
          <a:xfrm>
            <a:off x="2922671" y="2087889"/>
            <a:ext cx="6346657" cy="777600"/>
          </a:xfrm>
          <a:prstGeom prst="rect">
            <a:avLst/>
          </a:prstGeom>
          <a:solidFill>
            <a:schemeClr val="tx1">
              <a:alpha val="40000"/>
            </a:schemeClr>
          </a:solidFill>
          <a:ln w="9525" cap="flat" cmpd="sng" algn="ctr">
            <a:noFill/>
            <a:prstDash val="solid"/>
          </a:ln>
          <a:effectLst/>
        </p:spPr>
        <p:txBody>
          <a:bodyPr vert="horz" lIns="144000" tIns="108000" rIns="144000" bIns="108000" rtlCol="0" anchor="ctr">
            <a:noAutofit/>
          </a:bodyPr>
          <a:lstStyle>
            <a:lvl1pPr algn="l" defTabSz="914377" rtl="0" eaLnBrk="1" latinLnBrk="0" hangingPunct="1">
              <a:lnSpc>
                <a:spcPts val="2400"/>
              </a:lnSpc>
              <a:spcBef>
                <a:spcPct val="0"/>
              </a:spcBef>
              <a:buNone/>
              <a:defRPr lang="it-IT" sz="2600" b="1" i="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800" dirty="0">
                <a:solidFill>
                  <a:srgbClr val="FFD500"/>
                </a:solidFill>
                <a:latin typeface="EniTabReg" panose="02000506030000020004" pitchFamily="50" charset="0"/>
              </a:rPr>
              <a:t>A Feedback cannot change the past, but it can improve the future</a:t>
            </a:r>
            <a:endParaRPr lang="it-IT" sz="1800" dirty="0">
              <a:solidFill>
                <a:srgbClr val="FFD500"/>
              </a:solidFill>
              <a:latin typeface="EniTabReg" panose="02000506030000020004" pitchFamily="50" charset="0"/>
            </a:endParaRPr>
          </a:p>
        </p:txBody>
      </p:sp>
    </p:spTree>
    <p:extLst>
      <p:ext uri="{BB962C8B-B14F-4D97-AF65-F5344CB8AC3E}">
        <p14:creationId xmlns:p14="http://schemas.microsoft.com/office/powerpoint/2010/main" val="142188671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8CC001B-22E8-4F2A-8A8C-C2793AB64857}"/>
              </a:ext>
            </a:extLst>
          </p:cNvPr>
          <p:cNvSpPr>
            <a:spLocks noGrp="1"/>
          </p:cNvSpPr>
          <p:nvPr>
            <p:ph type="sldNum" sz="quarter" idx="4294967295"/>
          </p:nvPr>
        </p:nvSpPr>
        <p:spPr/>
        <p:txBody>
          <a:bodyPr/>
          <a:lstStyle/>
          <a:p>
            <a:fld id="{707872E8-939B-41AC-B617-4CE710FB602C}" type="slidenum">
              <a:rPr lang="it-IT" smtClean="0"/>
              <a:pPr/>
              <a:t>16</a:t>
            </a:fld>
            <a:endParaRPr lang="it-IT"/>
          </a:p>
        </p:txBody>
      </p:sp>
      <p:sp>
        <p:nvSpPr>
          <p:cNvPr id="5" name="Titolo 4">
            <a:extLst>
              <a:ext uri="{FF2B5EF4-FFF2-40B4-BE49-F238E27FC236}">
                <a16:creationId xmlns:a16="http://schemas.microsoft.com/office/drawing/2014/main" id="{882E2D16-CBA9-45C5-AAA8-0BBE115495CE}"/>
              </a:ext>
            </a:extLst>
          </p:cNvPr>
          <p:cNvSpPr>
            <a:spLocks noGrp="1"/>
          </p:cNvSpPr>
          <p:nvPr>
            <p:ph type="title"/>
          </p:nvPr>
        </p:nvSpPr>
        <p:spPr/>
        <p:txBody>
          <a:bodyPr>
            <a:normAutofit/>
          </a:bodyPr>
          <a:lstStyle/>
          <a:p>
            <a:r>
              <a:rPr lang="it-IT" dirty="0">
                <a:latin typeface="EniTabReg" panose="02000506030000020004" pitchFamily="50" charset="0"/>
              </a:rPr>
              <a:t>List of 79 Relevant Commodity Classes </a:t>
            </a:r>
          </a:p>
        </p:txBody>
      </p:sp>
      <p:pic>
        <p:nvPicPr>
          <p:cNvPr id="8" name="Immagine 7"/>
          <p:cNvPicPr>
            <a:picLocks noChangeAspect="1"/>
          </p:cNvPicPr>
          <p:nvPr/>
        </p:nvPicPr>
        <p:blipFill>
          <a:blip r:embed="rId2"/>
          <a:stretch>
            <a:fillRect/>
          </a:stretch>
        </p:blipFill>
        <p:spPr>
          <a:xfrm>
            <a:off x="1286075" y="922649"/>
            <a:ext cx="4153157" cy="5683305"/>
          </a:xfrm>
          <a:prstGeom prst="rect">
            <a:avLst/>
          </a:prstGeom>
        </p:spPr>
      </p:pic>
      <p:pic>
        <p:nvPicPr>
          <p:cNvPr id="12" name="Immagine 11"/>
          <p:cNvPicPr>
            <a:picLocks noChangeAspect="1"/>
          </p:cNvPicPr>
          <p:nvPr/>
        </p:nvPicPr>
        <p:blipFill>
          <a:blip r:embed="rId3"/>
          <a:stretch>
            <a:fillRect/>
          </a:stretch>
        </p:blipFill>
        <p:spPr>
          <a:xfrm>
            <a:off x="5995645" y="922649"/>
            <a:ext cx="4096720" cy="5862648"/>
          </a:xfrm>
          <a:prstGeom prst="rect">
            <a:avLst/>
          </a:prstGeom>
        </p:spPr>
      </p:pic>
    </p:spTree>
    <p:extLst>
      <p:ext uri="{BB962C8B-B14F-4D97-AF65-F5344CB8AC3E}">
        <p14:creationId xmlns:p14="http://schemas.microsoft.com/office/powerpoint/2010/main" val="319753971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latin typeface="EniTabReg" panose="02000506030000020004" pitchFamily="50" charset="0"/>
              </a:rPr>
              <a:t>Agenda</a:t>
            </a:r>
          </a:p>
        </p:txBody>
      </p:sp>
      <p:sp>
        <p:nvSpPr>
          <p:cNvPr id="4" name="Segnaposto numero diapositiva 3"/>
          <p:cNvSpPr>
            <a:spLocks noGrp="1"/>
          </p:cNvSpPr>
          <p:nvPr>
            <p:ph type="sldNum" sz="quarter" idx="4"/>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2</a:t>
            </a:fld>
            <a:endParaRPr lang="it-IT" dirty="0"/>
          </a:p>
        </p:txBody>
      </p:sp>
      <p:sp>
        <p:nvSpPr>
          <p:cNvPr id="6" name="Rettangolo 5">
            <a:extLst>
              <a:ext uri="{FF2B5EF4-FFF2-40B4-BE49-F238E27FC236}">
                <a16:creationId xmlns:a16="http://schemas.microsoft.com/office/drawing/2014/main" id="{10C4A9A5-B69E-41DD-A36B-04B575C64218}"/>
              </a:ext>
            </a:extLst>
          </p:cNvPr>
          <p:cNvSpPr/>
          <p:nvPr/>
        </p:nvSpPr>
        <p:spPr>
          <a:xfrm>
            <a:off x="605256" y="1925782"/>
            <a:ext cx="9329576" cy="1261884"/>
          </a:xfrm>
          <a:prstGeom prst="rect">
            <a:avLst/>
          </a:prstGeom>
        </p:spPr>
        <p:txBody>
          <a:bodyPr wrap="square">
            <a:spAutoFit/>
          </a:bodyPr>
          <a:lstStyle/>
          <a:p>
            <a:pPr algn="just"/>
            <a:r>
              <a:rPr lang="it-IT" sz="2800" b="1" u="sng" dirty="0">
                <a:solidFill>
                  <a:srgbClr val="FFC000"/>
                </a:solidFill>
                <a:effectLst>
                  <a:outerShdw blurRad="38100" dist="38100" dir="2700000" algn="tl">
                    <a:srgbClr val="000000">
                      <a:alpha val="43137"/>
                    </a:srgbClr>
                  </a:outerShdw>
                </a:effectLst>
                <a:latin typeface="EniTabBold" panose="02000503030000020004" pitchFamily="50" charset="0"/>
              </a:rPr>
              <a:t>1</a:t>
            </a:r>
            <a:r>
              <a:rPr lang="it-IT" sz="2800" b="1" u="sng" baseline="30000" dirty="0">
                <a:solidFill>
                  <a:srgbClr val="FFC000"/>
                </a:solidFill>
                <a:effectLst>
                  <a:outerShdw blurRad="38100" dist="38100" dir="2700000" algn="tl">
                    <a:srgbClr val="000000">
                      <a:alpha val="43137"/>
                    </a:srgbClr>
                  </a:outerShdw>
                </a:effectLst>
                <a:latin typeface="EniTabBold" panose="02000503030000020004" pitchFamily="50" charset="0"/>
              </a:rPr>
              <a:t>st</a:t>
            </a:r>
            <a:r>
              <a:rPr lang="it-IT" sz="2800" b="1" u="sng" dirty="0">
                <a:solidFill>
                  <a:srgbClr val="FFC000"/>
                </a:solidFill>
                <a:effectLst>
                  <a:outerShdw blurRad="38100" dist="38100" dir="2700000" algn="tl">
                    <a:srgbClr val="000000">
                      <a:alpha val="43137"/>
                    </a:srgbClr>
                  </a:outerShdw>
                </a:effectLst>
                <a:latin typeface="EniTabBold" panose="02000503030000020004" pitchFamily="50" charset="0"/>
              </a:rPr>
              <a:t> Part</a:t>
            </a:r>
            <a:r>
              <a:rPr lang="it-IT" sz="2800" b="1" dirty="0">
                <a:solidFill>
                  <a:srgbClr val="FFC000"/>
                </a:solidFill>
                <a:latin typeface="EniTabBold" panose="02000503030000020004" pitchFamily="50" charset="0"/>
              </a:rPr>
              <a:t> </a:t>
            </a:r>
            <a:r>
              <a:rPr lang="en-US" sz="2800" b="1" dirty="0">
                <a:latin typeface="EniTabBold" panose="02000503030000020004" pitchFamily="50" charset="0"/>
              </a:rPr>
              <a:t>Supplier Management</a:t>
            </a:r>
          </a:p>
          <a:p>
            <a:pPr algn="just"/>
            <a:r>
              <a:rPr lang="en-US" sz="2400" i="1" dirty="0">
                <a:latin typeface="EniTabLight" panose="02000506030000020004" pitchFamily="50" charset="0"/>
              </a:rPr>
              <a:t>The key objectives of Vendor Management and its organization in Eni S.p.A.</a:t>
            </a:r>
          </a:p>
          <a:p>
            <a:pPr algn="just"/>
            <a:r>
              <a:rPr lang="en-US" sz="2400" i="1" dirty="0">
                <a:latin typeface="EniTabLight" panose="02000506030000020004" pitchFamily="50" charset="0"/>
              </a:rPr>
              <a:t>The measure of supplier performance</a:t>
            </a:r>
            <a:endParaRPr lang="it-IT" sz="2400" i="1" dirty="0">
              <a:latin typeface="EniTabLight" panose="02000506030000020004" pitchFamily="50" charset="0"/>
            </a:endParaRPr>
          </a:p>
        </p:txBody>
      </p:sp>
      <p:sp>
        <p:nvSpPr>
          <p:cNvPr id="9" name="Rettangolo 8">
            <a:extLst>
              <a:ext uri="{FF2B5EF4-FFF2-40B4-BE49-F238E27FC236}">
                <a16:creationId xmlns:a16="http://schemas.microsoft.com/office/drawing/2014/main" id="{5E143E30-BC3D-4BB2-9F84-26FDABCC7397}"/>
              </a:ext>
            </a:extLst>
          </p:cNvPr>
          <p:cNvSpPr/>
          <p:nvPr/>
        </p:nvSpPr>
        <p:spPr>
          <a:xfrm>
            <a:off x="2217997" y="3812514"/>
            <a:ext cx="9119508" cy="1261884"/>
          </a:xfrm>
          <a:prstGeom prst="rect">
            <a:avLst/>
          </a:prstGeom>
        </p:spPr>
        <p:txBody>
          <a:bodyPr wrap="square">
            <a:spAutoFit/>
          </a:bodyPr>
          <a:lstStyle/>
          <a:p>
            <a:pPr algn="just"/>
            <a:r>
              <a:rPr lang="it-IT" sz="2800" b="1" u="sng" dirty="0">
                <a:solidFill>
                  <a:srgbClr val="FFC000"/>
                </a:solidFill>
                <a:effectLst>
                  <a:outerShdw blurRad="38100" dist="38100" dir="2700000" algn="tl">
                    <a:srgbClr val="000000">
                      <a:alpha val="43137"/>
                    </a:srgbClr>
                  </a:outerShdw>
                </a:effectLst>
                <a:latin typeface="EniTabBold" panose="02000503030000020004" pitchFamily="50" charset="0"/>
              </a:rPr>
              <a:t>2</a:t>
            </a:r>
            <a:r>
              <a:rPr lang="it-IT" sz="2800" b="1" u="sng" baseline="30000" dirty="0">
                <a:solidFill>
                  <a:srgbClr val="FFC000"/>
                </a:solidFill>
                <a:effectLst>
                  <a:outerShdw blurRad="38100" dist="38100" dir="2700000" algn="tl">
                    <a:srgbClr val="000000">
                      <a:alpha val="43137"/>
                    </a:srgbClr>
                  </a:outerShdw>
                </a:effectLst>
                <a:latin typeface="EniTabBold" panose="02000503030000020004" pitchFamily="50" charset="0"/>
              </a:rPr>
              <a:t>nd</a:t>
            </a:r>
            <a:r>
              <a:rPr lang="it-IT" sz="2800" b="1" u="sng" dirty="0">
                <a:solidFill>
                  <a:srgbClr val="FFC000"/>
                </a:solidFill>
                <a:effectLst>
                  <a:outerShdw blurRad="38100" dist="38100" dir="2700000" algn="tl">
                    <a:srgbClr val="000000">
                      <a:alpha val="43137"/>
                    </a:srgbClr>
                  </a:outerShdw>
                </a:effectLst>
                <a:latin typeface="EniTabBold" panose="02000503030000020004" pitchFamily="50" charset="0"/>
              </a:rPr>
              <a:t> Part</a:t>
            </a:r>
            <a:r>
              <a:rPr lang="it-IT" sz="2800" b="1" dirty="0">
                <a:solidFill>
                  <a:srgbClr val="FFC000"/>
                </a:solidFill>
                <a:effectLst>
                  <a:outerShdw blurRad="38100" dist="38100" dir="2700000" algn="tl">
                    <a:srgbClr val="000000">
                      <a:alpha val="43137"/>
                    </a:srgbClr>
                  </a:outerShdw>
                </a:effectLst>
                <a:latin typeface="EniTabBold" panose="02000503030000020004" pitchFamily="50" charset="0"/>
              </a:rPr>
              <a:t> </a:t>
            </a:r>
            <a:r>
              <a:rPr lang="en-US" sz="2800" b="1" dirty="0">
                <a:latin typeface="EniTabBold" panose="02000503030000020004" pitchFamily="50" charset="0"/>
              </a:rPr>
              <a:t>The Performance Feedback Model</a:t>
            </a:r>
          </a:p>
          <a:p>
            <a:pPr algn="just"/>
            <a:r>
              <a:rPr lang="en-US" sz="2400" i="1" dirty="0">
                <a:latin typeface="EniTabLight" panose="02000506030000020004" pitchFamily="50" charset="0"/>
              </a:rPr>
              <a:t>Relevant Commodity Classes</a:t>
            </a:r>
          </a:p>
          <a:p>
            <a:pPr algn="just"/>
            <a:r>
              <a:rPr lang="en-US" sz="2400" i="1" dirty="0">
                <a:latin typeface="EniTabLight" panose="02000506030000020004" pitchFamily="50" charset="0"/>
              </a:rPr>
              <a:t>The evaluation tool: the Execution Feedback Questionnaire</a:t>
            </a:r>
            <a:endParaRPr lang="it-IT" sz="2400" i="1" dirty="0">
              <a:latin typeface="EniTabLight" panose="02000506030000020004" pitchFamily="50" charset="0"/>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4832" y="1908043"/>
            <a:ext cx="1297362" cy="1297362"/>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11" y="3795456"/>
            <a:ext cx="1296000" cy="1296000"/>
          </a:xfrm>
          <a:prstGeom prst="rect">
            <a:avLst/>
          </a:prstGeom>
        </p:spPr>
      </p:pic>
    </p:spTree>
    <p:extLst>
      <p:ext uri="{BB962C8B-B14F-4D97-AF65-F5344CB8AC3E}">
        <p14:creationId xmlns:p14="http://schemas.microsoft.com/office/powerpoint/2010/main" val="101029743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latin typeface="EniTabReg" panose="02000506030000020004" pitchFamily="50" charset="0"/>
              </a:rPr>
              <a:t>Supplier Management</a:t>
            </a:r>
          </a:p>
        </p:txBody>
      </p:sp>
      <p:sp>
        <p:nvSpPr>
          <p:cNvPr id="4" name="Segnaposto numero diapositiva 3"/>
          <p:cNvSpPr>
            <a:spLocks noGrp="1"/>
          </p:cNvSpPr>
          <p:nvPr>
            <p:ph type="sldNum" sz="quarter" idx="4"/>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3</a:t>
            </a:fld>
            <a:endParaRPr lang="it-IT" dirty="0"/>
          </a:p>
        </p:txBody>
      </p:sp>
      <p:sp>
        <p:nvSpPr>
          <p:cNvPr id="11" name="Rettangolo 10">
            <a:extLst>
              <a:ext uri="{FF2B5EF4-FFF2-40B4-BE49-F238E27FC236}">
                <a16:creationId xmlns:a16="http://schemas.microsoft.com/office/drawing/2014/main" id="{113CF15A-8F48-404C-98FC-9616AED01CFB}"/>
              </a:ext>
            </a:extLst>
          </p:cNvPr>
          <p:cNvSpPr/>
          <p:nvPr/>
        </p:nvSpPr>
        <p:spPr>
          <a:xfrm>
            <a:off x="2371720" y="1500200"/>
            <a:ext cx="6661599" cy="461665"/>
          </a:xfrm>
          <a:prstGeom prst="rect">
            <a:avLst/>
          </a:prstGeom>
        </p:spPr>
        <p:txBody>
          <a:bodyPr wrap="square">
            <a:spAutoFit/>
          </a:bodyPr>
          <a:lstStyle/>
          <a:p>
            <a:pPr algn="ctr"/>
            <a:r>
              <a:rPr lang="en-US" sz="2400" b="1" dirty="0">
                <a:solidFill>
                  <a:srgbClr val="C00000"/>
                </a:solidFill>
                <a:latin typeface="EniTabReg" panose="02000506030000020004" pitchFamily="50" charset="0"/>
              </a:rPr>
              <a:t>Can we totally rely on the other party?</a:t>
            </a:r>
            <a:endParaRPr lang="it-IT" sz="2400" b="1" dirty="0">
              <a:solidFill>
                <a:srgbClr val="C00000"/>
              </a:solidFill>
              <a:latin typeface="EniTabReg" panose="02000506030000020004" pitchFamily="50" charset="0"/>
            </a:endParaRPr>
          </a:p>
        </p:txBody>
      </p:sp>
      <p:sp>
        <p:nvSpPr>
          <p:cNvPr id="5" name="Rettangolo 4">
            <a:extLst>
              <a:ext uri="{FF2B5EF4-FFF2-40B4-BE49-F238E27FC236}">
                <a16:creationId xmlns:a16="http://schemas.microsoft.com/office/drawing/2014/main" id="{75D4FF84-3C06-4B38-8A4C-FE07A7E36E6F}"/>
              </a:ext>
            </a:extLst>
          </p:cNvPr>
          <p:cNvSpPr/>
          <p:nvPr/>
        </p:nvSpPr>
        <p:spPr>
          <a:xfrm>
            <a:off x="1714614" y="2245782"/>
            <a:ext cx="7975811" cy="1200329"/>
          </a:xfrm>
          <a:prstGeom prst="rect">
            <a:avLst/>
          </a:prstGeom>
        </p:spPr>
        <p:txBody>
          <a:bodyPr wrap="square">
            <a:spAutoFit/>
          </a:bodyPr>
          <a:lstStyle/>
          <a:p>
            <a:pPr algn="ctr"/>
            <a:r>
              <a:rPr lang="en-US" sz="2400" dirty="0">
                <a:latin typeface="EniTabReg" panose="02000506030000020004" pitchFamily="50" charset="0"/>
              </a:rPr>
              <a:t>The evaluation process allows you to answer this question.</a:t>
            </a:r>
          </a:p>
          <a:p>
            <a:pPr algn="ctr"/>
            <a:r>
              <a:rPr lang="en-US" sz="2400" dirty="0">
                <a:latin typeface="EniTabReg" panose="02000506030000020004" pitchFamily="50" charset="0"/>
              </a:rPr>
              <a:t>It is divided into several phases and aims at </a:t>
            </a:r>
            <a:r>
              <a:rPr lang="en-US" sz="2400" dirty="0">
                <a:solidFill>
                  <a:srgbClr val="C00000"/>
                </a:solidFill>
                <a:latin typeface="EniTabReg" panose="02000506030000020004" pitchFamily="50" charset="0"/>
              </a:rPr>
              <a:t>motivating</a:t>
            </a:r>
            <a:r>
              <a:rPr lang="en-US" sz="2400" dirty="0">
                <a:latin typeface="EniTabReg" panose="02000506030000020004" pitchFamily="50" charset="0"/>
              </a:rPr>
              <a:t> suppliers to </a:t>
            </a:r>
            <a:r>
              <a:rPr lang="en-US" sz="2400" dirty="0">
                <a:solidFill>
                  <a:srgbClr val="C00000"/>
                </a:solidFill>
                <a:latin typeface="EniTabReg" panose="02000506030000020004" pitchFamily="50" charset="0"/>
              </a:rPr>
              <a:t>improve</a:t>
            </a:r>
            <a:r>
              <a:rPr lang="en-US" sz="2400" dirty="0">
                <a:latin typeface="EniTabReg" panose="02000506030000020004" pitchFamily="50" charset="0"/>
              </a:rPr>
              <a:t> their performance</a:t>
            </a:r>
            <a:endParaRPr lang="it-IT" sz="2400" dirty="0">
              <a:latin typeface="EniTabReg" panose="02000506030000020004" pitchFamily="50" charset="0"/>
            </a:endParaRPr>
          </a:p>
        </p:txBody>
      </p:sp>
      <p:sp>
        <p:nvSpPr>
          <p:cNvPr id="9" name="Rettangolo 8">
            <a:extLst>
              <a:ext uri="{FF2B5EF4-FFF2-40B4-BE49-F238E27FC236}">
                <a16:creationId xmlns:a16="http://schemas.microsoft.com/office/drawing/2014/main" id="{20A12471-4F30-4AB9-A1BA-1E6D374CCEA4}"/>
              </a:ext>
            </a:extLst>
          </p:cNvPr>
          <p:cNvSpPr/>
          <p:nvPr/>
        </p:nvSpPr>
        <p:spPr>
          <a:xfrm>
            <a:off x="333632" y="4895046"/>
            <a:ext cx="11281719" cy="830997"/>
          </a:xfrm>
          <a:prstGeom prst="rect">
            <a:avLst/>
          </a:prstGeom>
        </p:spPr>
        <p:txBody>
          <a:bodyPr wrap="square">
            <a:spAutoFit/>
          </a:bodyPr>
          <a:lstStyle/>
          <a:p>
            <a:pPr algn="just"/>
            <a:r>
              <a:rPr lang="en-US" sz="2400" b="1" dirty="0">
                <a:effectLst>
                  <a:outerShdw blurRad="38100" dist="38100" dir="2700000" algn="tl">
                    <a:srgbClr val="000000">
                      <a:alpha val="43137"/>
                    </a:srgbClr>
                  </a:outerShdw>
                </a:effectLst>
                <a:latin typeface="EniTabReg" panose="02000506030000020004" pitchFamily="50" charset="0"/>
              </a:rPr>
              <a:t>Supplier Feedback </a:t>
            </a:r>
            <a:r>
              <a:rPr lang="it-IT" sz="2400" dirty="0">
                <a:effectLst>
                  <a:outerShdw blurRad="38100" dist="38100" dir="2700000" algn="tl">
                    <a:srgbClr val="000000">
                      <a:alpha val="43137"/>
                    </a:srgbClr>
                  </a:outerShdw>
                </a:effectLst>
                <a:latin typeface="EniTabReg" panose="02000506030000020004" pitchFamily="50" charset="0"/>
                <a:sym typeface="Symbol" panose="05050102010706020507" pitchFamily="18" charset="2"/>
              </a:rPr>
              <a:t> </a:t>
            </a:r>
            <a:r>
              <a:rPr lang="en-US" sz="2400" dirty="0">
                <a:latin typeface="EniTabReg" panose="02000506030000020004" pitchFamily="50" charset="0"/>
              </a:rPr>
              <a:t>measurement and monitoring of suppliers’ performance to ensure contractual compliance, mitigate risks and direct them towards continuous improvement </a:t>
            </a:r>
            <a:r>
              <a:rPr lang="en-US" sz="2400" i="1" dirty="0">
                <a:latin typeface="EniTabReg" panose="02000506030000020004" pitchFamily="50" charset="0"/>
              </a:rPr>
              <a:t>(ex-post)</a:t>
            </a:r>
            <a:endParaRPr lang="it-IT" sz="2400" i="1" dirty="0">
              <a:latin typeface="EniTabReg" panose="02000506030000020004" pitchFamily="50" charset="0"/>
            </a:endParaRPr>
          </a:p>
        </p:txBody>
      </p:sp>
      <p:sp>
        <p:nvSpPr>
          <p:cNvPr id="10" name="Rettangolo 9">
            <a:extLst>
              <a:ext uri="{FF2B5EF4-FFF2-40B4-BE49-F238E27FC236}">
                <a16:creationId xmlns:a16="http://schemas.microsoft.com/office/drawing/2014/main" id="{1E1E04A1-20FD-4B37-97FF-B8824DBB4B88}"/>
              </a:ext>
            </a:extLst>
          </p:cNvPr>
          <p:cNvSpPr/>
          <p:nvPr/>
        </p:nvSpPr>
        <p:spPr>
          <a:xfrm>
            <a:off x="333632" y="3951697"/>
            <a:ext cx="11337326" cy="830997"/>
          </a:xfrm>
          <a:prstGeom prst="rect">
            <a:avLst/>
          </a:prstGeom>
        </p:spPr>
        <p:txBody>
          <a:bodyPr wrap="square">
            <a:spAutoFit/>
          </a:bodyPr>
          <a:lstStyle/>
          <a:p>
            <a:pPr algn="just"/>
            <a:r>
              <a:rPr lang="en-US" sz="2400" b="1" dirty="0">
                <a:effectLst>
                  <a:outerShdw blurRad="38100" dist="38100" dir="2700000" algn="tl">
                    <a:srgbClr val="000000">
                      <a:alpha val="43137"/>
                    </a:srgbClr>
                  </a:outerShdw>
                </a:effectLst>
                <a:latin typeface="EniTabReg" panose="02000506030000020004" pitchFamily="50" charset="0"/>
              </a:rPr>
              <a:t>Supplier Qualification </a:t>
            </a:r>
            <a:r>
              <a:rPr lang="it-IT" sz="2400" dirty="0">
                <a:effectLst>
                  <a:outerShdw blurRad="38100" dist="38100" dir="2700000" algn="tl">
                    <a:srgbClr val="000000">
                      <a:alpha val="43137"/>
                    </a:srgbClr>
                  </a:outerShdw>
                </a:effectLst>
                <a:latin typeface="EniTabReg" panose="02000506030000020004" pitchFamily="50" charset="0"/>
                <a:sym typeface="Symbol" panose="05050102010706020507" pitchFamily="18" charset="2"/>
              </a:rPr>
              <a:t> </a:t>
            </a:r>
            <a:r>
              <a:rPr lang="en-US" sz="2400" dirty="0">
                <a:latin typeface="EniTabReg" panose="02000506030000020004" pitchFamily="50" charset="0"/>
              </a:rPr>
              <a:t>verification of suppliers’ potential and capabilities and of their correct implementation of company procedures </a:t>
            </a:r>
            <a:r>
              <a:rPr lang="en-US" sz="2400" i="1" dirty="0">
                <a:latin typeface="EniTabReg" panose="02000506030000020004" pitchFamily="50" charset="0"/>
              </a:rPr>
              <a:t>(ex-ante)</a:t>
            </a:r>
            <a:endParaRPr lang="it-IT" sz="2400" i="1" dirty="0">
              <a:latin typeface="EniTabReg" panose="02000506030000020004" pitchFamily="50" charset="0"/>
            </a:endParaRPr>
          </a:p>
        </p:txBody>
      </p:sp>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0425" y="2197946"/>
            <a:ext cx="1296000" cy="1296000"/>
          </a:xfrm>
          <a:prstGeom prst="rect">
            <a:avLst/>
          </a:prstGeom>
        </p:spPr>
      </p:pic>
      <p:pic>
        <p:nvPicPr>
          <p:cNvPr id="17" name="Immagin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0425" y="2187348"/>
            <a:ext cx="1296000" cy="1296000"/>
          </a:xfrm>
          <a:prstGeom prst="rect">
            <a:avLst/>
          </a:prstGeom>
        </p:spPr>
      </p:pic>
    </p:spTree>
    <p:extLst>
      <p:ext uri="{BB962C8B-B14F-4D97-AF65-F5344CB8AC3E}">
        <p14:creationId xmlns:p14="http://schemas.microsoft.com/office/powerpoint/2010/main" val="316166087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latin typeface="EniTabReg" panose="02000506030000020004" pitchFamily="50" charset="0"/>
              </a:rPr>
              <a:t>Organizational structure</a:t>
            </a:r>
          </a:p>
        </p:txBody>
      </p:sp>
      <p:sp>
        <p:nvSpPr>
          <p:cNvPr id="4" name="Segnaposto numero diapositiva 3"/>
          <p:cNvSpPr>
            <a:spLocks noGrp="1"/>
          </p:cNvSpPr>
          <p:nvPr>
            <p:ph type="sldNum" sz="quarter" idx="4"/>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4</a:t>
            </a:fld>
            <a:endParaRPr lang="it-IT" dirty="0"/>
          </a:p>
        </p:txBody>
      </p:sp>
      <p:sp>
        <p:nvSpPr>
          <p:cNvPr id="12" name="Rettangolo 11">
            <a:extLst>
              <a:ext uri="{FF2B5EF4-FFF2-40B4-BE49-F238E27FC236}">
                <a16:creationId xmlns:a16="http://schemas.microsoft.com/office/drawing/2014/main" id="{F6630BDB-3B0D-4B52-A2EA-989DB3D52580}"/>
              </a:ext>
            </a:extLst>
          </p:cNvPr>
          <p:cNvSpPr/>
          <p:nvPr/>
        </p:nvSpPr>
        <p:spPr>
          <a:xfrm>
            <a:off x="1240219" y="3539575"/>
            <a:ext cx="1816395" cy="681732"/>
          </a:xfrm>
          <a:prstGeom prst="rect">
            <a:avLst/>
          </a:prstGeom>
          <a:solidFill>
            <a:schemeClr val="accent1">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alibri"/>
                <a:ea typeface="+mn-ea"/>
                <a:cs typeface="+mn-cs"/>
              </a:rPr>
              <a:t>VENDOR MANAGEMENT SERVICES </a:t>
            </a:r>
          </a:p>
          <a:p>
            <a:pPr marL="0" marR="0" lvl="0" indent="0" algn="ctr" defTabSz="914400" rtl="0" eaLnBrk="1" fontAlgn="base" latinLnBrk="0" hangingPunct="1">
              <a:lnSpc>
                <a:spcPct val="100000"/>
              </a:lnSpc>
              <a:spcBef>
                <a:spcPct val="0"/>
              </a:spcBef>
              <a:spcAft>
                <a:spcPct val="0"/>
              </a:spcAft>
              <a:buClrTx/>
              <a:buSzTx/>
              <a:buFontTx/>
              <a:buNone/>
              <a:tabLst/>
              <a:defRPr/>
            </a:pPr>
            <a:r>
              <a:rPr lang="it-IT" sz="1200" b="1" i="1" noProof="0" dirty="0">
                <a:solidFill>
                  <a:prstClr val="black"/>
                </a:solidFill>
                <a:latin typeface="Calibri"/>
              </a:rPr>
              <a:t>Manuela Lunetta</a:t>
            </a:r>
            <a:endParaRPr kumimoji="0" lang="it-IT" sz="1200" b="1" i="1" u="none" strike="noStrike" kern="1200" cap="none" spc="0" normalizeH="0" baseline="0" noProof="0" dirty="0">
              <a:ln>
                <a:noFill/>
              </a:ln>
              <a:solidFill>
                <a:prstClr val="black"/>
              </a:solidFill>
              <a:effectLst/>
              <a:uLnTx/>
              <a:uFillTx/>
              <a:latin typeface="Calibri"/>
              <a:ea typeface="+mn-ea"/>
              <a:cs typeface="+mn-cs"/>
            </a:endParaRPr>
          </a:p>
        </p:txBody>
      </p:sp>
      <p:sp>
        <p:nvSpPr>
          <p:cNvPr id="14" name="Rettangolo 13">
            <a:extLst>
              <a:ext uri="{FF2B5EF4-FFF2-40B4-BE49-F238E27FC236}">
                <a16:creationId xmlns:a16="http://schemas.microsoft.com/office/drawing/2014/main" id="{0D4777BE-C92A-4297-A565-C237E8DCF06D}"/>
              </a:ext>
            </a:extLst>
          </p:cNvPr>
          <p:cNvSpPr/>
          <p:nvPr/>
        </p:nvSpPr>
        <p:spPr>
          <a:xfrm>
            <a:off x="1240220" y="4460436"/>
            <a:ext cx="1816398" cy="667886"/>
          </a:xfrm>
          <a:prstGeom prst="rect">
            <a:avLst/>
          </a:prstGeom>
          <a:solidFill>
            <a:schemeClr val="accent1">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VENDOR DEVELOPMENT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1" u="none" strike="noStrike" kern="1200" cap="none" spc="0" normalizeH="0" baseline="0" noProof="0" dirty="0">
                <a:ln>
                  <a:noFill/>
                </a:ln>
                <a:solidFill>
                  <a:prstClr val="black"/>
                </a:solidFill>
                <a:effectLst/>
                <a:uLnTx/>
                <a:uFillTx/>
                <a:latin typeface="Calibri"/>
                <a:ea typeface="+mn-ea"/>
                <a:cs typeface="+mn-cs"/>
              </a:rPr>
              <a:t>Francesco Fabbri</a:t>
            </a:r>
          </a:p>
        </p:txBody>
      </p:sp>
      <p:sp>
        <p:nvSpPr>
          <p:cNvPr id="15" name="Rettangolo 14">
            <a:extLst>
              <a:ext uri="{FF2B5EF4-FFF2-40B4-BE49-F238E27FC236}">
                <a16:creationId xmlns:a16="http://schemas.microsoft.com/office/drawing/2014/main" id="{4554DA3E-5F0B-4E4C-A6E2-8FC6E0AE8D15}"/>
              </a:ext>
            </a:extLst>
          </p:cNvPr>
          <p:cNvSpPr/>
          <p:nvPr/>
        </p:nvSpPr>
        <p:spPr>
          <a:xfrm>
            <a:off x="1240220" y="5378055"/>
            <a:ext cx="1816398" cy="667886"/>
          </a:xfrm>
          <a:prstGeom prst="rect">
            <a:avLst/>
          </a:prstGeom>
          <a:solidFill>
            <a:schemeClr val="accent1">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SUPPLIER EVALUATION TEAM</a:t>
            </a:r>
            <a:endParaRPr kumimoji="0" lang="it-IT"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1" u="none" strike="noStrike" kern="1200" cap="none" spc="0" normalizeH="0" baseline="0" noProof="0" dirty="0">
                <a:ln>
                  <a:noFill/>
                </a:ln>
                <a:solidFill>
                  <a:prstClr val="black"/>
                </a:solidFill>
                <a:effectLst/>
                <a:uLnTx/>
                <a:uFillTx/>
                <a:latin typeface="Calibri"/>
                <a:ea typeface="+mn-ea"/>
                <a:cs typeface="+mn-cs"/>
              </a:rPr>
              <a:t>Elena Dal Maso</a:t>
            </a:r>
          </a:p>
        </p:txBody>
      </p:sp>
      <p:cxnSp>
        <p:nvCxnSpPr>
          <p:cNvPr id="16" name="Connettore diritto 15">
            <a:extLst>
              <a:ext uri="{FF2B5EF4-FFF2-40B4-BE49-F238E27FC236}">
                <a16:creationId xmlns:a16="http://schemas.microsoft.com/office/drawing/2014/main" id="{E7DE9544-75DB-479A-8E34-1521CDC93AB8}"/>
              </a:ext>
            </a:extLst>
          </p:cNvPr>
          <p:cNvCxnSpPr/>
          <p:nvPr/>
        </p:nvCxnSpPr>
        <p:spPr>
          <a:xfrm flipH="1">
            <a:off x="608719" y="3312879"/>
            <a:ext cx="10359" cy="24731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CC3AA8EC-4203-48BF-A9D9-84F65CFCDCFF}"/>
              </a:ext>
            </a:extLst>
          </p:cNvPr>
          <p:cNvCxnSpPr>
            <a:cxnSpLocks/>
          </p:cNvCxnSpPr>
          <p:nvPr/>
        </p:nvCxnSpPr>
        <p:spPr>
          <a:xfrm>
            <a:off x="608719" y="5786064"/>
            <a:ext cx="6315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B6027B15-D952-497C-A64F-BD5E5D694BA4}"/>
              </a:ext>
            </a:extLst>
          </p:cNvPr>
          <p:cNvCxnSpPr>
            <a:cxnSpLocks/>
            <a:endCxn id="14" idx="1"/>
          </p:cNvCxnSpPr>
          <p:nvPr/>
        </p:nvCxnSpPr>
        <p:spPr>
          <a:xfrm>
            <a:off x="617419" y="4794379"/>
            <a:ext cx="62280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8D62A50A-02DC-4672-BB1D-C0E926251CE2}"/>
              </a:ext>
            </a:extLst>
          </p:cNvPr>
          <p:cNvCxnSpPr>
            <a:cxnSpLocks/>
          </p:cNvCxnSpPr>
          <p:nvPr/>
        </p:nvCxnSpPr>
        <p:spPr>
          <a:xfrm>
            <a:off x="617419" y="3873519"/>
            <a:ext cx="622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Rettangolo 19">
            <a:extLst>
              <a:ext uri="{FF2B5EF4-FFF2-40B4-BE49-F238E27FC236}">
                <a16:creationId xmlns:a16="http://schemas.microsoft.com/office/drawing/2014/main" id="{923BA3C9-D3CB-4A4A-8F73-4EF288B00728}"/>
              </a:ext>
            </a:extLst>
          </p:cNvPr>
          <p:cNvSpPr/>
          <p:nvPr/>
        </p:nvSpPr>
        <p:spPr>
          <a:xfrm>
            <a:off x="4167775" y="3547376"/>
            <a:ext cx="1840020" cy="667886"/>
          </a:xfrm>
          <a:prstGeom prst="rect">
            <a:avLst/>
          </a:prstGeom>
          <a:solidFill>
            <a:schemeClr val="accent3">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ENERGY EVOLUTION </a:t>
            </a:r>
            <a:endParaRPr kumimoji="0" lang="it-IT"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1" u="none" strike="noStrike" kern="1200" cap="none" spc="0" normalizeH="0" baseline="0" noProof="0" dirty="0">
                <a:ln>
                  <a:noFill/>
                </a:ln>
                <a:solidFill>
                  <a:prstClr val="black"/>
                </a:solidFill>
                <a:effectLst/>
                <a:uLnTx/>
                <a:uFillTx/>
                <a:latin typeface="Calibri"/>
                <a:ea typeface="+mn-ea"/>
                <a:cs typeface="+mn-cs"/>
              </a:rPr>
              <a:t>Giovanni Polizzi</a:t>
            </a:r>
          </a:p>
        </p:txBody>
      </p:sp>
      <p:sp>
        <p:nvSpPr>
          <p:cNvPr id="21" name="Rettangolo 20">
            <a:extLst>
              <a:ext uri="{FF2B5EF4-FFF2-40B4-BE49-F238E27FC236}">
                <a16:creationId xmlns:a16="http://schemas.microsoft.com/office/drawing/2014/main" id="{50D5F133-34AE-48EC-9A86-AC30EB592ABA}"/>
              </a:ext>
            </a:extLst>
          </p:cNvPr>
          <p:cNvSpPr/>
          <p:nvPr/>
        </p:nvSpPr>
        <p:spPr>
          <a:xfrm>
            <a:off x="4167774" y="4468236"/>
            <a:ext cx="1840021" cy="667886"/>
          </a:xfrm>
          <a:prstGeom prst="rect">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R&amp;D / DIGITAL / ICT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1" u="none" strike="noStrike" kern="1200" cap="none" spc="0" normalizeH="0" baseline="0" noProof="0" dirty="0">
                <a:ln>
                  <a:noFill/>
                </a:ln>
                <a:solidFill>
                  <a:prstClr val="black"/>
                </a:solidFill>
                <a:effectLst/>
                <a:uLnTx/>
                <a:uFillTx/>
                <a:latin typeface="Calibri"/>
                <a:ea typeface="+mn-ea"/>
                <a:cs typeface="+mn-cs"/>
              </a:rPr>
              <a:t>R.T.</a:t>
            </a:r>
          </a:p>
        </p:txBody>
      </p:sp>
      <p:sp>
        <p:nvSpPr>
          <p:cNvPr id="22" name="Rettangolo 21">
            <a:extLst>
              <a:ext uri="{FF2B5EF4-FFF2-40B4-BE49-F238E27FC236}">
                <a16:creationId xmlns:a16="http://schemas.microsoft.com/office/drawing/2014/main" id="{14F00FE8-E72D-4137-A256-528E163338BA}"/>
              </a:ext>
            </a:extLst>
          </p:cNvPr>
          <p:cNvSpPr/>
          <p:nvPr/>
        </p:nvSpPr>
        <p:spPr>
          <a:xfrm>
            <a:off x="6971900" y="5378055"/>
            <a:ext cx="1840021" cy="667886"/>
          </a:xfrm>
          <a:prstGeom prst="rect">
            <a:avLst/>
          </a:prstGeom>
          <a:solidFill>
            <a:schemeClr val="accent1">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MARKET SCOUTING </a:t>
            </a:r>
            <a:r>
              <a:rPr kumimoji="0" lang="it-IT" sz="1200" b="1" i="1" u="none" strike="noStrike" kern="1200" cap="none" spc="0" normalizeH="0" baseline="0" noProof="0" dirty="0">
                <a:ln>
                  <a:noFill/>
                </a:ln>
                <a:solidFill>
                  <a:prstClr val="black"/>
                </a:solidFill>
                <a:effectLst/>
                <a:uLnTx/>
                <a:uFillTx/>
                <a:latin typeface="Calibri"/>
                <a:ea typeface="+mn-ea"/>
                <a:cs typeface="+mn-cs"/>
              </a:rPr>
              <a:t>Domenico Mundo</a:t>
            </a:r>
          </a:p>
        </p:txBody>
      </p:sp>
      <p:cxnSp>
        <p:nvCxnSpPr>
          <p:cNvPr id="23" name="Connettore diritto 22">
            <a:extLst>
              <a:ext uri="{FF2B5EF4-FFF2-40B4-BE49-F238E27FC236}">
                <a16:creationId xmlns:a16="http://schemas.microsoft.com/office/drawing/2014/main" id="{C6DD9AD3-B905-47D1-95F6-2D630A16EB28}"/>
              </a:ext>
            </a:extLst>
          </p:cNvPr>
          <p:cNvCxnSpPr/>
          <p:nvPr/>
        </p:nvCxnSpPr>
        <p:spPr>
          <a:xfrm>
            <a:off x="3546633" y="3325664"/>
            <a:ext cx="0" cy="14791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3B80422D-55A8-4716-8102-8979ED54A23B}"/>
              </a:ext>
            </a:extLst>
          </p:cNvPr>
          <p:cNvCxnSpPr>
            <a:cxnSpLocks/>
          </p:cNvCxnSpPr>
          <p:nvPr/>
        </p:nvCxnSpPr>
        <p:spPr>
          <a:xfrm>
            <a:off x="3546633" y="4804777"/>
            <a:ext cx="622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FE55EFCF-9A57-45B4-B894-D22764CF177A}"/>
              </a:ext>
            </a:extLst>
          </p:cNvPr>
          <p:cNvCxnSpPr>
            <a:cxnSpLocks/>
          </p:cNvCxnSpPr>
          <p:nvPr/>
        </p:nvCxnSpPr>
        <p:spPr>
          <a:xfrm>
            <a:off x="3546633" y="3883917"/>
            <a:ext cx="622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Rettangolo 26">
            <a:extLst>
              <a:ext uri="{FF2B5EF4-FFF2-40B4-BE49-F238E27FC236}">
                <a16:creationId xmlns:a16="http://schemas.microsoft.com/office/drawing/2014/main" id="{ECD43433-52CA-4478-A5A0-47EA7FDEE095}"/>
              </a:ext>
            </a:extLst>
          </p:cNvPr>
          <p:cNvSpPr/>
          <p:nvPr/>
        </p:nvSpPr>
        <p:spPr>
          <a:xfrm>
            <a:off x="7003018" y="3534591"/>
            <a:ext cx="1840020" cy="667886"/>
          </a:xfrm>
          <a:prstGeom prst="rect">
            <a:avLst/>
          </a:prstGeom>
          <a:solidFill>
            <a:schemeClr val="accent3">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DRILLING &amp; WELL SERVICES </a:t>
            </a:r>
          </a:p>
          <a:p>
            <a:pPr marL="0" marR="0" lvl="0" indent="0" algn="ctr" defTabSz="914400" rtl="0" eaLnBrk="1" fontAlgn="base" latinLnBrk="0" hangingPunct="1">
              <a:lnSpc>
                <a:spcPct val="100000"/>
              </a:lnSpc>
              <a:spcBef>
                <a:spcPct val="0"/>
              </a:spcBef>
              <a:spcAft>
                <a:spcPct val="0"/>
              </a:spcAft>
              <a:buClrTx/>
              <a:buSzTx/>
              <a:buFontTx/>
              <a:buNone/>
              <a:tabLst/>
              <a:defRPr/>
            </a:pPr>
            <a:r>
              <a:rPr lang="it-IT" sz="1200" b="1" i="1" dirty="0">
                <a:solidFill>
                  <a:prstClr val="black"/>
                </a:solidFill>
                <a:latin typeface="Calibri"/>
              </a:rPr>
              <a:t>Luca Ferri</a:t>
            </a:r>
            <a:endParaRPr kumimoji="0" lang="it-IT" sz="1200" b="1" i="1" u="none" strike="noStrike" kern="1200" cap="none" spc="0" normalizeH="0" baseline="0" noProof="0" dirty="0">
              <a:ln>
                <a:noFill/>
              </a:ln>
              <a:solidFill>
                <a:prstClr val="black"/>
              </a:solidFill>
              <a:effectLst/>
              <a:uLnTx/>
              <a:uFillTx/>
              <a:latin typeface="Calibri"/>
              <a:ea typeface="+mn-ea"/>
              <a:cs typeface="+mn-cs"/>
            </a:endParaRPr>
          </a:p>
        </p:txBody>
      </p:sp>
      <p:sp>
        <p:nvSpPr>
          <p:cNvPr id="28" name="Rettangolo 27">
            <a:extLst>
              <a:ext uri="{FF2B5EF4-FFF2-40B4-BE49-F238E27FC236}">
                <a16:creationId xmlns:a16="http://schemas.microsoft.com/office/drawing/2014/main" id="{5C3D4C48-C115-4C56-A496-4D658D330381}"/>
              </a:ext>
            </a:extLst>
          </p:cNvPr>
          <p:cNvSpPr/>
          <p:nvPr/>
        </p:nvSpPr>
        <p:spPr>
          <a:xfrm>
            <a:off x="7003017" y="4455451"/>
            <a:ext cx="1840021" cy="667886"/>
          </a:xfrm>
          <a:prstGeom prst="rect">
            <a:avLst/>
          </a:prstGeom>
          <a:solidFill>
            <a:schemeClr val="accent3">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MAINTENANCE &amp; ENVIRONMENT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1" u="none" strike="noStrike" kern="1200" cap="none" spc="0" normalizeH="0" baseline="0" noProof="0" dirty="0">
                <a:ln>
                  <a:noFill/>
                </a:ln>
                <a:solidFill>
                  <a:prstClr val="black"/>
                </a:solidFill>
                <a:effectLst/>
                <a:uLnTx/>
                <a:uFillTx/>
                <a:latin typeface="Calibri"/>
                <a:ea typeface="+mn-ea"/>
                <a:cs typeface="+mn-cs"/>
              </a:rPr>
              <a:t>Paola Pedruzzi</a:t>
            </a:r>
          </a:p>
        </p:txBody>
      </p:sp>
      <p:cxnSp>
        <p:nvCxnSpPr>
          <p:cNvPr id="29" name="Connettore diritto 28">
            <a:extLst>
              <a:ext uri="{FF2B5EF4-FFF2-40B4-BE49-F238E27FC236}">
                <a16:creationId xmlns:a16="http://schemas.microsoft.com/office/drawing/2014/main" id="{9647B000-BB78-4505-9B02-ED6E3169F456}"/>
              </a:ext>
            </a:extLst>
          </p:cNvPr>
          <p:cNvCxnSpPr>
            <a:cxnSpLocks/>
          </p:cNvCxnSpPr>
          <p:nvPr/>
        </p:nvCxnSpPr>
        <p:spPr>
          <a:xfrm>
            <a:off x="6394766" y="3325664"/>
            <a:ext cx="0" cy="2460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0D07F5FC-650B-48CD-BEF5-ABC8F943892E}"/>
              </a:ext>
            </a:extLst>
          </p:cNvPr>
          <p:cNvCxnSpPr>
            <a:cxnSpLocks/>
          </p:cNvCxnSpPr>
          <p:nvPr/>
        </p:nvCxnSpPr>
        <p:spPr>
          <a:xfrm>
            <a:off x="6381876" y="4791992"/>
            <a:ext cx="622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Rettangolo 30">
            <a:extLst>
              <a:ext uri="{FF2B5EF4-FFF2-40B4-BE49-F238E27FC236}">
                <a16:creationId xmlns:a16="http://schemas.microsoft.com/office/drawing/2014/main" id="{556BD175-9A60-4181-B555-C3AC0D8D2817}"/>
              </a:ext>
            </a:extLst>
          </p:cNvPr>
          <p:cNvSpPr/>
          <p:nvPr/>
        </p:nvSpPr>
        <p:spPr>
          <a:xfrm>
            <a:off x="9832288" y="3534591"/>
            <a:ext cx="1770168" cy="667886"/>
          </a:xfrm>
          <a:prstGeom prst="rect">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COMMERCIAL &amp; COMMUNICATION </a:t>
            </a:r>
            <a:r>
              <a:rPr kumimoji="0" lang="it-IT" sz="1200" b="1" i="1" u="none" strike="noStrike" kern="1200" cap="none" spc="0" normalizeH="0" baseline="0" noProof="0" dirty="0">
                <a:ln>
                  <a:noFill/>
                </a:ln>
                <a:solidFill>
                  <a:prstClr val="black"/>
                </a:solidFill>
                <a:effectLst/>
                <a:uLnTx/>
                <a:uFillTx/>
                <a:latin typeface="Calibri"/>
                <a:ea typeface="+mn-ea"/>
                <a:cs typeface="+mn-cs"/>
              </a:rPr>
              <a:t>Paolo Marovino</a:t>
            </a:r>
          </a:p>
        </p:txBody>
      </p:sp>
      <p:sp>
        <p:nvSpPr>
          <p:cNvPr id="32" name="Rettangolo 31">
            <a:extLst>
              <a:ext uri="{FF2B5EF4-FFF2-40B4-BE49-F238E27FC236}">
                <a16:creationId xmlns:a16="http://schemas.microsoft.com/office/drawing/2014/main" id="{23320757-3DDC-4043-ABB6-DC22A5F13679}"/>
              </a:ext>
            </a:extLst>
          </p:cNvPr>
          <p:cNvSpPr/>
          <p:nvPr/>
        </p:nvSpPr>
        <p:spPr>
          <a:xfrm>
            <a:off x="9833126" y="4468236"/>
            <a:ext cx="1770168" cy="667886"/>
          </a:xfrm>
          <a:prstGeom prst="rect">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SERVICES </a:t>
            </a:r>
          </a:p>
          <a:p>
            <a:pPr marL="0" marR="0" lvl="0" indent="0" algn="ctr" defTabSz="914400" rtl="0" eaLnBrk="1" fontAlgn="base" latinLnBrk="0" hangingPunct="1">
              <a:lnSpc>
                <a:spcPct val="100000"/>
              </a:lnSpc>
              <a:spcBef>
                <a:spcPct val="0"/>
              </a:spcBef>
              <a:spcAft>
                <a:spcPct val="0"/>
              </a:spcAft>
              <a:buClrTx/>
              <a:buSzTx/>
              <a:buFontTx/>
              <a:buNone/>
              <a:tabLst/>
              <a:defRPr/>
            </a:pPr>
            <a:r>
              <a:rPr lang="it-IT" sz="1200" b="1" i="1" dirty="0">
                <a:solidFill>
                  <a:prstClr val="black"/>
                </a:solidFill>
                <a:latin typeface="Calibri"/>
              </a:rPr>
              <a:t>R.T.</a:t>
            </a:r>
            <a:endParaRPr kumimoji="0" lang="it-IT" sz="1200" b="1" i="1" u="none" strike="noStrike" kern="1200" cap="none" spc="0" normalizeH="0" baseline="0" noProof="0" dirty="0">
              <a:ln>
                <a:noFill/>
              </a:ln>
              <a:solidFill>
                <a:prstClr val="black"/>
              </a:solidFill>
              <a:effectLst/>
              <a:uLnTx/>
              <a:uFillTx/>
              <a:latin typeface="Calibri"/>
              <a:ea typeface="+mn-ea"/>
              <a:cs typeface="+mn-cs"/>
            </a:endParaRPr>
          </a:p>
        </p:txBody>
      </p:sp>
      <p:cxnSp>
        <p:nvCxnSpPr>
          <p:cNvPr id="33" name="Connettore diritto 32">
            <a:extLst>
              <a:ext uri="{FF2B5EF4-FFF2-40B4-BE49-F238E27FC236}">
                <a16:creationId xmlns:a16="http://schemas.microsoft.com/office/drawing/2014/main" id="{0871D46B-4E58-491C-BC0F-185E123E1B73}"/>
              </a:ext>
            </a:extLst>
          </p:cNvPr>
          <p:cNvCxnSpPr>
            <a:cxnSpLocks/>
          </p:cNvCxnSpPr>
          <p:nvPr/>
        </p:nvCxnSpPr>
        <p:spPr>
          <a:xfrm>
            <a:off x="9211146" y="3312879"/>
            <a:ext cx="0" cy="14791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12E3F46A-B8C4-47E8-9E1E-913B4131FF69}"/>
              </a:ext>
            </a:extLst>
          </p:cNvPr>
          <p:cNvCxnSpPr>
            <a:cxnSpLocks/>
          </p:cNvCxnSpPr>
          <p:nvPr/>
        </p:nvCxnSpPr>
        <p:spPr>
          <a:xfrm>
            <a:off x="9211146" y="4791992"/>
            <a:ext cx="622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5ACFA1D9-AA06-4915-BD0B-4B423BF64284}"/>
              </a:ext>
            </a:extLst>
          </p:cNvPr>
          <p:cNvCxnSpPr>
            <a:cxnSpLocks/>
          </p:cNvCxnSpPr>
          <p:nvPr/>
        </p:nvCxnSpPr>
        <p:spPr>
          <a:xfrm>
            <a:off x="9211146" y="3871132"/>
            <a:ext cx="622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Connettore a gomito 35">
            <a:extLst>
              <a:ext uri="{FF2B5EF4-FFF2-40B4-BE49-F238E27FC236}">
                <a16:creationId xmlns:a16="http://schemas.microsoft.com/office/drawing/2014/main" id="{D0509FC6-9EF3-43BE-983A-7EA8942DACBF}"/>
              </a:ext>
            </a:extLst>
          </p:cNvPr>
          <p:cNvCxnSpPr>
            <a:cxnSpLocks/>
            <a:stCxn id="44" idx="2"/>
            <a:endCxn id="40" idx="0"/>
          </p:cNvCxnSpPr>
          <p:nvPr/>
        </p:nvCxnSpPr>
        <p:spPr>
          <a:xfrm rot="16200000" flipH="1">
            <a:off x="8042711" y="331935"/>
            <a:ext cx="436101" cy="4193636"/>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Connettore a gomito 36">
            <a:extLst>
              <a:ext uri="{FF2B5EF4-FFF2-40B4-BE49-F238E27FC236}">
                <a16:creationId xmlns:a16="http://schemas.microsoft.com/office/drawing/2014/main" id="{E8CF1D5F-D689-4FF3-BA15-225A67C1ADD8}"/>
              </a:ext>
            </a:extLst>
          </p:cNvPr>
          <p:cNvCxnSpPr>
            <a:cxnSpLocks/>
            <a:stCxn id="44" idx="2"/>
            <a:endCxn id="41" idx="0"/>
          </p:cNvCxnSpPr>
          <p:nvPr/>
        </p:nvCxnSpPr>
        <p:spPr>
          <a:xfrm rot="16200000" flipH="1">
            <a:off x="6658565" y="1716081"/>
            <a:ext cx="436101" cy="1425344"/>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Connettore a gomito 37">
            <a:extLst>
              <a:ext uri="{FF2B5EF4-FFF2-40B4-BE49-F238E27FC236}">
                <a16:creationId xmlns:a16="http://schemas.microsoft.com/office/drawing/2014/main" id="{BEE83A23-57C6-4DE7-A534-B726BE418BDF}"/>
              </a:ext>
            </a:extLst>
          </p:cNvPr>
          <p:cNvCxnSpPr>
            <a:cxnSpLocks/>
            <a:stCxn id="44" idx="2"/>
            <a:endCxn id="42" idx="0"/>
          </p:cNvCxnSpPr>
          <p:nvPr/>
        </p:nvCxnSpPr>
        <p:spPr>
          <a:xfrm rot="5400000">
            <a:off x="5236254" y="1719114"/>
            <a:ext cx="436101" cy="141927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Connettore a gomito 38">
            <a:extLst>
              <a:ext uri="{FF2B5EF4-FFF2-40B4-BE49-F238E27FC236}">
                <a16:creationId xmlns:a16="http://schemas.microsoft.com/office/drawing/2014/main" id="{5AAEE861-638E-4996-A327-06131E656419}"/>
              </a:ext>
            </a:extLst>
          </p:cNvPr>
          <p:cNvCxnSpPr>
            <a:cxnSpLocks/>
            <a:stCxn id="44" idx="2"/>
            <a:endCxn id="43" idx="0"/>
          </p:cNvCxnSpPr>
          <p:nvPr/>
        </p:nvCxnSpPr>
        <p:spPr>
          <a:xfrm rot="5400000">
            <a:off x="3769569" y="252429"/>
            <a:ext cx="436101" cy="4352648"/>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0" name="Rettangolo 39">
            <a:extLst>
              <a:ext uri="{FF2B5EF4-FFF2-40B4-BE49-F238E27FC236}">
                <a16:creationId xmlns:a16="http://schemas.microsoft.com/office/drawing/2014/main" id="{3D601A48-76B9-49CC-944F-6E2D4CCE2A88}"/>
              </a:ext>
            </a:extLst>
          </p:cNvPr>
          <p:cNvSpPr/>
          <p:nvPr/>
        </p:nvSpPr>
        <p:spPr>
          <a:xfrm>
            <a:off x="9074542" y="2646804"/>
            <a:ext cx="2566074" cy="762467"/>
          </a:xfrm>
          <a:prstGeom prst="rect">
            <a:avLst/>
          </a:prstGeom>
          <a:solidFill>
            <a:schemeClr val="tx1">
              <a:lumMod val="50000"/>
              <a:lumOff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SUPPORT FUNCTIONS QUALIFICATION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1" u="none" strike="noStrike" kern="1200" cap="none" spc="0" normalizeH="0" baseline="0" noProof="0" dirty="0">
                <a:ln>
                  <a:noFill/>
                </a:ln>
                <a:solidFill>
                  <a:schemeClr val="bg1"/>
                </a:solidFill>
                <a:effectLst/>
                <a:uLnTx/>
                <a:uFillTx/>
                <a:latin typeface="Calibri"/>
                <a:ea typeface="+mn-ea"/>
                <a:cs typeface="+mn-cs"/>
              </a:rPr>
              <a:t>Sonia</a:t>
            </a:r>
            <a:r>
              <a:rPr kumimoji="0" lang="it-IT" sz="1200" b="1" i="1" u="none" strike="noStrike" kern="1200" cap="none" spc="0" normalizeH="0" noProof="0" dirty="0">
                <a:ln>
                  <a:noFill/>
                </a:ln>
                <a:solidFill>
                  <a:schemeClr val="bg1"/>
                </a:solidFill>
                <a:effectLst/>
                <a:uLnTx/>
                <a:uFillTx/>
                <a:latin typeface="Calibri"/>
                <a:ea typeface="+mn-ea"/>
                <a:cs typeface="+mn-cs"/>
              </a:rPr>
              <a:t> Bianco</a:t>
            </a:r>
            <a:endParaRPr kumimoji="0" lang="it-IT" sz="1200" b="1" i="1" u="none" strike="noStrike" kern="1200" cap="none" spc="0" normalizeH="0" baseline="0" noProof="0" dirty="0">
              <a:ln>
                <a:noFill/>
              </a:ln>
              <a:solidFill>
                <a:schemeClr val="bg1"/>
              </a:solidFill>
              <a:effectLst/>
              <a:uLnTx/>
              <a:uFillTx/>
              <a:latin typeface="Calibri"/>
              <a:ea typeface="+mn-ea"/>
              <a:cs typeface="+mn-cs"/>
            </a:endParaRPr>
          </a:p>
        </p:txBody>
      </p:sp>
      <p:sp>
        <p:nvSpPr>
          <p:cNvPr id="41" name="Rettangolo 40">
            <a:extLst>
              <a:ext uri="{FF2B5EF4-FFF2-40B4-BE49-F238E27FC236}">
                <a16:creationId xmlns:a16="http://schemas.microsoft.com/office/drawing/2014/main" id="{5FB24E86-78AE-4344-91CA-1CA99370B31E}"/>
              </a:ext>
            </a:extLst>
          </p:cNvPr>
          <p:cNvSpPr/>
          <p:nvPr/>
        </p:nvSpPr>
        <p:spPr>
          <a:xfrm>
            <a:off x="6270551" y="2646804"/>
            <a:ext cx="2637472" cy="762467"/>
          </a:xfrm>
          <a:prstGeom prst="rect">
            <a:avLst/>
          </a:prstGeom>
          <a:solidFill>
            <a:schemeClr val="tx1">
              <a:lumMod val="50000"/>
              <a:lumOff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fontAlgn="base">
              <a:spcBef>
                <a:spcPct val="0"/>
              </a:spcBef>
              <a:spcAft>
                <a:spcPct val="0"/>
              </a:spcAft>
              <a:defRPr/>
            </a:pPr>
            <a:r>
              <a:rPr lang="fr-FR" sz="1200" b="1" dirty="0">
                <a:solidFill>
                  <a:prstClr val="white"/>
                </a:solidFill>
              </a:rPr>
              <a:t>NATURAL RESOURCES QUALIFICATION &amp; MARKET SCOUTING</a:t>
            </a:r>
          </a:p>
          <a:p>
            <a:pPr lvl="0" algn="ctr" fontAlgn="base">
              <a:spcBef>
                <a:spcPct val="0"/>
              </a:spcBef>
              <a:spcAft>
                <a:spcPct val="0"/>
              </a:spcAft>
              <a:defRPr/>
            </a:pPr>
            <a:r>
              <a:rPr kumimoji="0" lang="it-IT" sz="1200" b="1" i="1" u="none" strike="noStrike" kern="1200" cap="none" spc="0" normalizeH="0" baseline="0" noProof="0" dirty="0">
                <a:ln>
                  <a:noFill/>
                </a:ln>
                <a:solidFill>
                  <a:prstClr val="white"/>
                </a:solidFill>
                <a:effectLst/>
                <a:uLnTx/>
                <a:uFillTx/>
                <a:latin typeface="Calibri"/>
                <a:ea typeface="+mn-ea"/>
                <a:cs typeface="+mn-cs"/>
              </a:rPr>
              <a:t>Nicola Resta</a:t>
            </a:r>
          </a:p>
        </p:txBody>
      </p:sp>
      <p:sp>
        <p:nvSpPr>
          <p:cNvPr id="42" name="Rettangolo 41">
            <a:extLst>
              <a:ext uri="{FF2B5EF4-FFF2-40B4-BE49-F238E27FC236}">
                <a16:creationId xmlns:a16="http://schemas.microsoft.com/office/drawing/2014/main" id="{C415ACFA-680F-4BB3-AAD2-628898D51980}"/>
              </a:ext>
            </a:extLst>
          </p:cNvPr>
          <p:cNvSpPr/>
          <p:nvPr/>
        </p:nvSpPr>
        <p:spPr>
          <a:xfrm>
            <a:off x="3393540" y="2646804"/>
            <a:ext cx="2702247" cy="762467"/>
          </a:xfrm>
          <a:prstGeom prst="rect">
            <a:avLst/>
          </a:prstGeom>
          <a:solidFill>
            <a:schemeClr val="tx1">
              <a:lumMod val="50000"/>
              <a:lumOff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fontAlgn="base">
              <a:spcBef>
                <a:spcPct val="0"/>
              </a:spcBef>
              <a:spcAft>
                <a:spcPct val="0"/>
              </a:spcAft>
              <a:defRPr/>
            </a:pPr>
            <a:r>
              <a:rPr lang="it-IT" sz="1200" b="1" dirty="0">
                <a:solidFill>
                  <a:prstClr val="white"/>
                </a:solidFill>
              </a:rPr>
              <a:t>ENERGY EVOLUTION &amp; TECH QUALIFICATION</a:t>
            </a:r>
          </a:p>
          <a:p>
            <a:pPr lvl="0" algn="ctr" fontAlgn="base">
              <a:spcBef>
                <a:spcPct val="0"/>
              </a:spcBef>
              <a:spcAft>
                <a:spcPct val="0"/>
              </a:spcAft>
              <a:defRPr/>
            </a:pPr>
            <a:r>
              <a:rPr kumimoji="0" lang="it-IT" sz="1200" b="1" i="1" u="none" strike="noStrike" kern="1200" cap="none" spc="0" normalizeH="0" baseline="0" noProof="0" dirty="0">
                <a:ln>
                  <a:noFill/>
                </a:ln>
                <a:solidFill>
                  <a:prstClr val="white"/>
                </a:solidFill>
                <a:effectLst/>
                <a:uLnTx/>
                <a:uFillTx/>
                <a:latin typeface="Calibri"/>
                <a:ea typeface="+mn-ea"/>
                <a:cs typeface="+mn-cs"/>
              </a:rPr>
              <a:t>Marco Casati</a:t>
            </a:r>
          </a:p>
        </p:txBody>
      </p:sp>
      <p:sp>
        <p:nvSpPr>
          <p:cNvPr id="43" name="Rettangolo 42">
            <a:extLst>
              <a:ext uri="{FF2B5EF4-FFF2-40B4-BE49-F238E27FC236}">
                <a16:creationId xmlns:a16="http://schemas.microsoft.com/office/drawing/2014/main" id="{FDFA029C-DB6D-4662-8091-C40B238750D7}"/>
              </a:ext>
            </a:extLst>
          </p:cNvPr>
          <p:cNvSpPr/>
          <p:nvPr/>
        </p:nvSpPr>
        <p:spPr>
          <a:xfrm>
            <a:off x="473403" y="2646804"/>
            <a:ext cx="2675784" cy="762467"/>
          </a:xfrm>
          <a:prstGeom prst="rect">
            <a:avLst/>
          </a:prstGeom>
          <a:solidFill>
            <a:schemeClr val="tx1">
              <a:lumMod val="50000"/>
              <a:lumOff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a:ln>
                  <a:noFill/>
                </a:ln>
                <a:solidFill>
                  <a:prstClr val="white"/>
                </a:solidFill>
                <a:effectLst/>
                <a:uLnTx/>
                <a:uFillTx/>
                <a:ea typeface="+mn-ea"/>
                <a:cs typeface="+mn-cs"/>
              </a:rPr>
              <a:t>SUPPLIER SUSTAINABILITY, COORDINATION &amp; DEVELOPMENT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1" u="none" strike="noStrike" kern="1200" cap="none" spc="0" normalizeH="0" baseline="0" noProof="0" dirty="0">
                <a:ln>
                  <a:noFill/>
                </a:ln>
                <a:solidFill>
                  <a:prstClr val="white"/>
                </a:solidFill>
                <a:effectLst/>
                <a:uLnTx/>
                <a:uFillTx/>
                <a:ea typeface="+mn-ea"/>
                <a:cs typeface="+mn-cs"/>
              </a:rPr>
              <a:t>Stefano</a:t>
            </a:r>
            <a:r>
              <a:rPr kumimoji="0" lang="it-IT" sz="1200" b="1" i="1" u="none" strike="noStrike" kern="1200" cap="none" spc="0" normalizeH="0" noProof="0" dirty="0">
                <a:ln>
                  <a:noFill/>
                </a:ln>
                <a:solidFill>
                  <a:prstClr val="white"/>
                </a:solidFill>
                <a:effectLst/>
                <a:uLnTx/>
                <a:uFillTx/>
                <a:ea typeface="+mn-ea"/>
                <a:cs typeface="+mn-cs"/>
              </a:rPr>
              <a:t> Fasani</a:t>
            </a:r>
            <a:endParaRPr kumimoji="0" lang="it-IT" sz="1200" b="1" i="1" u="none" strike="noStrike" kern="1200" cap="none" spc="0" normalizeH="0" baseline="0" noProof="0" dirty="0">
              <a:ln>
                <a:noFill/>
              </a:ln>
              <a:solidFill>
                <a:prstClr val="white"/>
              </a:solidFill>
              <a:effectLst/>
              <a:uLnTx/>
              <a:uFillTx/>
              <a:ea typeface="+mn-ea"/>
              <a:cs typeface="+mn-cs"/>
            </a:endParaRPr>
          </a:p>
        </p:txBody>
      </p:sp>
      <p:sp>
        <p:nvSpPr>
          <p:cNvPr id="44" name="Rettangolo 43">
            <a:extLst>
              <a:ext uri="{FF2B5EF4-FFF2-40B4-BE49-F238E27FC236}">
                <a16:creationId xmlns:a16="http://schemas.microsoft.com/office/drawing/2014/main" id="{BAC8DB47-BF5A-4DB5-B158-C45B30D5D71E}"/>
              </a:ext>
            </a:extLst>
          </p:cNvPr>
          <p:cNvSpPr/>
          <p:nvPr/>
        </p:nvSpPr>
        <p:spPr>
          <a:xfrm>
            <a:off x="4149627" y="1580644"/>
            <a:ext cx="4028631" cy="630059"/>
          </a:xfrm>
          <a:prstGeom prst="rect">
            <a:avLst/>
          </a:prstGeom>
          <a:solidFill>
            <a:schemeClr val="accent6">
              <a:lumMod val="65000"/>
              <a:lumOff val="3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Calibri"/>
                <a:ea typeface="+mn-ea"/>
                <a:cs typeface="+mn-cs"/>
              </a:rPr>
              <a:t>VENDOR MANAGEMENT &amp; DEVELOPMENT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prstClr val="white"/>
                </a:solidFill>
                <a:effectLst/>
                <a:uLnTx/>
                <a:uFillTx/>
                <a:latin typeface="Calibri"/>
                <a:ea typeface="+mn-ea"/>
                <a:cs typeface="+mn-cs"/>
              </a:rPr>
              <a:t>Rossano Francia</a:t>
            </a:r>
          </a:p>
        </p:txBody>
      </p:sp>
      <p:sp>
        <p:nvSpPr>
          <p:cNvPr id="45" name="Rettangolo 44">
            <a:extLst>
              <a:ext uri="{FF2B5EF4-FFF2-40B4-BE49-F238E27FC236}">
                <a16:creationId xmlns:a16="http://schemas.microsoft.com/office/drawing/2014/main" id="{19F7525C-8FAA-4A49-970F-594398D19C87}"/>
              </a:ext>
            </a:extLst>
          </p:cNvPr>
          <p:cNvSpPr/>
          <p:nvPr/>
        </p:nvSpPr>
        <p:spPr>
          <a:xfrm>
            <a:off x="1117164" y="4375395"/>
            <a:ext cx="2042498" cy="8412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113CF15A-8F48-404C-98FC-9616AED01CFB}"/>
              </a:ext>
            </a:extLst>
          </p:cNvPr>
          <p:cNvSpPr/>
          <p:nvPr/>
        </p:nvSpPr>
        <p:spPr>
          <a:xfrm>
            <a:off x="3546633" y="806436"/>
            <a:ext cx="5295957" cy="461665"/>
          </a:xfrm>
          <a:prstGeom prst="rect">
            <a:avLst/>
          </a:prstGeom>
        </p:spPr>
        <p:txBody>
          <a:bodyPr wrap="square">
            <a:spAutoFit/>
          </a:bodyPr>
          <a:lstStyle/>
          <a:p>
            <a:pPr algn="ctr"/>
            <a:r>
              <a:rPr lang="en-US" sz="2400" b="1" dirty="0">
                <a:solidFill>
                  <a:srgbClr val="C00000"/>
                </a:solidFill>
                <a:latin typeface="EniTabReg" panose="02000506030000020004" pitchFamily="50" charset="0"/>
              </a:rPr>
              <a:t>Who is in charge of Supplier Management?</a:t>
            </a:r>
            <a:endParaRPr lang="it-IT" sz="2400" b="1" dirty="0">
              <a:solidFill>
                <a:srgbClr val="C00000"/>
              </a:solidFill>
              <a:latin typeface="EniTabReg" panose="02000506030000020004" pitchFamily="50" charset="0"/>
            </a:endParaRPr>
          </a:p>
        </p:txBody>
      </p:sp>
      <p:cxnSp>
        <p:nvCxnSpPr>
          <p:cNvPr id="46" name="Connettore 2 45">
            <a:extLst>
              <a:ext uri="{FF2B5EF4-FFF2-40B4-BE49-F238E27FC236}">
                <a16:creationId xmlns:a16="http://schemas.microsoft.com/office/drawing/2014/main" id="{FE55EFCF-9A57-45B4-B894-D22764CF177A}"/>
              </a:ext>
            </a:extLst>
          </p:cNvPr>
          <p:cNvCxnSpPr>
            <a:cxnSpLocks/>
          </p:cNvCxnSpPr>
          <p:nvPr/>
        </p:nvCxnSpPr>
        <p:spPr>
          <a:xfrm>
            <a:off x="6394766" y="3868534"/>
            <a:ext cx="622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47">
            <a:extLst>
              <a:ext uri="{FF2B5EF4-FFF2-40B4-BE49-F238E27FC236}">
                <a16:creationId xmlns:a16="http://schemas.microsoft.com/office/drawing/2014/main" id="{FE55EFCF-9A57-45B4-B894-D22764CF177A}"/>
              </a:ext>
            </a:extLst>
          </p:cNvPr>
          <p:cNvCxnSpPr>
            <a:cxnSpLocks/>
          </p:cNvCxnSpPr>
          <p:nvPr/>
        </p:nvCxnSpPr>
        <p:spPr>
          <a:xfrm>
            <a:off x="6380217" y="5786064"/>
            <a:ext cx="622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66953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715108" y="1893280"/>
            <a:ext cx="9730153" cy="3666353"/>
            <a:chOff x="1480369" y="2440767"/>
            <a:chExt cx="9051107" cy="3526705"/>
          </a:xfrm>
        </p:grpSpPr>
        <p:sp>
          <p:nvSpPr>
            <p:cNvPr id="99" name="Rounded Rectangle 98"/>
            <p:cNvSpPr/>
            <p:nvPr/>
          </p:nvSpPr>
          <p:spPr bwMode="auto">
            <a:xfrm>
              <a:off x="1844675" y="4094365"/>
              <a:ext cx="1238250" cy="4365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lumMod val="50000"/>
                    </a:schemeClr>
                  </a:solidFill>
                </a:rPr>
                <a:t>Economic</a:t>
              </a:r>
            </a:p>
          </p:txBody>
        </p:sp>
        <p:sp>
          <p:nvSpPr>
            <p:cNvPr id="100" name="Rounded Rectangle 99"/>
            <p:cNvSpPr/>
            <p:nvPr/>
          </p:nvSpPr>
          <p:spPr bwMode="auto">
            <a:xfrm>
              <a:off x="1844675" y="4553010"/>
              <a:ext cx="1238250" cy="4365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lumMod val="50000"/>
                    </a:schemeClr>
                  </a:solidFill>
                </a:rPr>
                <a:t>Compliance</a:t>
              </a:r>
            </a:p>
          </p:txBody>
        </p:sp>
        <p:sp>
          <p:nvSpPr>
            <p:cNvPr id="101" name="Rounded Rectangle 100"/>
            <p:cNvSpPr/>
            <p:nvPr/>
          </p:nvSpPr>
          <p:spPr bwMode="auto">
            <a:xfrm>
              <a:off x="1844675" y="5027232"/>
              <a:ext cx="1238250" cy="431800"/>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lumMod val="50000"/>
                    </a:schemeClr>
                  </a:solidFill>
                </a:rPr>
                <a:t>HSE</a:t>
              </a:r>
            </a:p>
          </p:txBody>
        </p:sp>
        <p:sp>
          <p:nvSpPr>
            <p:cNvPr id="102" name="Rounded Rectangle 101"/>
            <p:cNvSpPr/>
            <p:nvPr/>
          </p:nvSpPr>
          <p:spPr bwMode="auto">
            <a:xfrm>
              <a:off x="1844675" y="5497439"/>
              <a:ext cx="1238250" cy="436562"/>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lumMod val="50000"/>
                    </a:schemeClr>
                  </a:solidFill>
                </a:rPr>
                <a:t>Commercial Behavior</a:t>
              </a:r>
            </a:p>
          </p:txBody>
        </p:sp>
        <p:sp>
          <p:nvSpPr>
            <p:cNvPr id="98" name="Rounded Rectangle 97"/>
            <p:cNvSpPr/>
            <p:nvPr/>
          </p:nvSpPr>
          <p:spPr bwMode="auto">
            <a:xfrm>
              <a:off x="1844675" y="3631905"/>
              <a:ext cx="1238250" cy="436563"/>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lumMod val="50000"/>
                    </a:schemeClr>
                  </a:solidFill>
                </a:rPr>
                <a:t>Technical</a:t>
              </a:r>
            </a:p>
          </p:txBody>
        </p:sp>
        <p:sp>
          <p:nvSpPr>
            <p:cNvPr id="1032" name="Freeform 8"/>
            <p:cNvSpPr>
              <a:spLocks noEditPoints="1"/>
            </p:cNvSpPr>
            <p:nvPr/>
          </p:nvSpPr>
          <p:spPr bwMode="auto">
            <a:xfrm>
              <a:off x="4948240" y="3629088"/>
              <a:ext cx="1819275" cy="2276475"/>
            </a:xfrm>
            <a:custGeom>
              <a:avLst/>
              <a:gdLst/>
              <a:ahLst/>
              <a:cxnLst>
                <a:cxn ang="0">
                  <a:pos x="0" y="3848"/>
                </a:cxn>
                <a:cxn ang="0">
                  <a:pos x="0" y="3560"/>
                </a:cxn>
                <a:cxn ang="0">
                  <a:pos x="16" y="3336"/>
                </a:cxn>
                <a:cxn ang="0">
                  <a:pos x="16" y="3176"/>
                </a:cxn>
                <a:cxn ang="0">
                  <a:pos x="0" y="2951"/>
                </a:cxn>
                <a:cxn ang="0">
                  <a:pos x="0" y="2615"/>
                </a:cxn>
                <a:cxn ang="0">
                  <a:pos x="0" y="2327"/>
                </a:cxn>
                <a:cxn ang="0">
                  <a:pos x="16" y="2102"/>
                </a:cxn>
                <a:cxn ang="0">
                  <a:pos x="16" y="1942"/>
                </a:cxn>
                <a:cxn ang="0">
                  <a:pos x="0" y="1718"/>
                </a:cxn>
                <a:cxn ang="0">
                  <a:pos x="0" y="1382"/>
                </a:cxn>
                <a:cxn ang="0">
                  <a:pos x="0" y="1093"/>
                </a:cxn>
                <a:cxn ang="0">
                  <a:pos x="16" y="869"/>
                </a:cxn>
                <a:cxn ang="0">
                  <a:pos x="16" y="709"/>
                </a:cxn>
                <a:cxn ang="0">
                  <a:pos x="0" y="485"/>
                </a:cxn>
                <a:cxn ang="0">
                  <a:pos x="0" y="149"/>
                </a:cxn>
                <a:cxn ang="0">
                  <a:pos x="16" y="8"/>
                </a:cxn>
                <a:cxn ang="0">
                  <a:pos x="205" y="16"/>
                </a:cxn>
                <a:cxn ang="0">
                  <a:pos x="429" y="0"/>
                </a:cxn>
                <a:cxn ang="0">
                  <a:pos x="765" y="0"/>
                </a:cxn>
                <a:cxn ang="0">
                  <a:pos x="1054" y="0"/>
                </a:cxn>
                <a:cxn ang="0">
                  <a:pos x="1278" y="16"/>
                </a:cxn>
                <a:cxn ang="0">
                  <a:pos x="1438" y="16"/>
                </a:cxn>
                <a:cxn ang="0">
                  <a:pos x="1662" y="0"/>
                </a:cxn>
                <a:cxn ang="0">
                  <a:pos x="1999" y="0"/>
                </a:cxn>
                <a:cxn ang="0">
                  <a:pos x="2287" y="0"/>
                </a:cxn>
                <a:cxn ang="0">
                  <a:pos x="2511" y="16"/>
                </a:cxn>
                <a:cxn ang="0">
                  <a:pos x="2671" y="16"/>
                </a:cxn>
                <a:cxn ang="0">
                  <a:pos x="2895" y="0"/>
                </a:cxn>
                <a:cxn ang="0">
                  <a:pos x="3232" y="0"/>
                </a:cxn>
                <a:cxn ang="0">
                  <a:pos x="3248" y="160"/>
                </a:cxn>
                <a:cxn ang="0">
                  <a:pos x="3248" y="320"/>
                </a:cxn>
                <a:cxn ang="0">
                  <a:pos x="3264" y="544"/>
                </a:cxn>
                <a:cxn ang="0">
                  <a:pos x="3264" y="881"/>
                </a:cxn>
                <a:cxn ang="0">
                  <a:pos x="3264" y="1169"/>
                </a:cxn>
                <a:cxn ang="0">
                  <a:pos x="3248" y="1393"/>
                </a:cxn>
                <a:cxn ang="0">
                  <a:pos x="3248" y="1553"/>
                </a:cxn>
                <a:cxn ang="0">
                  <a:pos x="3264" y="1778"/>
                </a:cxn>
                <a:cxn ang="0">
                  <a:pos x="3264" y="2114"/>
                </a:cxn>
                <a:cxn ang="0">
                  <a:pos x="3264" y="2402"/>
                </a:cxn>
                <a:cxn ang="0">
                  <a:pos x="3248" y="2626"/>
                </a:cxn>
                <a:cxn ang="0">
                  <a:pos x="3248" y="2787"/>
                </a:cxn>
                <a:cxn ang="0">
                  <a:pos x="3264" y="3011"/>
                </a:cxn>
                <a:cxn ang="0">
                  <a:pos x="3264" y="3347"/>
                </a:cxn>
                <a:cxn ang="0">
                  <a:pos x="3264" y="3635"/>
                </a:cxn>
                <a:cxn ang="0">
                  <a:pos x="3248" y="3860"/>
                </a:cxn>
                <a:cxn ang="0">
                  <a:pos x="3245" y="4080"/>
                </a:cxn>
                <a:cxn ang="0">
                  <a:pos x="3085" y="4080"/>
                </a:cxn>
                <a:cxn ang="0">
                  <a:pos x="2797" y="4080"/>
                </a:cxn>
                <a:cxn ang="0">
                  <a:pos x="2572" y="4064"/>
                </a:cxn>
                <a:cxn ang="0">
                  <a:pos x="2412" y="4064"/>
                </a:cxn>
                <a:cxn ang="0">
                  <a:pos x="2188" y="4080"/>
                </a:cxn>
                <a:cxn ang="0">
                  <a:pos x="1852" y="4080"/>
                </a:cxn>
                <a:cxn ang="0">
                  <a:pos x="1563" y="4080"/>
                </a:cxn>
                <a:cxn ang="0">
                  <a:pos x="1339" y="4064"/>
                </a:cxn>
                <a:cxn ang="0">
                  <a:pos x="1179" y="4064"/>
                </a:cxn>
                <a:cxn ang="0">
                  <a:pos x="955" y="4080"/>
                </a:cxn>
                <a:cxn ang="0">
                  <a:pos x="618" y="4080"/>
                </a:cxn>
                <a:cxn ang="0">
                  <a:pos x="330" y="4080"/>
                </a:cxn>
                <a:cxn ang="0">
                  <a:pos x="106" y="4064"/>
                </a:cxn>
              </a:cxnLst>
              <a:rect l="0" t="0" r="r" b="b"/>
              <a:pathLst>
                <a:path w="3264" h="4080">
                  <a:moveTo>
                    <a:pt x="0" y="4072"/>
                  </a:moveTo>
                  <a:lnTo>
                    <a:pt x="0" y="4008"/>
                  </a:lnTo>
                  <a:lnTo>
                    <a:pt x="16" y="4008"/>
                  </a:lnTo>
                  <a:lnTo>
                    <a:pt x="16" y="4072"/>
                  </a:lnTo>
                  <a:lnTo>
                    <a:pt x="0" y="4072"/>
                  </a:lnTo>
                  <a:close/>
                  <a:moveTo>
                    <a:pt x="0" y="3960"/>
                  </a:moveTo>
                  <a:lnTo>
                    <a:pt x="0" y="3896"/>
                  </a:lnTo>
                  <a:lnTo>
                    <a:pt x="16" y="3896"/>
                  </a:lnTo>
                  <a:lnTo>
                    <a:pt x="16" y="3960"/>
                  </a:lnTo>
                  <a:lnTo>
                    <a:pt x="0" y="3960"/>
                  </a:lnTo>
                  <a:close/>
                  <a:moveTo>
                    <a:pt x="0" y="3848"/>
                  </a:moveTo>
                  <a:lnTo>
                    <a:pt x="0" y="3784"/>
                  </a:lnTo>
                  <a:lnTo>
                    <a:pt x="16" y="3784"/>
                  </a:lnTo>
                  <a:lnTo>
                    <a:pt x="16" y="3848"/>
                  </a:lnTo>
                  <a:lnTo>
                    <a:pt x="0" y="3848"/>
                  </a:lnTo>
                  <a:close/>
                  <a:moveTo>
                    <a:pt x="0" y="3736"/>
                  </a:moveTo>
                  <a:lnTo>
                    <a:pt x="0" y="3672"/>
                  </a:lnTo>
                  <a:lnTo>
                    <a:pt x="16" y="3672"/>
                  </a:lnTo>
                  <a:lnTo>
                    <a:pt x="16" y="3736"/>
                  </a:lnTo>
                  <a:lnTo>
                    <a:pt x="0" y="3736"/>
                  </a:lnTo>
                  <a:close/>
                  <a:moveTo>
                    <a:pt x="0" y="3624"/>
                  </a:moveTo>
                  <a:lnTo>
                    <a:pt x="0" y="3560"/>
                  </a:lnTo>
                  <a:lnTo>
                    <a:pt x="16" y="3560"/>
                  </a:lnTo>
                  <a:lnTo>
                    <a:pt x="16" y="3624"/>
                  </a:lnTo>
                  <a:lnTo>
                    <a:pt x="0" y="3624"/>
                  </a:lnTo>
                  <a:close/>
                  <a:moveTo>
                    <a:pt x="0" y="3512"/>
                  </a:moveTo>
                  <a:lnTo>
                    <a:pt x="0" y="3448"/>
                  </a:lnTo>
                  <a:lnTo>
                    <a:pt x="16" y="3448"/>
                  </a:lnTo>
                  <a:lnTo>
                    <a:pt x="16" y="3512"/>
                  </a:lnTo>
                  <a:lnTo>
                    <a:pt x="0" y="3512"/>
                  </a:lnTo>
                  <a:close/>
                  <a:moveTo>
                    <a:pt x="0" y="3400"/>
                  </a:moveTo>
                  <a:lnTo>
                    <a:pt x="0" y="3336"/>
                  </a:lnTo>
                  <a:lnTo>
                    <a:pt x="16" y="3336"/>
                  </a:lnTo>
                  <a:lnTo>
                    <a:pt x="16" y="3400"/>
                  </a:lnTo>
                  <a:lnTo>
                    <a:pt x="0" y="3400"/>
                  </a:lnTo>
                  <a:close/>
                  <a:moveTo>
                    <a:pt x="0" y="3288"/>
                  </a:moveTo>
                  <a:lnTo>
                    <a:pt x="0" y="3224"/>
                  </a:lnTo>
                  <a:lnTo>
                    <a:pt x="16" y="3224"/>
                  </a:lnTo>
                  <a:lnTo>
                    <a:pt x="16" y="3288"/>
                  </a:lnTo>
                  <a:lnTo>
                    <a:pt x="0" y="3288"/>
                  </a:lnTo>
                  <a:close/>
                  <a:moveTo>
                    <a:pt x="0" y="3176"/>
                  </a:moveTo>
                  <a:lnTo>
                    <a:pt x="0" y="3111"/>
                  </a:lnTo>
                  <a:lnTo>
                    <a:pt x="16" y="3111"/>
                  </a:lnTo>
                  <a:lnTo>
                    <a:pt x="16" y="3176"/>
                  </a:lnTo>
                  <a:lnTo>
                    <a:pt x="0" y="3176"/>
                  </a:lnTo>
                  <a:close/>
                  <a:moveTo>
                    <a:pt x="0" y="3063"/>
                  </a:moveTo>
                  <a:lnTo>
                    <a:pt x="0" y="2999"/>
                  </a:lnTo>
                  <a:lnTo>
                    <a:pt x="16" y="2999"/>
                  </a:lnTo>
                  <a:lnTo>
                    <a:pt x="16" y="3063"/>
                  </a:lnTo>
                  <a:lnTo>
                    <a:pt x="0" y="3063"/>
                  </a:lnTo>
                  <a:close/>
                  <a:moveTo>
                    <a:pt x="0" y="2951"/>
                  </a:moveTo>
                  <a:lnTo>
                    <a:pt x="0" y="2887"/>
                  </a:lnTo>
                  <a:lnTo>
                    <a:pt x="16" y="2887"/>
                  </a:lnTo>
                  <a:lnTo>
                    <a:pt x="16" y="2951"/>
                  </a:lnTo>
                  <a:lnTo>
                    <a:pt x="0" y="2951"/>
                  </a:lnTo>
                  <a:close/>
                  <a:moveTo>
                    <a:pt x="0" y="2839"/>
                  </a:moveTo>
                  <a:lnTo>
                    <a:pt x="0" y="2775"/>
                  </a:lnTo>
                  <a:lnTo>
                    <a:pt x="16" y="2775"/>
                  </a:lnTo>
                  <a:lnTo>
                    <a:pt x="16" y="2839"/>
                  </a:lnTo>
                  <a:lnTo>
                    <a:pt x="0" y="2839"/>
                  </a:lnTo>
                  <a:close/>
                  <a:moveTo>
                    <a:pt x="0" y="2727"/>
                  </a:moveTo>
                  <a:lnTo>
                    <a:pt x="0" y="2663"/>
                  </a:lnTo>
                  <a:lnTo>
                    <a:pt x="16" y="2663"/>
                  </a:lnTo>
                  <a:lnTo>
                    <a:pt x="16" y="2727"/>
                  </a:lnTo>
                  <a:lnTo>
                    <a:pt x="0" y="2727"/>
                  </a:lnTo>
                  <a:close/>
                  <a:moveTo>
                    <a:pt x="0" y="2615"/>
                  </a:moveTo>
                  <a:lnTo>
                    <a:pt x="0" y="2551"/>
                  </a:lnTo>
                  <a:lnTo>
                    <a:pt x="16" y="2551"/>
                  </a:lnTo>
                  <a:lnTo>
                    <a:pt x="16" y="2615"/>
                  </a:lnTo>
                  <a:lnTo>
                    <a:pt x="0" y="2615"/>
                  </a:lnTo>
                  <a:close/>
                  <a:moveTo>
                    <a:pt x="0" y="2503"/>
                  </a:moveTo>
                  <a:lnTo>
                    <a:pt x="0" y="2439"/>
                  </a:lnTo>
                  <a:lnTo>
                    <a:pt x="16" y="2439"/>
                  </a:lnTo>
                  <a:lnTo>
                    <a:pt x="16" y="2503"/>
                  </a:lnTo>
                  <a:lnTo>
                    <a:pt x="0" y="2503"/>
                  </a:lnTo>
                  <a:close/>
                  <a:moveTo>
                    <a:pt x="0" y="2391"/>
                  </a:moveTo>
                  <a:lnTo>
                    <a:pt x="0" y="2327"/>
                  </a:lnTo>
                  <a:lnTo>
                    <a:pt x="16" y="2327"/>
                  </a:lnTo>
                  <a:lnTo>
                    <a:pt x="16" y="2391"/>
                  </a:lnTo>
                  <a:lnTo>
                    <a:pt x="0" y="2391"/>
                  </a:lnTo>
                  <a:close/>
                  <a:moveTo>
                    <a:pt x="0" y="2279"/>
                  </a:moveTo>
                  <a:lnTo>
                    <a:pt x="0" y="2215"/>
                  </a:lnTo>
                  <a:lnTo>
                    <a:pt x="16" y="2215"/>
                  </a:lnTo>
                  <a:lnTo>
                    <a:pt x="16" y="2279"/>
                  </a:lnTo>
                  <a:lnTo>
                    <a:pt x="0" y="2279"/>
                  </a:lnTo>
                  <a:close/>
                  <a:moveTo>
                    <a:pt x="0" y="2167"/>
                  </a:moveTo>
                  <a:lnTo>
                    <a:pt x="0" y="2102"/>
                  </a:lnTo>
                  <a:lnTo>
                    <a:pt x="16" y="2102"/>
                  </a:lnTo>
                  <a:lnTo>
                    <a:pt x="16" y="2167"/>
                  </a:lnTo>
                  <a:lnTo>
                    <a:pt x="0" y="2167"/>
                  </a:lnTo>
                  <a:close/>
                  <a:moveTo>
                    <a:pt x="0" y="2054"/>
                  </a:moveTo>
                  <a:lnTo>
                    <a:pt x="0" y="1990"/>
                  </a:lnTo>
                  <a:lnTo>
                    <a:pt x="16" y="1990"/>
                  </a:lnTo>
                  <a:lnTo>
                    <a:pt x="16" y="2054"/>
                  </a:lnTo>
                  <a:lnTo>
                    <a:pt x="0" y="2054"/>
                  </a:lnTo>
                  <a:close/>
                  <a:moveTo>
                    <a:pt x="0" y="1942"/>
                  </a:moveTo>
                  <a:lnTo>
                    <a:pt x="0" y="1878"/>
                  </a:lnTo>
                  <a:lnTo>
                    <a:pt x="16" y="1878"/>
                  </a:lnTo>
                  <a:lnTo>
                    <a:pt x="16" y="1942"/>
                  </a:lnTo>
                  <a:lnTo>
                    <a:pt x="0" y="1942"/>
                  </a:lnTo>
                  <a:close/>
                  <a:moveTo>
                    <a:pt x="0" y="1830"/>
                  </a:moveTo>
                  <a:lnTo>
                    <a:pt x="0" y="1766"/>
                  </a:lnTo>
                  <a:lnTo>
                    <a:pt x="16" y="1766"/>
                  </a:lnTo>
                  <a:lnTo>
                    <a:pt x="16" y="1830"/>
                  </a:lnTo>
                  <a:lnTo>
                    <a:pt x="0" y="1830"/>
                  </a:lnTo>
                  <a:close/>
                  <a:moveTo>
                    <a:pt x="0" y="1718"/>
                  </a:moveTo>
                  <a:lnTo>
                    <a:pt x="0" y="1654"/>
                  </a:lnTo>
                  <a:lnTo>
                    <a:pt x="16" y="1654"/>
                  </a:lnTo>
                  <a:lnTo>
                    <a:pt x="16" y="1718"/>
                  </a:lnTo>
                  <a:lnTo>
                    <a:pt x="0" y="1718"/>
                  </a:lnTo>
                  <a:close/>
                  <a:moveTo>
                    <a:pt x="0" y="1606"/>
                  </a:moveTo>
                  <a:lnTo>
                    <a:pt x="0" y="1542"/>
                  </a:lnTo>
                  <a:lnTo>
                    <a:pt x="16" y="1542"/>
                  </a:lnTo>
                  <a:lnTo>
                    <a:pt x="16" y="1606"/>
                  </a:lnTo>
                  <a:lnTo>
                    <a:pt x="0" y="1606"/>
                  </a:lnTo>
                  <a:close/>
                  <a:moveTo>
                    <a:pt x="0" y="1494"/>
                  </a:moveTo>
                  <a:lnTo>
                    <a:pt x="0" y="1430"/>
                  </a:lnTo>
                  <a:lnTo>
                    <a:pt x="16" y="1430"/>
                  </a:lnTo>
                  <a:lnTo>
                    <a:pt x="16" y="1494"/>
                  </a:lnTo>
                  <a:lnTo>
                    <a:pt x="0" y="1494"/>
                  </a:lnTo>
                  <a:close/>
                  <a:moveTo>
                    <a:pt x="0" y="1382"/>
                  </a:moveTo>
                  <a:lnTo>
                    <a:pt x="0" y="1318"/>
                  </a:lnTo>
                  <a:lnTo>
                    <a:pt x="16" y="1318"/>
                  </a:lnTo>
                  <a:lnTo>
                    <a:pt x="16" y="1382"/>
                  </a:lnTo>
                  <a:lnTo>
                    <a:pt x="0" y="1382"/>
                  </a:lnTo>
                  <a:close/>
                  <a:moveTo>
                    <a:pt x="0" y="1270"/>
                  </a:moveTo>
                  <a:lnTo>
                    <a:pt x="0" y="1206"/>
                  </a:lnTo>
                  <a:lnTo>
                    <a:pt x="16" y="1206"/>
                  </a:lnTo>
                  <a:lnTo>
                    <a:pt x="16" y="1270"/>
                  </a:lnTo>
                  <a:lnTo>
                    <a:pt x="0" y="1270"/>
                  </a:lnTo>
                  <a:close/>
                  <a:moveTo>
                    <a:pt x="0" y="1158"/>
                  </a:moveTo>
                  <a:lnTo>
                    <a:pt x="0" y="1093"/>
                  </a:lnTo>
                  <a:lnTo>
                    <a:pt x="16" y="1093"/>
                  </a:lnTo>
                  <a:lnTo>
                    <a:pt x="16" y="1158"/>
                  </a:lnTo>
                  <a:lnTo>
                    <a:pt x="0" y="1158"/>
                  </a:lnTo>
                  <a:close/>
                  <a:moveTo>
                    <a:pt x="0" y="1045"/>
                  </a:moveTo>
                  <a:lnTo>
                    <a:pt x="0" y="981"/>
                  </a:lnTo>
                  <a:lnTo>
                    <a:pt x="16" y="981"/>
                  </a:lnTo>
                  <a:lnTo>
                    <a:pt x="16" y="1045"/>
                  </a:lnTo>
                  <a:lnTo>
                    <a:pt x="0" y="1045"/>
                  </a:lnTo>
                  <a:close/>
                  <a:moveTo>
                    <a:pt x="0" y="933"/>
                  </a:moveTo>
                  <a:lnTo>
                    <a:pt x="0" y="869"/>
                  </a:lnTo>
                  <a:lnTo>
                    <a:pt x="16" y="869"/>
                  </a:lnTo>
                  <a:lnTo>
                    <a:pt x="16" y="933"/>
                  </a:lnTo>
                  <a:lnTo>
                    <a:pt x="0" y="933"/>
                  </a:lnTo>
                  <a:close/>
                  <a:moveTo>
                    <a:pt x="0" y="821"/>
                  </a:moveTo>
                  <a:lnTo>
                    <a:pt x="0" y="757"/>
                  </a:lnTo>
                  <a:lnTo>
                    <a:pt x="16" y="757"/>
                  </a:lnTo>
                  <a:lnTo>
                    <a:pt x="16" y="821"/>
                  </a:lnTo>
                  <a:lnTo>
                    <a:pt x="0" y="821"/>
                  </a:lnTo>
                  <a:close/>
                  <a:moveTo>
                    <a:pt x="0" y="709"/>
                  </a:moveTo>
                  <a:lnTo>
                    <a:pt x="0" y="645"/>
                  </a:lnTo>
                  <a:lnTo>
                    <a:pt x="16" y="645"/>
                  </a:lnTo>
                  <a:lnTo>
                    <a:pt x="16" y="709"/>
                  </a:lnTo>
                  <a:lnTo>
                    <a:pt x="0" y="709"/>
                  </a:lnTo>
                  <a:close/>
                  <a:moveTo>
                    <a:pt x="0" y="597"/>
                  </a:moveTo>
                  <a:lnTo>
                    <a:pt x="0" y="533"/>
                  </a:lnTo>
                  <a:lnTo>
                    <a:pt x="16" y="533"/>
                  </a:lnTo>
                  <a:lnTo>
                    <a:pt x="16" y="597"/>
                  </a:lnTo>
                  <a:lnTo>
                    <a:pt x="0" y="597"/>
                  </a:lnTo>
                  <a:close/>
                  <a:moveTo>
                    <a:pt x="0" y="485"/>
                  </a:moveTo>
                  <a:lnTo>
                    <a:pt x="0" y="421"/>
                  </a:lnTo>
                  <a:lnTo>
                    <a:pt x="16" y="421"/>
                  </a:lnTo>
                  <a:lnTo>
                    <a:pt x="16" y="485"/>
                  </a:lnTo>
                  <a:lnTo>
                    <a:pt x="0" y="485"/>
                  </a:lnTo>
                  <a:close/>
                  <a:moveTo>
                    <a:pt x="0" y="373"/>
                  </a:moveTo>
                  <a:lnTo>
                    <a:pt x="0" y="309"/>
                  </a:lnTo>
                  <a:lnTo>
                    <a:pt x="16" y="309"/>
                  </a:lnTo>
                  <a:lnTo>
                    <a:pt x="16" y="373"/>
                  </a:lnTo>
                  <a:lnTo>
                    <a:pt x="0" y="373"/>
                  </a:lnTo>
                  <a:close/>
                  <a:moveTo>
                    <a:pt x="0" y="261"/>
                  </a:moveTo>
                  <a:lnTo>
                    <a:pt x="0" y="197"/>
                  </a:lnTo>
                  <a:lnTo>
                    <a:pt x="16" y="197"/>
                  </a:lnTo>
                  <a:lnTo>
                    <a:pt x="16" y="261"/>
                  </a:lnTo>
                  <a:lnTo>
                    <a:pt x="0" y="261"/>
                  </a:lnTo>
                  <a:close/>
                  <a:moveTo>
                    <a:pt x="0" y="149"/>
                  </a:moveTo>
                  <a:lnTo>
                    <a:pt x="0" y="84"/>
                  </a:lnTo>
                  <a:lnTo>
                    <a:pt x="16" y="84"/>
                  </a:lnTo>
                  <a:lnTo>
                    <a:pt x="16" y="149"/>
                  </a:lnTo>
                  <a:lnTo>
                    <a:pt x="0" y="149"/>
                  </a:lnTo>
                  <a:close/>
                  <a:moveTo>
                    <a:pt x="0" y="36"/>
                  </a:moveTo>
                  <a:lnTo>
                    <a:pt x="0" y="8"/>
                  </a:lnTo>
                  <a:cubicBezTo>
                    <a:pt x="0" y="4"/>
                    <a:pt x="4" y="0"/>
                    <a:pt x="8" y="0"/>
                  </a:cubicBezTo>
                  <a:lnTo>
                    <a:pt x="45" y="0"/>
                  </a:lnTo>
                  <a:lnTo>
                    <a:pt x="45" y="16"/>
                  </a:lnTo>
                  <a:lnTo>
                    <a:pt x="8" y="16"/>
                  </a:lnTo>
                  <a:lnTo>
                    <a:pt x="16" y="8"/>
                  </a:lnTo>
                  <a:lnTo>
                    <a:pt x="16" y="36"/>
                  </a:lnTo>
                  <a:lnTo>
                    <a:pt x="0" y="36"/>
                  </a:lnTo>
                  <a:close/>
                  <a:moveTo>
                    <a:pt x="93" y="0"/>
                  </a:moveTo>
                  <a:lnTo>
                    <a:pt x="157" y="0"/>
                  </a:lnTo>
                  <a:lnTo>
                    <a:pt x="157" y="16"/>
                  </a:lnTo>
                  <a:lnTo>
                    <a:pt x="93" y="16"/>
                  </a:lnTo>
                  <a:lnTo>
                    <a:pt x="93" y="0"/>
                  </a:lnTo>
                  <a:close/>
                  <a:moveTo>
                    <a:pt x="205" y="0"/>
                  </a:moveTo>
                  <a:lnTo>
                    <a:pt x="269" y="0"/>
                  </a:lnTo>
                  <a:lnTo>
                    <a:pt x="269" y="16"/>
                  </a:lnTo>
                  <a:lnTo>
                    <a:pt x="205" y="16"/>
                  </a:lnTo>
                  <a:lnTo>
                    <a:pt x="205" y="0"/>
                  </a:lnTo>
                  <a:close/>
                  <a:moveTo>
                    <a:pt x="317" y="0"/>
                  </a:moveTo>
                  <a:lnTo>
                    <a:pt x="381" y="0"/>
                  </a:lnTo>
                  <a:lnTo>
                    <a:pt x="381" y="16"/>
                  </a:lnTo>
                  <a:lnTo>
                    <a:pt x="317" y="16"/>
                  </a:lnTo>
                  <a:lnTo>
                    <a:pt x="317" y="0"/>
                  </a:lnTo>
                  <a:close/>
                  <a:moveTo>
                    <a:pt x="429" y="0"/>
                  </a:moveTo>
                  <a:lnTo>
                    <a:pt x="493" y="0"/>
                  </a:lnTo>
                  <a:lnTo>
                    <a:pt x="493" y="16"/>
                  </a:lnTo>
                  <a:lnTo>
                    <a:pt x="429" y="16"/>
                  </a:lnTo>
                  <a:lnTo>
                    <a:pt x="429" y="0"/>
                  </a:lnTo>
                  <a:close/>
                  <a:moveTo>
                    <a:pt x="541" y="0"/>
                  </a:moveTo>
                  <a:lnTo>
                    <a:pt x="605" y="0"/>
                  </a:lnTo>
                  <a:lnTo>
                    <a:pt x="605" y="16"/>
                  </a:lnTo>
                  <a:lnTo>
                    <a:pt x="541" y="16"/>
                  </a:lnTo>
                  <a:lnTo>
                    <a:pt x="541" y="0"/>
                  </a:lnTo>
                  <a:close/>
                  <a:moveTo>
                    <a:pt x="653" y="0"/>
                  </a:moveTo>
                  <a:lnTo>
                    <a:pt x="717" y="0"/>
                  </a:lnTo>
                  <a:lnTo>
                    <a:pt x="717" y="16"/>
                  </a:lnTo>
                  <a:lnTo>
                    <a:pt x="653" y="16"/>
                  </a:lnTo>
                  <a:lnTo>
                    <a:pt x="653" y="0"/>
                  </a:lnTo>
                  <a:close/>
                  <a:moveTo>
                    <a:pt x="765" y="0"/>
                  </a:moveTo>
                  <a:lnTo>
                    <a:pt x="829" y="0"/>
                  </a:lnTo>
                  <a:lnTo>
                    <a:pt x="829" y="16"/>
                  </a:lnTo>
                  <a:lnTo>
                    <a:pt x="765" y="16"/>
                  </a:lnTo>
                  <a:lnTo>
                    <a:pt x="765" y="0"/>
                  </a:lnTo>
                  <a:close/>
                  <a:moveTo>
                    <a:pt x="877" y="0"/>
                  </a:moveTo>
                  <a:lnTo>
                    <a:pt x="941" y="0"/>
                  </a:lnTo>
                  <a:lnTo>
                    <a:pt x="941" y="16"/>
                  </a:lnTo>
                  <a:lnTo>
                    <a:pt x="877" y="16"/>
                  </a:lnTo>
                  <a:lnTo>
                    <a:pt x="877" y="0"/>
                  </a:lnTo>
                  <a:close/>
                  <a:moveTo>
                    <a:pt x="990" y="0"/>
                  </a:moveTo>
                  <a:lnTo>
                    <a:pt x="1054" y="0"/>
                  </a:lnTo>
                  <a:lnTo>
                    <a:pt x="1054" y="16"/>
                  </a:lnTo>
                  <a:lnTo>
                    <a:pt x="990" y="16"/>
                  </a:lnTo>
                  <a:lnTo>
                    <a:pt x="990" y="0"/>
                  </a:lnTo>
                  <a:close/>
                  <a:moveTo>
                    <a:pt x="1102" y="0"/>
                  </a:moveTo>
                  <a:lnTo>
                    <a:pt x="1166" y="0"/>
                  </a:lnTo>
                  <a:lnTo>
                    <a:pt x="1166" y="16"/>
                  </a:lnTo>
                  <a:lnTo>
                    <a:pt x="1102" y="16"/>
                  </a:lnTo>
                  <a:lnTo>
                    <a:pt x="1102" y="0"/>
                  </a:lnTo>
                  <a:close/>
                  <a:moveTo>
                    <a:pt x="1214" y="0"/>
                  </a:moveTo>
                  <a:lnTo>
                    <a:pt x="1278" y="0"/>
                  </a:lnTo>
                  <a:lnTo>
                    <a:pt x="1278" y="16"/>
                  </a:lnTo>
                  <a:lnTo>
                    <a:pt x="1214" y="16"/>
                  </a:lnTo>
                  <a:lnTo>
                    <a:pt x="1214" y="0"/>
                  </a:lnTo>
                  <a:close/>
                  <a:moveTo>
                    <a:pt x="1326" y="0"/>
                  </a:moveTo>
                  <a:lnTo>
                    <a:pt x="1390" y="0"/>
                  </a:lnTo>
                  <a:lnTo>
                    <a:pt x="1390" y="16"/>
                  </a:lnTo>
                  <a:lnTo>
                    <a:pt x="1326" y="16"/>
                  </a:lnTo>
                  <a:lnTo>
                    <a:pt x="1326" y="0"/>
                  </a:lnTo>
                  <a:close/>
                  <a:moveTo>
                    <a:pt x="1438" y="0"/>
                  </a:moveTo>
                  <a:lnTo>
                    <a:pt x="1502" y="0"/>
                  </a:lnTo>
                  <a:lnTo>
                    <a:pt x="1502" y="16"/>
                  </a:lnTo>
                  <a:lnTo>
                    <a:pt x="1438" y="16"/>
                  </a:lnTo>
                  <a:lnTo>
                    <a:pt x="1438" y="0"/>
                  </a:lnTo>
                  <a:close/>
                  <a:moveTo>
                    <a:pt x="1550" y="0"/>
                  </a:moveTo>
                  <a:lnTo>
                    <a:pt x="1614" y="0"/>
                  </a:lnTo>
                  <a:lnTo>
                    <a:pt x="1614" y="16"/>
                  </a:lnTo>
                  <a:lnTo>
                    <a:pt x="1550" y="16"/>
                  </a:lnTo>
                  <a:lnTo>
                    <a:pt x="1550" y="0"/>
                  </a:lnTo>
                  <a:close/>
                  <a:moveTo>
                    <a:pt x="1662" y="0"/>
                  </a:moveTo>
                  <a:lnTo>
                    <a:pt x="1726" y="0"/>
                  </a:lnTo>
                  <a:lnTo>
                    <a:pt x="1726" y="16"/>
                  </a:lnTo>
                  <a:lnTo>
                    <a:pt x="1662" y="16"/>
                  </a:lnTo>
                  <a:lnTo>
                    <a:pt x="1662" y="0"/>
                  </a:lnTo>
                  <a:close/>
                  <a:moveTo>
                    <a:pt x="1774" y="0"/>
                  </a:moveTo>
                  <a:lnTo>
                    <a:pt x="1838" y="0"/>
                  </a:lnTo>
                  <a:lnTo>
                    <a:pt x="1838" y="16"/>
                  </a:lnTo>
                  <a:lnTo>
                    <a:pt x="1774" y="16"/>
                  </a:lnTo>
                  <a:lnTo>
                    <a:pt x="1774" y="0"/>
                  </a:lnTo>
                  <a:close/>
                  <a:moveTo>
                    <a:pt x="1886" y="0"/>
                  </a:moveTo>
                  <a:lnTo>
                    <a:pt x="1950" y="0"/>
                  </a:lnTo>
                  <a:lnTo>
                    <a:pt x="1950" y="16"/>
                  </a:lnTo>
                  <a:lnTo>
                    <a:pt x="1886" y="16"/>
                  </a:lnTo>
                  <a:lnTo>
                    <a:pt x="1886" y="0"/>
                  </a:lnTo>
                  <a:close/>
                  <a:moveTo>
                    <a:pt x="1999" y="0"/>
                  </a:moveTo>
                  <a:lnTo>
                    <a:pt x="2063" y="0"/>
                  </a:lnTo>
                  <a:lnTo>
                    <a:pt x="2063" y="16"/>
                  </a:lnTo>
                  <a:lnTo>
                    <a:pt x="1999" y="16"/>
                  </a:lnTo>
                  <a:lnTo>
                    <a:pt x="1999" y="0"/>
                  </a:lnTo>
                  <a:close/>
                  <a:moveTo>
                    <a:pt x="2111" y="0"/>
                  </a:moveTo>
                  <a:lnTo>
                    <a:pt x="2175" y="0"/>
                  </a:lnTo>
                  <a:lnTo>
                    <a:pt x="2175" y="16"/>
                  </a:lnTo>
                  <a:lnTo>
                    <a:pt x="2111" y="16"/>
                  </a:lnTo>
                  <a:lnTo>
                    <a:pt x="2111" y="0"/>
                  </a:lnTo>
                  <a:close/>
                  <a:moveTo>
                    <a:pt x="2223" y="0"/>
                  </a:moveTo>
                  <a:lnTo>
                    <a:pt x="2287" y="0"/>
                  </a:lnTo>
                  <a:lnTo>
                    <a:pt x="2287" y="16"/>
                  </a:lnTo>
                  <a:lnTo>
                    <a:pt x="2223" y="16"/>
                  </a:lnTo>
                  <a:lnTo>
                    <a:pt x="2223" y="0"/>
                  </a:lnTo>
                  <a:close/>
                  <a:moveTo>
                    <a:pt x="2335" y="0"/>
                  </a:moveTo>
                  <a:lnTo>
                    <a:pt x="2399" y="0"/>
                  </a:lnTo>
                  <a:lnTo>
                    <a:pt x="2399" y="16"/>
                  </a:lnTo>
                  <a:lnTo>
                    <a:pt x="2335" y="16"/>
                  </a:lnTo>
                  <a:lnTo>
                    <a:pt x="2335" y="0"/>
                  </a:lnTo>
                  <a:close/>
                  <a:moveTo>
                    <a:pt x="2447" y="0"/>
                  </a:moveTo>
                  <a:lnTo>
                    <a:pt x="2511" y="0"/>
                  </a:lnTo>
                  <a:lnTo>
                    <a:pt x="2511" y="16"/>
                  </a:lnTo>
                  <a:lnTo>
                    <a:pt x="2447" y="16"/>
                  </a:lnTo>
                  <a:lnTo>
                    <a:pt x="2447" y="0"/>
                  </a:lnTo>
                  <a:close/>
                  <a:moveTo>
                    <a:pt x="2559" y="0"/>
                  </a:moveTo>
                  <a:lnTo>
                    <a:pt x="2623" y="0"/>
                  </a:lnTo>
                  <a:lnTo>
                    <a:pt x="2623" y="16"/>
                  </a:lnTo>
                  <a:lnTo>
                    <a:pt x="2559" y="16"/>
                  </a:lnTo>
                  <a:lnTo>
                    <a:pt x="2559" y="0"/>
                  </a:lnTo>
                  <a:close/>
                  <a:moveTo>
                    <a:pt x="2671" y="0"/>
                  </a:moveTo>
                  <a:lnTo>
                    <a:pt x="2735" y="0"/>
                  </a:lnTo>
                  <a:lnTo>
                    <a:pt x="2735" y="16"/>
                  </a:lnTo>
                  <a:lnTo>
                    <a:pt x="2671" y="16"/>
                  </a:lnTo>
                  <a:lnTo>
                    <a:pt x="2671" y="0"/>
                  </a:lnTo>
                  <a:close/>
                  <a:moveTo>
                    <a:pt x="2783" y="0"/>
                  </a:moveTo>
                  <a:lnTo>
                    <a:pt x="2847" y="0"/>
                  </a:lnTo>
                  <a:lnTo>
                    <a:pt x="2847" y="16"/>
                  </a:lnTo>
                  <a:lnTo>
                    <a:pt x="2783" y="16"/>
                  </a:lnTo>
                  <a:lnTo>
                    <a:pt x="2783" y="0"/>
                  </a:lnTo>
                  <a:close/>
                  <a:moveTo>
                    <a:pt x="2895" y="0"/>
                  </a:moveTo>
                  <a:lnTo>
                    <a:pt x="2959" y="0"/>
                  </a:lnTo>
                  <a:lnTo>
                    <a:pt x="2959" y="16"/>
                  </a:lnTo>
                  <a:lnTo>
                    <a:pt x="2895" y="16"/>
                  </a:lnTo>
                  <a:lnTo>
                    <a:pt x="2895" y="0"/>
                  </a:lnTo>
                  <a:close/>
                  <a:moveTo>
                    <a:pt x="3008" y="0"/>
                  </a:moveTo>
                  <a:lnTo>
                    <a:pt x="3072" y="0"/>
                  </a:lnTo>
                  <a:lnTo>
                    <a:pt x="3072" y="16"/>
                  </a:lnTo>
                  <a:lnTo>
                    <a:pt x="3008" y="16"/>
                  </a:lnTo>
                  <a:lnTo>
                    <a:pt x="3008" y="0"/>
                  </a:lnTo>
                  <a:close/>
                  <a:moveTo>
                    <a:pt x="3120" y="0"/>
                  </a:moveTo>
                  <a:lnTo>
                    <a:pt x="3184" y="0"/>
                  </a:lnTo>
                  <a:lnTo>
                    <a:pt x="3184" y="16"/>
                  </a:lnTo>
                  <a:lnTo>
                    <a:pt x="3120" y="16"/>
                  </a:lnTo>
                  <a:lnTo>
                    <a:pt x="3120" y="0"/>
                  </a:lnTo>
                  <a:close/>
                  <a:moveTo>
                    <a:pt x="3232" y="0"/>
                  </a:moveTo>
                  <a:lnTo>
                    <a:pt x="3256" y="0"/>
                  </a:lnTo>
                  <a:cubicBezTo>
                    <a:pt x="3261" y="0"/>
                    <a:pt x="3264" y="4"/>
                    <a:pt x="3264" y="8"/>
                  </a:cubicBezTo>
                  <a:lnTo>
                    <a:pt x="3264" y="48"/>
                  </a:lnTo>
                  <a:lnTo>
                    <a:pt x="3248" y="48"/>
                  </a:lnTo>
                  <a:lnTo>
                    <a:pt x="3248" y="8"/>
                  </a:lnTo>
                  <a:lnTo>
                    <a:pt x="3256" y="16"/>
                  </a:lnTo>
                  <a:lnTo>
                    <a:pt x="3232" y="16"/>
                  </a:lnTo>
                  <a:lnTo>
                    <a:pt x="3232" y="0"/>
                  </a:lnTo>
                  <a:close/>
                  <a:moveTo>
                    <a:pt x="3264" y="96"/>
                  </a:moveTo>
                  <a:lnTo>
                    <a:pt x="3264" y="160"/>
                  </a:lnTo>
                  <a:lnTo>
                    <a:pt x="3248" y="160"/>
                  </a:lnTo>
                  <a:lnTo>
                    <a:pt x="3248" y="96"/>
                  </a:lnTo>
                  <a:lnTo>
                    <a:pt x="3264" y="96"/>
                  </a:lnTo>
                  <a:close/>
                  <a:moveTo>
                    <a:pt x="3264" y="208"/>
                  </a:moveTo>
                  <a:lnTo>
                    <a:pt x="3264" y="272"/>
                  </a:lnTo>
                  <a:lnTo>
                    <a:pt x="3248" y="272"/>
                  </a:lnTo>
                  <a:lnTo>
                    <a:pt x="3248" y="208"/>
                  </a:lnTo>
                  <a:lnTo>
                    <a:pt x="3264" y="208"/>
                  </a:lnTo>
                  <a:close/>
                  <a:moveTo>
                    <a:pt x="3264" y="320"/>
                  </a:moveTo>
                  <a:lnTo>
                    <a:pt x="3264" y="384"/>
                  </a:lnTo>
                  <a:lnTo>
                    <a:pt x="3248" y="384"/>
                  </a:lnTo>
                  <a:lnTo>
                    <a:pt x="3248" y="320"/>
                  </a:lnTo>
                  <a:lnTo>
                    <a:pt x="3264" y="320"/>
                  </a:lnTo>
                  <a:close/>
                  <a:moveTo>
                    <a:pt x="3264" y="432"/>
                  </a:moveTo>
                  <a:lnTo>
                    <a:pt x="3264" y="496"/>
                  </a:lnTo>
                  <a:lnTo>
                    <a:pt x="3248" y="496"/>
                  </a:lnTo>
                  <a:lnTo>
                    <a:pt x="3248" y="432"/>
                  </a:lnTo>
                  <a:lnTo>
                    <a:pt x="3264" y="432"/>
                  </a:lnTo>
                  <a:close/>
                  <a:moveTo>
                    <a:pt x="3264" y="544"/>
                  </a:moveTo>
                  <a:lnTo>
                    <a:pt x="3264" y="608"/>
                  </a:lnTo>
                  <a:lnTo>
                    <a:pt x="3248" y="608"/>
                  </a:lnTo>
                  <a:lnTo>
                    <a:pt x="3248" y="544"/>
                  </a:lnTo>
                  <a:lnTo>
                    <a:pt x="3264" y="544"/>
                  </a:lnTo>
                  <a:close/>
                  <a:moveTo>
                    <a:pt x="3264" y="656"/>
                  </a:moveTo>
                  <a:lnTo>
                    <a:pt x="3264" y="720"/>
                  </a:lnTo>
                  <a:lnTo>
                    <a:pt x="3248" y="720"/>
                  </a:lnTo>
                  <a:lnTo>
                    <a:pt x="3248" y="656"/>
                  </a:lnTo>
                  <a:lnTo>
                    <a:pt x="3264" y="656"/>
                  </a:lnTo>
                  <a:close/>
                  <a:moveTo>
                    <a:pt x="3264" y="769"/>
                  </a:moveTo>
                  <a:lnTo>
                    <a:pt x="3264" y="833"/>
                  </a:lnTo>
                  <a:lnTo>
                    <a:pt x="3248" y="833"/>
                  </a:lnTo>
                  <a:lnTo>
                    <a:pt x="3248" y="769"/>
                  </a:lnTo>
                  <a:lnTo>
                    <a:pt x="3264" y="769"/>
                  </a:lnTo>
                  <a:close/>
                  <a:moveTo>
                    <a:pt x="3264" y="881"/>
                  </a:moveTo>
                  <a:lnTo>
                    <a:pt x="3264" y="945"/>
                  </a:lnTo>
                  <a:lnTo>
                    <a:pt x="3248" y="945"/>
                  </a:lnTo>
                  <a:lnTo>
                    <a:pt x="3248" y="881"/>
                  </a:lnTo>
                  <a:lnTo>
                    <a:pt x="3264" y="881"/>
                  </a:lnTo>
                  <a:close/>
                  <a:moveTo>
                    <a:pt x="3264" y="993"/>
                  </a:moveTo>
                  <a:lnTo>
                    <a:pt x="3264" y="1057"/>
                  </a:lnTo>
                  <a:lnTo>
                    <a:pt x="3248" y="1057"/>
                  </a:lnTo>
                  <a:lnTo>
                    <a:pt x="3248" y="993"/>
                  </a:lnTo>
                  <a:lnTo>
                    <a:pt x="3264" y="993"/>
                  </a:lnTo>
                  <a:close/>
                  <a:moveTo>
                    <a:pt x="3264" y="1105"/>
                  </a:moveTo>
                  <a:lnTo>
                    <a:pt x="3264" y="1169"/>
                  </a:lnTo>
                  <a:lnTo>
                    <a:pt x="3248" y="1169"/>
                  </a:lnTo>
                  <a:lnTo>
                    <a:pt x="3248" y="1105"/>
                  </a:lnTo>
                  <a:lnTo>
                    <a:pt x="3264" y="1105"/>
                  </a:lnTo>
                  <a:close/>
                  <a:moveTo>
                    <a:pt x="3264" y="1217"/>
                  </a:moveTo>
                  <a:lnTo>
                    <a:pt x="3264" y="1281"/>
                  </a:lnTo>
                  <a:lnTo>
                    <a:pt x="3248" y="1281"/>
                  </a:lnTo>
                  <a:lnTo>
                    <a:pt x="3248" y="1217"/>
                  </a:lnTo>
                  <a:lnTo>
                    <a:pt x="3264" y="1217"/>
                  </a:lnTo>
                  <a:close/>
                  <a:moveTo>
                    <a:pt x="3264" y="1329"/>
                  </a:moveTo>
                  <a:lnTo>
                    <a:pt x="3264" y="1393"/>
                  </a:lnTo>
                  <a:lnTo>
                    <a:pt x="3248" y="1393"/>
                  </a:lnTo>
                  <a:lnTo>
                    <a:pt x="3248" y="1329"/>
                  </a:lnTo>
                  <a:lnTo>
                    <a:pt x="3264" y="1329"/>
                  </a:lnTo>
                  <a:close/>
                  <a:moveTo>
                    <a:pt x="3264" y="1441"/>
                  </a:moveTo>
                  <a:lnTo>
                    <a:pt x="3264" y="1505"/>
                  </a:lnTo>
                  <a:lnTo>
                    <a:pt x="3248" y="1505"/>
                  </a:lnTo>
                  <a:lnTo>
                    <a:pt x="3248" y="1441"/>
                  </a:lnTo>
                  <a:lnTo>
                    <a:pt x="3264" y="1441"/>
                  </a:lnTo>
                  <a:close/>
                  <a:moveTo>
                    <a:pt x="3264" y="1553"/>
                  </a:moveTo>
                  <a:lnTo>
                    <a:pt x="3264" y="1617"/>
                  </a:lnTo>
                  <a:lnTo>
                    <a:pt x="3248" y="1617"/>
                  </a:lnTo>
                  <a:lnTo>
                    <a:pt x="3248" y="1553"/>
                  </a:lnTo>
                  <a:lnTo>
                    <a:pt x="3264" y="1553"/>
                  </a:lnTo>
                  <a:close/>
                  <a:moveTo>
                    <a:pt x="3264" y="1665"/>
                  </a:moveTo>
                  <a:lnTo>
                    <a:pt x="3264" y="1729"/>
                  </a:lnTo>
                  <a:lnTo>
                    <a:pt x="3248" y="1729"/>
                  </a:lnTo>
                  <a:lnTo>
                    <a:pt x="3248" y="1665"/>
                  </a:lnTo>
                  <a:lnTo>
                    <a:pt x="3264" y="1665"/>
                  </a:lnTo>
                  <a:close/>
                  <a:moveTo>
                    <a:pt x="3264" y="1778"/>
                  </a:moveTo>
                  <a:lnTo>
                    <a:pt x="3264" y="1842"/>
                  </a:lnTo>
                  <a:lnTo>
                    <a:pt x="3248" y="1842"/>
                  </a:lnTo>
                  <a:lnTo>
                    <a:pt x="3248" y="1778"/>
                  </a:lnTo>
                  <a:lnTo>
                    <a:pt x="3264" y="1778"/>
                  </a:lnTo>
                  <a:close/>
                  <a:moveTo>
                    <a:pt x="3264" y="1890"/>
                  </a:moveTo>
                  <a:lnTo>
                    <a:pt x="3264" y="1954"/>
                  </a:lnTo>
                  <a:lnTo>
                    <a:pt x="3248" y="1954"/>
                  </a:lnTo>
                  <a:lnTo>
                    <a:pt x="3248" y="1890"/>
                  </a:lnTo>
                  <a:lnTo>
                    <a:pt x="3264" y="1890"/>
                  </a:lnTo>
                  <a:close/>
                  <a:moveTo>
                    <a:pt x="3264" y="2002"/>
                  </a:moveTo>
                  <a:lnTo>
                    <a:pt x="3264" y="2066"/>
                  </a:lnTo>
                  <a:lnTo>
                    <a:pt x="3248" y="2066"/>
                  </a:lnTo>
                  <a:lnTo>
                    <a:pt x="3248" y="2002"/>
                  </a:lnTo>
                  <a:lnTo>
                    <a:pt x="3264" y="2002"/>
                  </a:lnTo>
                  <a:close/>
                  <a:moveTo>
                    <a:pt x="3264" y="2114"/>
                  </a:moveTo>
                  <a:lnTo>
                    <a:pt x="3264" y="2178"/>
                  </a:lnTo>
                  <a:lnTo>
                    <a:pt x="3248" y="2178"/>
                  </a:lnTo>
                  <a:lnTo>
                    <a:pt x="3248" y="2114"/>
                  </a:lnTo>
                  <a:lnTo>
                    <a:pt x="3264" y="2114"/>
                  </a:lnTo>
                  <a:close/>
                  <a:moveTo>
                    <a:pt x="3264" y="2226"/>
                  </a:moveTo>
                  <a:lnTo>
                    <a:pt x="3264" y="2290"/>
                  </a:lnTo>
                  <a:lnTo>
                    <a:pt x="3248" y="2290"/>
                  </a:lnTo>
                  <a:lnTo>
                    <a:pt x="3248" y="2226"/>
                  </a:lnTo>
                  <a:lnTo>
                    <a:pt x="3264" y="2226"/>
                  </a:lnTo>
                  <a:close/>
                  <a:moveTo>
                    <a:pt x="3264" y="2338"/>
                  </a:moveTo>
                  <a:lnTo>
                    <a:pt x="3264" y="2402"/>
                  </a:lnTo>
                  <a:lnTo>
                    <a:pt x="3248" y="2402"/>
                  </a:lnTo>
                  <a:lnTo>
                    <a:pt x="3248" y="2338"/>
                  </a:lnTo>
                  <a:lnTo>
                    <a:pt x="3264" y="2338"/>
                  </a:lnTo>
                  <a:close/>
                  <a:moveTo>
                    <a:pt x="3264" y="2450"/>
                  </a:moveTo>
                  <a:lnTo>
                    <a:pt x="3264" y="2514"/>
                  </a:lnTo>
                  <a:lnTo>
                    <a:pt x="3248" y="2514"/>
                  </a:lnTo>
                  <a:lnTo>
                    <a:pt x="3248" y="2450"/>
                  </a:lnTo>
                  <a:lnTo>
                    <a:pt x="3264" y="2450"/>
                  </a:lnTo>
                  <a:close/>
                  <a:moveTo>
                    <a:pt x="3264" y="2562"/>
                  </a:moveTo>
                  <a:lnTo>
                    <a:pt x="3264" y="2626"/>
                  </a:lnTo>
                  <a:lnTo>
                    <a:pt x="3248" y="2626"/>
                  </a:lnTo>
                  <a:lnTo>
                    <a:pt x="3248" y="2562"/>
                  </a:lnTo>
                  <a:lnTo>
                    <a:pt x="3264" y="2562"/>
                  </a:lnTo>
                  <a:close/>
                  <a:moveTo>
                    <a:pt x="3264" y="2674"/>
                  </a:moveTo>
                  <a:lnTo>
                    <a:pt x="3264" y="2739"/>
                  </a:lnTo>
                  <a:lnTo>
                    <a:pt x="3248" y="2739"/>
                  </a:lnTo>
                  <a:lnTo>
                    <a:pt x="3248" y="2674"/>
                  </a:lnTo>
                  <a:lnTo>
                    <a:pt x="3264" y="2674"/>
                  </a:lnTo>
                  <a:close/>
                  <a:moveTo>
                    <a:pt x="3264" y="2787"/>
                  </a:moveTo>
                  <a:lnTo>
                    <a:pt x="3264" y="2851"/>
                  </a:lnTo>
                  <a:lnTo>
                    <a:pt x="3248" y="2851"/>
                  </a:lnTo>
                  <a:lnTo>
                    <a:pt x="3248" y="2787"/>
                  </a:lnTo>
                  <a:lnTo>
                    <a:pt x="3264" y="2787"/>
                  </a:lnTo>
                  <a:close/>
                  <a:moveTo>
                    <a:pt x="3264" y="2899"/>
                  </a:moveTo>
                  <a:lnTo>
                    <a:pt x="3264" y="2963"/>
                  </a:lnTo>
                  <a:lnTo>
                    <a:pt x="3248" y="2963"/>
                  </a:lnTo>
                  <a:lnTo>
                    <a:pt x="3248" y="2899"/>
                  </a:lnTo>
                  <a:lnTo>
                    <a:pt x="3264" y="2899"/>
                  </a:lnTo>
                  <a:close/>
                  <a:moveTo>
                    <a:pt x="3264" y="3011"/>
                  </a:moveTo>
                  <a:lnTo>
                    <a:pt x="3264" y="3075"/>
                  </a:lnTo>
                  <a:lnTo>
                    <a:pt x="3248" y="3075"/>
                  </a:lnTo>
                  <a:lnTo>
                    <a:pt x="3248" y="3011"/>
                  </a:lnTo>
                  <a:lnTo>
                    <a:pt x="3264" y="3011"/>
                  </a:lnTo>
                  <a:close/>
                  <a:moveTo>
                    <a:pt x="3264" y="3123"/>
                  </a:moveTo>
                  <a:lnTo>
                    <a:pt x="3264" y="3187"/>
                  </a:lnTo>
                  <a:lnTo>
                    <a:pt x="3248" y="3187"/>
                  </a:lnTo>
                  <a:lnTo>
                    <a:pt x="3248" y="3123"/>
                  </a:lnTo>
                  <a:lnTo>
                    <a:pt x="3264" y="3123"/>
                  </a:lnTo>
                  <a:close/>
                  <a:moveTo>
                    <a:pt x="3264" y="3235"/>
                  </a:moveTo>
                  <a:lnTo>
                    <a:pt x="3264" y="3299"/>
                  </a:lnTo>
                  <a:lnTo>
                    <a:pt x="3248" y="3299"/>
                  </a:lnTo>
                  <a:lnTo>
                    <a:pt x="3248" y="3235"/>
                  </a:lnTo>
                  <a:lnTo>
                    <a:pt x="3264" y="3235"/>
                  </a:lnTo>
                  <a:close/>
                  <a:moveTo>
                    <a:pt x="3264" y="3347"/>
                  </a:moveTo>
                  <a:lnTo>
                    <a:pt x="3264" y="3411"/>
                  </a:lnTo>
                  <a:lnTo>
                    <a:pt x="3248" y="3411"/>
                  </a:lnTo>
                  <a:lnTo>
                    <a:pt x="3248" y="3347"/>
                  </a:lnTo>
                  <a:lnTo>
                    <a:pt x="3264" y="3347"/>
                  </a:lnTo>
                  <a:close/>
                  <a:moveTo>
                    <a:pt x="3264" y="3459"/>
                  </a:moveTo>
                  <a:lnTo>
                    <a:pt x="3264" y="3523"/>
                  </a:lnTo>
                  <a:lnTo>
                    <a:pt x="3248" y="3523"/>
                  </a:lnTo>
                  <a:lnTo>
                    <a:pt x="3248" y="3459"/>
                  </a:lnTo>
                  <a:lnTo>
                    <a:pt x="3264" y="3459"/>
                  </a:lnTo>
                  <a:close/>
                  <a:moveTo>
                    <a:pt x="3264" y="3571"/>
                  </a:moveTo>
                  <a:lnTo>
                    <a:pt x="3264" y="3635"/>
                  </a:lnTo>
                  <a:lnTo>
                    <a:pt x="3248" y="3635"/>
                  </a:lnTo>
                  <a:lnTo>
                    <a:pt x="3248" y="3571"/>
                  </a:lnTo>
                  <a:lnTo>
                    <a:pt x="3264" y="3571"/>
                  </a:lnTo>
                  <a:close/>
                  <a:moveTo>
                    <a:pt x="3264" y="3683"/>
                  </a:moveTo>
                  <a:lnTo>
                    <a:pt x="3264" y="3748"/>
                  </a:lnTo>
                  <a:lnTo>
                    <a:pt x="3248" y="3748"/>
                  </a:lnTo>
                  <a:lnTo>
                    <a:pt x="3248" y="3683"/>
                  </a:lnTo>
                  <a:lnTo>
                    <a:pt x="3264" y="3683"/>
                  </a:lnTo>
                  <a:close/>
                  <a:moveTo>
                    <a:pt x="3264" y="3796"/>
                  </a:moveTo>
                  <a:lnTo>
                    <a:pt x="3264" y="3860"/>
                  </a:lnTo>
                  <a:lnTo>
                    <a:pt x="3248" y="3860"/>
                  </a:lnTo>
                  <a:lnTo>
                    <a:pt x="3248" y="3796"/>
                  </a:lnTo>
                  <a:lnTo>
                    <a:pt x="3264" y="3796"/>
                  </a:lnTo>
                  <a:close/>
                  <a:moveTo>
                    <a:pt x="3264" y="3908"/>
                  </a:moveTo>
                  <a:lnTo>
                    <a:pt x="3264" y="3972"/>
                  </a:lnTo>
                  <a:lnTo>
                    <a:pt x="3248" y="3972"/>
                  </a:lnTo>
                  <a:lnTo>
                    <a:pt x="3248" y="3908"/>
                  </a:lnTo>
                  <a:lnTo>
                    <a:pt x="3264" y="3908"/>
                  </a:lnTo>
                  <a:close/>
                  <a:moveTo>
                    <a:pt x="3264" y="4020"/>
                  </a:moveTo>
                  <a:lnTo>
                    <a:pt x="3264" y="4072"/>
                  </a:lnTo>
                  <a:cubicBezTo>
                    <a:pt x="3264" y="4077"/>
                    <a:pt x="3261" y="4080"/>
                    <a:pt x="3256" y="4080"/>
                  </a:cubicBezTo>
                  <a:lnTo>
                    <a:pt x="3245" y="4080"/>
                  </a:lnTo>
                  <a:lnTo>
                    <a:pt x="3245" y="4064"/>
                  </a:lnTo>
                  <a:lnTo>
                    <a:pt x="3256" y="4064"/>
                  </a:lnTo>
                  <a:lnTo>
                    <a:pt x="3248" y="4072"/>
                  </a:lnTo>
                  <a:lnTo>
                    <a:pt x="3248" y="4020"/>
                  </a:lnTo>
                  <a:lnTo>
                    <a:pt x="3264" y="4020"/>
                  </a:lnTo>
                  <a:close/>
                  <a:moveTo>
                    <a:pt x="3197" y="4080"/>
                  </a:moveTo>
                  <a:lnTo>
                    <a:pt x="3133" y="4080"/>
                  </a:lnTo>
                  <a:lnTo>
                    <a:pt x="3133" y="4064"/>
                  </a:lnTo>
                  <a:lnTo>
                    <a:pt x="3197" y="4064"/>
                  </a:lnTo>
                  <a:lnTo>
                    <a:pt x="3197" y="4080"/>
                  </a:lnTo>
                  <a:close/>
                  <a:moveTo>
                    <a:pt x="3085" y="4080"/>
                  </a:moveTo>
                  <a:lnTo>
                    <a:pt x="3021" y="4080"/>
                  </a:lnTo>
                  <a:lnTo>
                    <a:pt x="3021" y="4064"/>
                  </a:lnTo>
                  <a:lnTo>
                    <a:pt x="3085" y="4064"/>
                  </a:lnTo>
                  <a:lnTo>
                    <a:pt x="3085" y="4080"/>
                  </a:lnTo>
                  <a:close/>
                  <a:moveTo>
                    <a:pt x="2973" y="4080"/>
                  </a:moveTo>
                  <a:lnTo>
                    <a:pt x="2909" y="4080"/>
                  </a:lnTo>
                  <a:lnTo>
                    <a:pt x="2909" y="4064"/>
                  </a:lnTo>
                  <a:lnTo>
                    <a:pt x="2973" y="4064"/>
                  </a:lnTo>
                  <a:lnTo>
                    <a:pt x="2973" y="4080"/>
                  </a:lnTo>
                  <a:close/>
                  <a:moveTo>
                    <a:pt x="2861" y="4080"/>
                  </a:moveTo>
                  <a:lnTo>
                    <a:pt x="2797" y="4080"/>
                  </a:lnTo>
                  <a:lnTo>
                    <a:pt x="2797" y="4064"/>
                  </a:lnTo>
                  <a:lnTo>
                    <a:pt x="2861" y="4064"/>
                  </a:lnTo>
                  <a:lnTo>
                    <a:pt x="2861" y="4080"/>
                  </a:lnTo>
                  <a:close/>
                  <a:moveTo>
                    <a:pt x="2749" y="4080"/>
                  </a:moveTo>
                  <a:lnTo>
                    <a:pt x="2684" y="4080"/>
                  </a:lnTo>
                  <a:lnTo>
                    <a:pt x="2684" y="4064"/>
                  </a:lnTo>
                  <a:lnTo>
                    <a:pt x="2749" y="4064"/>
                  </a:lnTo>
                  <a:lnTo>
                    <a:pt x="2749" y="4080"/>
                  </a:lnTo>
                  <a:close/>
                  <a:moveTo>
                    <a:pt x="2636" y="4080"/>
                  </a:moveTo>
                  <a:lnTo>
                    <a:pt x="2572" y="4080"/>
                  </a:lnTo>
                  <a:lnTo>
                    <a:pt x="2572" y="4064"/>
                  </a:lnTo>
                  <a:lnTo>
                    <a:pt x="2636" y="4064"/>
                  </a:lnTo>
                  <a:lnTo>
                    <a:pt x="2636" y="4080"/>
                  </a:lnTo>
                  <a:close/>
                  <a:moveTo>
                    <a:pt x="2524" y="4080"/>
                  </a:moveTo>
                  <a:lnTo>
                    <a:pt x="2460" y="4080"/>
                  </a:lnTo>
                  <a:lnTo>
                    <a:pt x="2460" y="4064"/>
                  </a:lnTo>
                  <a:lnTo>
                    <a:pt x="2524" y="4064"/>
                  </a:lnTo>
                  <a:lnTo>
                    <a:pt x="2524" y="4080"/>
                  </a:lnTo>
                  <a:close/>
                  <a:moveTo>
                    <a:pt x="2412" y="4080"/>
                  </a:moveTo>
                  <a:lnTo>
                    <a:pt x="2348" y="4080"/>
                  </a:lnTo>
                  <a:lnTo>
                    <a:pt x="2348" y="4064"/>
                  </a:lnTo>
                  <a:lnTo>
                    <a:pt x="2412" y="4064"/>
                  </a:lnTo>
                  <a:lnTo>
                    <a:pt x="2412" y="4080"/>
                  </a:lnTo>
                  <a:close/>
                  <a:moveTo>
                    <a:pt x="2300" y="4080"/>
                  </a:moveTo>
                  <a:lnTo>
                    <a:pt x="2236" y="4080"/>
                  </a:lnTo>
                  <a:lnTo>
                    <a:pt x="2236" y="4064"/>
                  </a:lnTo>
                  <a:lnTo>
                    <a:pt x="2300" y="4064"/>
                  </a:lnTo>
                  <a:lnTo>
                    <a:pt x="2300" y="4080"/>
                  </a:lnTo>
                  <a:close/>
                  <a:moveTo>
                    <a:pt x="2188" y="4080"/>
                  </a:moveTo>
                  <a:lnTo>
                    <a:pt x="2124" y="4080"/>
                  </a:lnTo>
                  <a:lnTo>
                    <a:pt x="2124" y="4064"/>
                  </a:lnTo>
                  <a:lnTo>
                    <a:pt x="2188" y="4064"/>
                  </a:lnTo>
                  <a:lnTo>
                    <a:pt x="2188" y="4080"/>
                  </a:lnTo>
                  <a:close/>
                  <a:moveTo>
                    <a:pt x="2076" y="4080"/>
                  </a:moveTo>
                  <a:lnTo>
                    <a:pt x="2012" y="4080"/>
                  </a:lnTo>
                  <a:lnTo>
                    <a:pt x="2012" y="4064"/>
                  </a:lnTo>
                  <a:lnTo>
                    <a:pt x="2076" y="4064"/>
                  </a:lnTo>
                  <a:lnTo>
                    <a:pt x="2076" y="4080"/>
                  </a:lnTo>
                  <a:close/>
                  <a:moveTo>
                    <a:pt x="1964" y="4080"/>
                  </a:moveTo>
                  <a:lnTo>
                    <a:pt x="1900" y="4080"/>
                  </a:lnTo>
                  <a:lnTo>
                    <a:pt x="1900" y="4064"/>
                  </a:lnTo>
                  <a:lnTo>
                    <a:pt x="1964" y="4064"/>
                  </a:lnTo>
                  <a:lnTo>
                    <a:pt x="1964" y="4080"/>
                  </a:lnTo>
                  <a:close/>
                  <a:moveTo>
                    <a:pt x="1852" y="4080"/>
                  </a:moveTo>
                  <a:lnTo>
                    <a:pt x="1788" y="4080"/>
                  </a:lnTo>
                  <a:lnTo>
                    <a:pt x="1788" y="4064"/>
                  </a:lnTo>
                  <a:lnTo>
                    <a:pt x="1852" y="4064"/>
                  </a:lnTo>
                  <a:lnTo>
                    <a:pt x="1852" y="4080"/>
                  </a:lnTo>
                  <a:close/>
                  <a:moveTo>
                    <a:pt x="1740" y="4080"/>
                  </a:moveTo>
                  <a:lnTo>
                    <a:pt x="1675" y="4080"/>
                  </a:lnTo>
                  <a:lnTo>
                    <a:pt x="1675" y="4064"/>
                  </a:lnTo>
                  <a:lnTo>
                    <a:pt x="1740" y="4064"/>
                  </a:lnTo>
                  <a:lnTo>
                    <a:pt x="1740" y="4080"/>
                  </a:lnTo>
                  <a:close/>
                  <a:moveTo>
                    <a:pt x="1627" y="4080"/>
                  </a:moveTo>
                  <a:lnTo>
                    <a:pt x="1563" y="4080"/>
                  </a:lnTo>
                  <a:lnTo>
                    <a:pt x="1563" y="4064"/>
                  </a:lnTo>
                  <a:lnTo>
                    <a:pt x="1627" y="4064"/>
                  </a:lnTo>
                  <a:lnTo>
                    <a:pt x="1627" y="4080"/>
                  </a:lnTo>
                  <a:close/>
                  <a:moveTo>
                    <a:pt x="1515" y="4080"/>
                  </a:moveTo>
                  <a:lnTo>
                    <a:pt x="1451" y="4080"/>
                  </a:lnTo>
                  <a:lnTo>
                    <a:pt x="1451" y="4064"/>
                  </a:lnTo>
                  <a:lnTo>
                    <a:pt x="1515" y="4064"/>
                  </a:lnTo>
                  <a:lnTo>
                    <a:pt x="1515" y="4080"/>
                  </a:lnTo>
                  <a:close/>
                  <a:moveTo>
                    <a:pt x="1403" y="4080"/>
                  </a:moveTo>
                  <a:lnTo>
                    <a:pt x="1339" y="4080"/>
                  </a:lnTo>
                  <a:lnTo>
                    <a:pt x="1339" y="4064"/>
                  </a:lnTo>
                  <a:lnTo>
                    <a:pt x="1403" y="4064"/>
                  </a:lnTo>
                  <a:lnTo>
                    <a:pt x="1403" y="4080"/>
                  </a:lnTo>
                  <a:close/>
                  <a:moveTo>
                    <a:pt x="1291" y="4080"/>
                  </a:moveTo>
                  <a:lnTo>
                    <a:pt x="1227" y="4080"/>
                  </a:lnTo>
                  <a:lnTo>
                    <a:pt x="1227" y="4064"/>
                  </a:lnTo>
                  <a:lnTo>
                    <a:pt x="1291" y="4064"/>
                  </a:lnTo>
                  <a:lnTo>
                    <a:pt x="1291" y="4080"/>
                  </a:lnTo>
                  <a:close/>
                  <a:moveTo>
                    <a:pt x="1179" y="4080"/>
                  </a:moveTo>
                  <a:lnTo>
                    <a:pt x="1115" y="4080"/>
                  </a:lnTo>
                  <a:lnTo>
                    <a:pt x="1115" y="4064"/>
                  </a:lnTo>
                  <a:lnTo>
                    <a:pt x="1179" y="4064"/>
                  </a:lnTo>
                  <a:lnTo>
                    <a:pt x="1179" y="4080"/>
                  </a:lnTo>
                  <a:close/>
                  <a:moveTo>
                    <a:pt x="1067" y="4080"/>
                  </a:moveTo>
                  <a:lnTo>
                    <a:pt x="1003" y="4080"/>
                  </a:lnTo>
                  <a:lnTo>
                    <a:pt x="1003" y="4064"/>
                  </a:lnTo>
                  <a:lnTo>
                    <a:pt x="1067" y="4064"/>
                  </a:lnTo>
                  <a:lnTo>
                    <a:pt x="1067" y="4080"/>
                  </a:lnTo>
                  <a:close/>
                  <a:moveTo>
                    <a:pt x="955" y="4080"/>
                  </a:moveTo>
                  <a:lnTo>
                    <a:pt x="891" y="4080"/>
                  </a:lnTo>
                  <a:lnTo>
                    <a:pt x="891" y="4064"/>
                  </a:lnTo>
                  <a:lnTo>
                    <a:pt x="955" y="4064"/>
                  </a:lnTo>
                  <a:lnTo>
                    <a:pt x="955" y="4080"/>
                  </a:lnTo>
                  <a:close/>
                  <a:moveTo>
                    <a:pt x="843" y="4080"/>
                  </a:moveTo>
                  <a:lnTo>
                    <a:pt x="779" y="4080"/>
                  </a:lnTo>
                  <a:lnTo>
                    <a:pt x="779" y="4064"/>
                  </a:lnTo>
                  <a:lnTo>
                    <a:pt x="843" y="4064"/>
                  </a:lnTo>
                  <a:lnTo>
                    <a:pt x="843" y="4080"/>
                  </a:lnTo>
                  <a:close/>
                  <a:moveTo>
                    <a:pt x="731" y="4080"/>
                  </a:moveTo>
                  <a:lnTo>
                    <a:pt x="666" y="4080"/>
                  </a:lnTo>
                  <a:lnTo>
                    <a:pt x="666" y="4064"/>
                  </a:lnTo>
                  <a:lnTo>
                    <a:pt x="731" y="4064"/>
                  </a:lnTo>
                  <a:lnTo>
                    <a:pt x="731" y="4080"/>
                  </a:lnTo>
                  <a:close/>
                  <a:moveTo>
                    <a:pt x="618" y="4080"/>
                  </a:moveTo>
                  <a:lnTo>
                    <a:pt x="554" y="4080"/>
                  </a:lnTo>
                  <a:lnTo>
                    <a:pt x="554" y="4064"/>
                  </a:lnTo>
                  <a:lnTo>
                    <a:pt x="618" y="4064"/>
                  </a:lnTo>
                  <a:lnTo>
                    <a:pt x="618" y="4080"/>
                  </a:lnTo>
                  <a:close/>
                  <a:moveTo>
                    <a:pt x="506" y="4080"/>
                  </a:moveTo>
                  <a:lnTo>
                    <a:pt x="442" y="4080"/>
                  </a:lnTo>
                  <a:lnTo>
                    <a:pt x="442" y="4064"/>
                  </a:lnTo>
                  <a:lnTo>
                    <a:pt x="506" y="4064"/>
                  </a:lnTo>
                  <a:lnTo>
                    <a:pt x="506" y="4080"/>
                  </a:lnTo>
                  <a:close/>
                  <a:moveTo>
                    <a:pt x="394" y="4080"/>
                  </a:moveTo>
                  <a:lnTo>
                    <a:pt x="330" y="4080"/>
                  </a:lnTo>
                  <a:lnTo>
                    <a:pt x="330" y="4064"/>
                  </a:lnTo>
                  <a:lnTo>
                    <a:pt x="394" y="4064"/>
                  </a:lnTo>
                  <a:lnTo>
                    <a:pt x="394" y="4080"/>
                  </a:lnTo>
                  <a:close/>
                  <a:moveTo>
                    <a:pt x="282" y="4080"/>
                  </a:moveTo>
                  <a:lnTo>
                    <a:pt x="218" y="4080"/>
                  </a:lnTo>
                  <a:lnTo>
                    <a:pt x="218" y="4064"/>
                  </a:lnTo>
                  <a:lnTo>
                    <a:pt x="282" y="4064"/>
                  </a:lnTo>
                  <a:lnTo>
                    <a:pt x="282" y="4080"/>
                  </a:lnTo>
                  <a:close/>
                  <a:moveTo>
                    <a:pt x="170" y="4080"/>
                  </a:moveTo>
                  <a:lnTo>
                    <a:pt x="106" y="4080"/>
                  </a:lnTo>
                  <a:lnTo>
                    <a:pt x="106" y="4064"/>
                  </a:lnTo>
                  <a:lnTo>
                    <a:pt x="170" y="4064"/>
                  </a:lnTo>
                  <a:lnTo>
                    <a:pt x="170" y="4080"/>
                  </a:lnTo>
                  <a:close/>
                  <a:moveTo>
                    <a:pt x="58" y="4080"/>
                  </a:moveTo>
                  <a:lnTo>
                    <a:pt x="8" y="4080"/>
                  </a:lnTo>
                  <a:lnTo>
                    <a:pt x="8" y="4064"/>
                  </a:lnTo>
                  <a:lnTo>
                    <a:pt x="58" y="4064"/>
                  </a:lnTo>
                  <a:lnTo>
                    <a:pt x="58" y="4080"/>
                  </a:lnTo>
                  <a:close/>
                </a:path>
              </a:pathLst>
            </a:custGeom>
            <a:solidFill>
              <a:srgbClr val="A6A6A6"/>
            </a:solidFill>
            <a:ln w="0" cap="flat">
              <a:solidFill>
                <a:srgbClr val="A6A6A6"/>
              </a:solidFill>
              <a:prstDash val="solid"/>
              <a:round/>
              <a:headEnd/>
              <a:tailEnd/>
            </a:ln>
          </p:spPr>
          <p:txBody>
            <a:bodyPr/>
            <a:lstStyle/>
            <a:p>
              <a:pPr>
                <a:defRPr/>
              </a:pPr>
              <a:endParaRPr lang="en-US"/>
            </a:p>
          </p:txBody>
        </p:sp>
        <p:sp>
          <p:nvSpPr>
            <p:cNvPr id="1033" name="Freeform 9"/>
            <p:cNvSpPr>
              <a:spLocks noEditPoints="1"/>
            </p:cNvSpPr>
            <p:nvPr/>
          </p:nvSpPr>
          <p:spPr bwMode="auto">
            <a:xfrm>
              <a:off x="6796089" y="3637022"/>
              <a:ext cx="1822451" cy="2279650"/>
            </a:xfrm>
            <a:custGeom>
              <a:avLst/>
              <a:gdLst/>
              <a:ahLst/>
              <a:cxnLst>
                <a:cxn ang="0">
                  <a:pos x="0" y="3848"/>
                </a:cxn>
                <a:cxn ang="0">
                  <a:pos x="0" y="3560"/>
                </a:cxn>
                <a:cxn ang="0">
                  <a:pos x="16" y="3336"/>
                </a:cxn>
                <a:cxn ang="0">
                  <a:pos x="16" y="3176"/>
                </a:cxn>
                <a:cxn ang="0">
                  <a:pos x="0" y="2951"/>
                </a:cxn>
                <a:cxn ang="0">
                  <a:pos x="0" y="2615"/>
                </a:cxn>
                <a:cxn ang="0">
                  <a:pos x="0" y="2327"/>
                </a:cxn>
                <a:cxn ang="0">
                  <a:pos x="16" y="2102"/>
                </a:cxn>
                <a:cxn ang="0">
                  <a:pos x="16" y="1942"/>
                </a:cxn>
                <a:cxn ang="0">
                  <a:pos x="0" y="1718"/>
                </a:cxn>
                <a:cxn ang="0">
                  <a:pos x="0" y="1382"/>
                </a:cxn>
                <a:cxn ang="0">
                  <a:pos x="0" y="1093"/>
                </a:cxn>
                <a:cxn ang="0">
                  <a:pos x="16" y="869"/>
                </a:cxn>
                <a:cxn ang="0">
                  <a:pos x="16" y="709"/>
                </a:cxn>
                <a:cxn ang="0">
                  <a:pos x="0" y="485"/>
                </a:cxn>
                <a:cxn ang="0">
                  <a:pos x="0" y="149"/>
                </a:cxn>
                <a:cxn ang="0">
                  <a:pos x="16" y="8"/>
                </a:cxn>
                <a:cxn ang="0">
                  <a:pos x="205" y="16"/>
                </a:cxn>
                <a:cxn ang="0">
                  <a:pos x="429" y="0"/>
                </a:cxn>
                <a:cxn ang="0">
                  <a:pos x="765" y="0"/>
                </a:cxn>
                <a:cxn ang="0">
                  <a:pos x="1054" y="0"/>
                </a:cxn>
                <a:cxn ang="0">
                  <a:pos x="1278" y="16"/>
                </a:cxn>
                <a:cxn ang="0">
                  <a:pos x="1438" y="16"/>
                </a:cxn>
                <a:cxn ang="0">
                  <a:pos x="1662" y="0"/>
                </a:cxn>
                <a:cxn ang="0">
                  <a:pos x="1999" y="0"/>
                </a:cxn>
                <a:cxn ang="0">
                  <a:pos x="2287" y="0"/>
                </a:cxn>
                <a:cxn ang="0">
                  <a:pos x="2511" y="16"/>
                </a:cxn>
                <a:cxn ang="0">
                  <a:pos x="2671" y="16"/>
                </a:cxn>
                <a:cxn ang="0">
                  <a:pos x="2895" y="0"/>
                </a:cxn>
                <a:cxn ang="0">
                  <a:pos x="3232" y="0"/>
                </a:cxn>
                <a:cxn ang="0">
                  <a:pos x="3248" y="160"/>
                </a:cxn>
                <a:cxn ang="0">
                  <a:pos x="3248" y="320"/>
                </a:cxn>
                <a:cxn ang="0">
                  <a:pos x="3264" y="544"/>
                </a:cxn>
                <a:cxn ang="0">
                  <a:pos x="3264" y="881"/>
                </a:cxn>
                <a:cxn ang="0">
                  <a:pos x="3264" y="1169"/>
                </a:cxn>
                <a:cxn ang="0">
                  <a:pos x="3248" y="1393"/>
                </a:cxn>
                <a:cxn ang="0">
                  <a:pos x="3248" y="1553"/>
                </a:cxn>
                <a:cxn ang="0">
                  <a:pos x="3264" y="1778"/>
                </a:cxn>
                <a:cxn ang="0">
                  <a:pos x="3264" y="2114"/>
                </a:cxn>
                <a:cxn ang="0">
                  <a:pos x="3264" y="2402"/>
                </a:cxn>
                <a:cxn ang="0">
                  <a:pos x="3248" y="2626"/>
                </a:cxn>
                <a:cxn ang="0">
                  <a:pos x="3248" y="2787"/>
                </a:cxn>
                <a:cxn ang="0">
                  <a:pos x="3264" y="3011"/>
                </a:cxn>
                <a:cxn ang="0">
                  <a:pos x="3264" y="3347"/>
                </a:cxn>
                <a:cxn ang="0">
                  <a:pos x="3264" y="3635"/>
                </a:cxn>
                <a:cxn ang="0">
                  <a:pos x="3248" y="3860"/>
                </a:cxn>
                <a:cxn ang="0">
                  <a:pos x="3245" y="4080"/>
                </a:cxn>
                <a:cxn ang="0">
                  <a:pos x="3085" y="4080"/>
                </a:cxn>
                <a:cxn ang="0">
                  <a:pos x="2797" y="4080"/>
                </a:cxn>
                <a:cxn ang="0">
                  <a:pos x="2572" y="4064"/>
                </a:cxn>
                <a:cxn ang="0">
                  <a:pos x="2412" y="4064"/>
                </a:cxn>
                <a:cxn ang="0">
                  <a:pos x="2188" y="4080"/>
                </a:cxn>
                <a:cxn ang="0">
                  <a:pos x="1852" y="4080"/>
                </a:cxn>
                <a:cxn ang="0">
                  <a:pos x="1563" y="4080"/>
                </a:cxn>
                <a:cxn ang="0">
                  <a:pos x="1339" y="4064"/>
                </a:cxn>
                <a:cxn ang="0">
                  <a:pos x="1179" y="4064"/>
                </a:cxn>
                <a:cxn ang="0">
                  <a:pos x="955" y="4080"/>
                </a:cxn>
                <a:cxn ang="0">
                  <a:pos x="618" y="4080"/>
                </a:cxn>
                <a:cxn ang="0">
                  <a:pos x="330" y="4080"/>
                </a:cxn>
                <a:cxn ang="0">
                  <a:pos x="106" y="4064"/>
                </a:cxn>
              </a:cxnLst>
              <a:rect l="0" t="0" r="r" b="b"/>
              <a:pathLst>
                <a:path w="3264" h="4080">
                  <a:moveTo>
                    <a:pt x="0" y="4072"/>
                  </a:moveTo>
                  <a:lnTo>
                    <a:pt x="0" y="4008"/>
                  </a:lnTo>
                  <a:lnTo>
                    <a:pt x="16" y="4008"/>
                  </a:lnTo>
                  <a:lnTo>
                    <a:pt x="16" y="4072"/>
                  </a:lnTo>
                  <a:lnTo>
                    <a:pt x="0" y="4072"/>
                  </a:lnTo>
                  <a:close/>
                  <a:moveTo>
                    <a:pt x="0" y="3960"/>
                  </a:moveTo>
                  <a:lnTo>
                    <a:pt x="0" y="3896"/>
                  </a:lnTo>
                  <a:lnTo>
                    <a:pt x="16" y="3896"/>
                  </a:lnTo>
                  <a:lnTo>
                    <a:pt x="16" y="3960"/>
                  </a:lnTo>
                  <a:lnTo>
                    <a:pt x="0" y="3960"/>
                  </a:lnTo>
                  <a:close/>
                  <a:moveTo>
                    <a:pt x="0" y="3848"/>
                  </a:moveTo>
                  <a:lnTo>
                    <a:pt x="0" y="3784"/>
                  </a:lnTo>
                  <a:lnTo>
                    <a:pt x="16" y="3784"/>
                  </a:lnTo>
                  <a:lnTo>
                    <a:pt x="16" y="3848"/>
                  </a:lnTo>
                  <a:lnTo>
                    <a:pt x="0" y="3848"/>
                  </a:lnTo>
                  <a:close/>
                  <a:moveTo>
                    <a:pt x="0" y="3736"/>
                  </a:moveTo>
                  <a:lnTo>
                    <a:pt x="0" y="3672"/>
                  </a:lnTo>
                  <a:lnTo>
                    <a:pt x="16" y="3672"/>
                  </a:lnTo>
                  <a:lnTo>
                    <a:pt x="16" y="3736"/>
                  </a:lnTo>
                  <a:lnTo>
                    <a:pt x="0" y="3736"/>
                  </a:lnTo>
                  <a:close/>
                  <a:moveTo>
                    <a:pt x="0" y="3624"/>
                  </a:moveTo>
                  <a:lnTo>
                    <a:pt x="0" y="3560"/>
                  </a:lnTo>
                  <a:lnTo>
                    <a:pt x="16" y="3560"/>
                  </a:lnTo>
                  <a:lnTo>
                    <a:pt x="16" y="3624"/>
                  </a:lnTo>
                  <a:lnTo>
                    <a:pt x="0" y="3624"/>
                  </a:lnTo>
                  <a:close/>
                  <a:moveTo>
                    <a:pt x="0" y="3512"/>
                  </a:moveTo>
                  <a:lnTo>
                    <a:pt x="0" y="3448"/>
                  </a:lnTo>
                  <a:lnTo>
                    <a:pt x="16" y="3448"/>
                  </a:lnTo>
                  <a:lnTo>
                    <a:pt x="16" y="3512"/>
                  </a:lnTo>
                  <a:lnTo>
                    <a:pt x="0" y="3512"/>
                  </a:lnTo>
                  <a:close/>
                  <a:moveTo>
                    <a:pt x="0" y="3400"/>
                  </a:moveTo>
                  <a:lnTo>
                    <a:pt x="0" y="3336"/>
                  </a:lnTo>
                  <a:lnTo>
                    <a:pt x="16" y="3336"/>
                  </a:lnTo>
                  <a:lnTo>
                    <a:pt x="16" y="3400"/>
                  </a:lnTo>
                  <a:lnTo>
                    <a:pt x="0" y="3400"/>
                  </a:lnTo>
                  <a:close/>
                  <a:moveTo>
                    <a:pt x="0" y="3288"/>
                  </a:moveTo>
                  <a:lnTo>
                    <a:pt x="0" y="3224"/>
                  </a:lnTo>
                  <a:lnTo>
                    <a:pt x="16" y="3224"/>
                  </a:lnTo>
                  <a:lnTo>
                    <a:pt x="16" y="3288"/>
                  </a:lnTo>
                  <a:lnTo>
                    <a:pt x="0" y="3288"/>
                  </a:lnTo>
                  <a:close/>
                  <a:moveTo>
                    <a:pt x="0" y="3176"/>
                  </a:moveTo>
                  <a:lnTo>
                    <a:pt x="0" y="3111"/>
                  </a:lnTo>
                  <a:lnTo>
                    <a:pt x="16" y="3111"/>
                  </a:lnTo>
                  <a:lnTo>
                    <a:pt x="16" y="3176"/>
                  </a:lnTo>
                  <a:lnTo>
                    <a:pt x="0" y="3176"/>
                  </a:lnTo>
                  <a:close/>
                  <a:moveTo>
                    <a:pt x="0" y="3063"/>
                  </a:moveTo>
                  <a:lnTo>
                    <a:pt x="0" y="2999"/>
                  </a:lnTo>
                  <a:lnTo>
                    <a:pt x="16" y="2999"/>
                  </a:lnTo>
                  <a:lnTo>
                    <a:pt x="16" y="3063"/>
                  </a:lnTo>
                  <a:lnTo>
                    <a:pt x="0" y="3063"/>
                  </a:lnTo>
                  <a:close/>
                  <a:moveTo>
                    <a:pt x="0" y="2951"/>
                  </a:moveTo>
                  <a:lnTo>
                    <a:pt x="0" y="2887"/>
                  </a:lnTo>
                  <a:lnTo>
                    <a:pt x="16" y="2887"/>
                  </a:lnTo>
                  <a:lnTo>
                    <a:pt x="16" y="2951"/>
                  </a:lnTo>
                  <a:lnTo>
                    <a:pt x="0" y="2951"/>
                  </a:lnTo>
                  <a:close/>
                  <a:moveTo>
                    <a:pt x="0" y="2839"/>
                  </a:moveTo>
                  <a:lnTo>
                    <a:pt x="0" y="2775"/>
                  </a:lnTo>
                  <a:lnTo>
                    <a:pt x="16" y="2775"/>
                  </a:lnTo>
                  <a:lnTo>
                    <a:pt x="16" y="2839"/>
                  </a:lnTo>
                  <a:lnTo>
                    <a:pt x="0" y="2839"/>
                  </a:lnTo>
                  <a:close/>
                  <a:moveTo>
                    <a:pt x="0" y="2727"/>
                  </a:moveTo>
                  <a:lnTo>
                    <a:pt x="0" y="2663"/>
                  </a:lnTo>
                  <a:lnTo>
                    <a:pt x="16" y="2663"/>
                  </a:lnTo>
                  <a:lnTo>
                    <a:pt x="16" y="2727"/>
                  </a:lnTo>
                  <a:lnTo>
                    <a:pt x="0" y="2727"/>
                  </a:lnTo>
                  <a:close/>
                  <a:moveTo>
                    <a:pt x="0" y="2615"/>
                  </a:moveTo>
                  <a:lnTo>
                    <a:pt x="0" y="2551"/>
                  </a:lnTo>
                  <a:lnTo>
                    <a:pt x="16" y="2551"/>
                  </a:lnTo>
                  <a:lnTo>
                    <a:pt x="16" y="2615"/>
                  </a:lnTo>
                  <a:lnTo>
                    <a:pt x="0" y="2615"/>
                  </a:lnTo>
                  <a:close/>
                  <a:moveTo>
                    <a:pt x="0" y="2503"/>
                  </a:moveTo>
                  <a:lnTo>
                    <a:pt x="0" y="2439"/>
                  </a:lnTo>
                  <a:lnTo>
                    <a:pt x="16" y="2439"/>
                  </a:lnTo>
                  <a:lnTo>
                    <a:pt x="16" y="2503"/>
                  </a:lnTo>
                  <a:lnTo>
                    <a:pt x="0" y="2503"/>
                  </a:lnTo>
                  <a:close/>
                  <a:moveTo>
                    <a:pt x="0" y="2391"/>
                  </a:moveTo>
                  <a:lnTo>
                    <a:pt x="0" y="2327"/>
                  </a:lnTo>
                  <a:lnTo>
                    <a:pt x="16" y="2327"/>
                  </a:lnTo>
                  <a:lnTo>
                    <a:pt x="16" y="2391"/>
                  </a:lnTo>
                  <a:lnTo>
                    <a:pt x="0" y="2391"/>
                  </a:lnTo>
                  <a:close/>
                  <a:moveTo>
                    <a:pt x="0" y="2279"/>
                  </a:moveTo>
                  <a:lnTo>
                    <a:pt x="0" y="2215"/>
                  </a:lnTo>
                  <a:lnTo>
                    <a:pt x="16" y="2215"/>
                  </a:lnTo>
                  <a:lnTo>
                    <a:pt x="16" y="2279"/>
                  </a:lnTo>
                  <a:lnTo>
                    <a:pt x="0" y="2279"/>
                  </a:lnTo>
                  <a:close/>
                  <a:moveTo>
                    <a:pt x="0" y="2167"/>
                  </a:moveTo>
                  <a:lnTo>
                    <a:pt x="0" y="2102"/>
                  </a:lnTo>
                  <a:lnTo>
                    <a:pt x="16" y="2102"/>
                  </a:lnTo>
                  <a:lnTo>
                    <a:pt x="16" y="2167"/>
                  </a:lnTo>
                  <a:lnTo>
                    <a:pt x="0" y="2167"/>
                  </a:lnTo>
                  <a:close/>
                  <a:moveTo>
                    <a:pt x="0" y="2054"/>
                  </a:moveTo>
                  <a:lnTo>
                    <a:pt x="0" y="1990"/>
                  </a:lnTo>
                  <a:lnTo>
                    <a:pt x="16" y="1990"/>
                  </a:lnTo>
                  <a:lnTo>
                    <a:pt x="16" y="2054"/>
                  </a:lnTo>
                  <a:lnTo>
                    <a:pt x="0" y="2054"/>
                  </a:lnTo>
                  <a:close/>
                  <a:moveTo>
                    <a:pt x="0" y="1942"/>
                  </a:moveTo>
                  <a:lnTo>
                    <a:pt x="0" y="1878"/>
                  </a:lnTo>
                  <a:lnTo>
                    <a:pt x="16" y="1878"/>
                  </a:lnTo>
                  <a:lnTo>
                    <a:pt x="16" y="1942"/>
                  </a:lnTo>
                  <a:lnTo>
                    <a:pt x="0" y="1942"/>
                  </a:lnTo>
                  <a:close/>
                  <a:moveTo>
                    <a:pt x="0" y="1830"/>
                  </a:moveTo>
                  <a:lnTo>
                    <a:pt x="0" y="1766"/>
                  </a:lnTo>
                  <a:lnTo>
                    <a:pt x="16" y="1766"/>
                  </a:lnTo>
                  <a:lnTo>
                    <a:pt x="16" y="1830"/>
                  </a:lnTo>
                  <a:lnTo>
                    <a:pt x="0" y="1830"/>
                  </a:lnTo>
                  <a:close/>
                  <a:moveTo>
                    <a:pt x="0" y="1718"/>
                  </a:moveTo>
                  <a:lnTo>
                    <a:pt x="0" y="1654"/>
                  </a:lnTo>
                  <a:lnTo>
                    <a:pt x="16" y="1654"/>
                  </a:lnTo>
                  <a:lnTo>
                    <a:pt x="16" y="1718"/>
                  </a:lnTo>
                  <a:lnTo>
                    <a:pt x="0" y="1718"/>
                  </a:lnTo>
                  <a:close/>
                  <a:moveTo>
                    <a:pt x="0" y="1606"/>
                  </a:moveTo>
                  <a:lnTo>
                    <a:pt x="0" y="1542"/>
                  </a:lnTo>
                  <a:lnTo>
                    <a:pt x="16" y="1542"/>
                  </a:lnTo>
                  <a:lnTo>
                    <a:pt x="16" y="1606"/>
                  </a:lnTo>
                  <a:lnTo>
                    <a:pt x="0" y="1606"/>
                  </a:lnTo>
                  <a:close/>
                  <a:moveTo>
                    <a:pt x="0" y="1494"/>
                  </a:moveTo>
                  <a:lnTo>
                    <a:pt x="0" y="1430"/>
                  </a:lnTo>
                  <a:lnTo>
                    <a:pt x="16" y="1430"/>
                  </a:lnTo>
                  <a:lnTo>
                    <a:pt x="16" y="1494"/>
                  </a:lnTo>
                  <a:lnTo>
                    <a:pt x="0" y="1494"/>
                  </a:lnTo>
                  <a:close/>
                  <a:moveTo>
                    <a:pt x="0" y="1382"/>
                  </a:moveTo>
                  <a:lnTo>
                    <a:pt x="0" y="1318"/>
                  </a:lnTo>
                  <a:lnTo>
                    <a:pt x="16" y="1318"/>
                  </a:lnTo>
                  <a:lnTo>
                    <a:pt x="16" y="1382"/>
                  </a:lnTo>
                  <a:lnTo>
                    <a:pt x="0" y="1382"/>
                  </a:lnTo>
                  <a:close/>
                  <a:moveTo>
                    <a:pt x="0" y="1270"/>
                  </a:moveTo>
                  <a:lnTo>
                    <a:pt x="0" y="1206"/>
                  </a:lnTo>
                  <a:lnTo>
                    <a:pt x="16" y="1206"/>
                  </a:lnTo>
                  <a:lnTo>
                    <a:pt x="16" y="1270"/>
                  </a:lnTo>
                  <a:lnTo>
                    <a:pt x="0" y="1270"/>
                  </a:lnTo>
                  <a:close/>
                  <a:moveTo>
                    <a:pt x="0" y="1158"/>
                  </a:moveTo>
                  <a:lnTo>
                    <a:pt x="0" y="1093"/>
                  </a:lnTo>
                  <a:lnTo>
                    <a:pt x="16" y="1093"/>
                  </a:lnTo>
                  <a:lnTo>
                    <a:pt x="16" y="1158"/>
                  </a:lnTo>
                  <a:lnTo>
                    <a:pt x="0" y="1158"/>
                  </a:lnTo>
                  <a:close/>
                  <a:moveTo>
                    <a:pt x="0" y="1045"/>
                  </a:moveTo>
                  <a:lnTo>
                    <a:pt x="0" y="981"/>
                  </a:lnTo>
                  <a:lnTo>
                    <a:pt x="16" y="981"/>
                  </a:lnTo>
                  <a:lnTo>
                    <a:pt x="16" y="1045"/>
                  </a:lnTo>
                  <a:lnTo>
                    <a:pt x="0" y="1045"/>
                  </a:lnTo>
                  <a:close/>
                  <a:moveTo>
                    <a:pt x="0" y="933"/>
                  </a:moveTo>
                  <a:lnTo>
                    <a:pt x="0" y="869"/>
                  </a:lnTo>
                  <a:lnTo>
                    <a:pt x="16" y="869"/>
                  </a:lnTo>
                  <a:lnTo>
                    <a:pt x="16" y="933"/>
                  </a:lnTo>
                  <a:lnTo>
                    <a:pt x="0" y="933"/>
                  </a:lnTo>
                  <a:close/>
                  <a:moveTo>
                    <a:pt x="0" y="821"/>
                  </a:moveTo>
                  <a:lnTo>
                    <a:pt x="0" y="757"/>
                  </a:lnTo>
                  <a:lnTo>
                    <a:pt x="16" y="757"/>
                  </a:lnTo>
                  <a:lnTo>
                    <a:pt x="16" y="821"/>
                  </a:lnTo>
                  <a:lnTo>
                    <a:pt x="0" y="821"/>
                  </a:lnTo>
                  <a:close/>
                  <a:moveTo>
                    <a:pt x="0" y="709"/>
                  </a:moveTo>
                  <a:lnTo>
                    <a:pt x="0" y="645"/>
                  </a:lnTo>
                  <a:lnTo>
                    <a:pt x="16" y="645"/>
                  </a:lnTo>
                  <a:lnTo>
                    <a:pt x="16" y="709"/>
                  </a:lnTo>
                  <a:lnTo>
                    <a:pt x="0" y="709"/>
                  </a:lnTo>
                  <a:close/>
                  <a:moveTo>
                    <a:pt x="0" y="597"/>
                  </a:moveTo>
                  <a:lnTo>
                    <a:pt x="0" y="533"/>
                  </a:lnTo>
                  <a:lnTo>
                    <a:pt x="16" y="533"/>
                  </a:lnTo>
                  <a:lnTo>
                    <a:pt x="16" y="597"/>
                  </a:lnTo>
                  <a:lnTo>
                    <a:pt x="0" y="597"/>
                  </a:lnTo>
                  <a:close/>
                  <a:moveTo>
                    <a:pt x="0" y="485"/>
                  </a:moveTo>
                  <a:lnTo>
                    <a:pt x="0" y="421"/>
                  </a:lnTo>
                  <a:lnTo>
                    <a:pt x="16" y="421"/>
                  </a:lnTo>
                  <a:lnTo>
                    <a:pt x="16" y="485"/>
                  </a:lnTo>
                  <a:lnTo>
                    <a:pt x="0" y="485"/>
                  </a:lnTo>
                  <a:close/>
                  <a:moveTo>
                    <a:pt x="0" y="373"/>
                  </a:moveTo>
                  <a:lnTo>
                    <a:pt x="0" y="309"/>
                  </a:lnTo>
                  <a:lnTo>
                    <a:pt x="16" y="309"/>
                  </a:lnTo>
                  <a:lnTo>
                    <a:pt x="16" y="373"/>
                  </a:lnTo>
                  <a:lnTo>
                    <a:pt x="0" y="373"/>
                  </a:lnTo>
                  <a:close/>
                  <a:moveTo>
                    <a:pt x="0" y="261"/>
                  </a:moveTo>
                  <a:lnTo>
                    <a:pt x="0" y="197"/>
                  </a:lnTo>
                  <a:lnTo>
                    <a:pt x="16" y="197"/>
                  </a:lnTo>
                  <a:lnTo>
                    <a:pt x="16" y="261"/>
                  </a:lnTo>
                  <a:lnTo>
                    <a:pt x="0" y="261"/>
                  </a:lnTo>
                  <a:close/>
                  <a:moveTo>
                    <a:pt x="0" y="149"/>
                  </a:moveTo>
                  <a:lnTo>
                    <a:pt x="0" y="84"/>
                  </a:lnTo>
                  <a:lnTo>
                    <a:pt x="16" y="84"/>
                  </a:lnTo>
                  <a:lnTo>
                    <a:pt x="16" y="149"/>
                  </a:lnTo>
                  <a:lnTo>
                    <a:pt x="0" y="149"/>
                  </a:lnTo>
                  <a:close/>
                  <a:moveTo>
                    <a:pt x="0" y="36"/>
                  </a:moveTo>
                  <a:lnTo>
                    <a:pt x="0" y="8"/>
                  </a:lnTo>
                  <a:cubicBezTo>
                    <a:pt x="0" y="4"/>
                    <a:pt x="4" y="0"/>
                    <a:pt x="8" y="0"/>
                  </a:cubicBezTo>
                  <a:lnTo>
                    <a:pt x="45" y="0"/>
                  </a:lnTo>
                  <a:lnTo>
                    <a:pt x="45" y="16"/>
                  </a:lnTo>
                  <a:lnTo>
                    <a:pt x="8" y="16"/>
                  </a:lnTo>
                  <a:lnTo>
                    <a:pt x="16" y="8"/>
                  </a:lnTo>
                  <a:lnTo>
                    <a:pt x="16" y="36"/>
                  </a:lnTo>
                  <a:lnTo>
                    <a:pt x="0" y="36"/>
                  </a:lnTo>
                  <a:close/>
                  <a:moveTo>
                    <a:pt x="93" y="0"/>
                  </a:moveTo>
                  <a:lnTo>
                    <a:pt x="157" y="0"/>
                  </a:lnTo>
                  <a:lnTo>
                    <a:pt x="157" y="16"/>
                  </a:lnTo>
                  <a:lnTo>
                    <a:pt x="93" y="16"/>
                  </a:lnTo>
                  <a:lnTo>
                    <a:pt x="93" y="0"/>
                  </a:lnTo>
                  <a:close/>
                  <a:moveTo>
                    <a:pt x="205" y="0"/>
                  </a:moveTo>
                  <a:lnTo>
                    <a:pt x="269" y="0"/>
                  </a:lnTo>
                  <a:lnTo>
                    <a:pt x="269" y="16"/>
                  </a:lnTo>
                  <a:lnTo>
                    <a:pt x="205" y="16"/>
                  </a:lnTo>
                  <a:lnTo>
                    <a:pt x="205" y="0"/>
                  </a:lnTo>
                  <a:close/>
                  <a:moveTo>
                    <a:pt x="317" y="0"/>
                  </a:moveTo>
                  <a:lnTo>
                    <a:pt x="381" y="0"/>
                  </a:lnTo>
                  <a:lnTo>
                    <a:pt x="381" y="16"/>
                  </a:lnTo>
                  <a:lnTo>
                    <a:pt x="317" y="16"/>
                  </a:lnTo>
                  <a:lnTo>
                    <a:pt x="317" y="0"/>
                  </a:lnTo>
                  <a:close/>
                  <a:moveTo>
                    <a:pt x="429" y="0"/>
                  </a:moveTo>
                  <a:lnTo>
                    <a:pt x="493" y="0"/>
                  </a:lnTo>
                  <a:lnTo>
                    <a:pt x="493" y="16"/>
                  </a:lnTo>
                  <a:lnTo>
                    <a:pt x="429" y="16"/>
                  </a:lnTo>
                  <a:lnTo>
                    <a:pt x="429" y="0"/>
                  </a:lnTo>
                  <a:close/>
                  <a:moveTo>
                    <a:pt x="541" y="0"/>
                  </a:moveTo>
                  <a:lnTo>
                    <a:pt x="605" y="0"/>
                  </a:lnTo>
                  <a:lnTo>
                    <a:pt x="605" y="16"/>
                  </a:lnTo>
                  <a:lnTo>
                    <a:pt x="541" y="16"/>
                  </a:lnTo>
                  <a:lnTo>
                    <a:pt x="541" y="0"/>
                  </a:lnTo>
                  <a:close/>
                  <a:moveTo>
                    <a:pt x="653" y="0"/>
                  </a:moveTo>
                  <a:lnTo>
                    <a:pt x="717" y="0"/>
                  </a:lnTo>
                  <a:lnTo>
                    <a:pt x="717" y="16"/>
                  </a:lnTo>
                  <a:lnTo>
                    <a:pt x="653" y="16"/>
                  </a:lnTo>
                  <a:lnTo>
                    <a:pt x="653" y="0"/>
                  </a:lnTo>
                  <a:close/>
                  <a:moveTo>
                    <a:pt x="765" y="0"/>
                  </a:moveTo>
                  <a:lnTo>
                    <a:pt x="829" y="0"/>
                  </a:lnTo>
                  <a:lnTo>
                    <a:pt x="829" y="16"/>
                  </a:lnTo>
                  <a:lnTo>
                    <a:pt x="765" y="16"/>
                  </a:lnTo>
                  <a:lnTo>
                    <a:pt x="765" y="0"/>
                  </a:lnTo>
                  <a:close/>
                  <a:moveTo>
                    <a:pt x="877" y="0"/>
                  </a:moveTo>
                  <a:lnTo>
                    <a:pt x="941" y="0"/>
                  </a:lnTo>
                  <a:lnTo>
                    <a:pt x="941" y="16"/>
                  </a:lnTo>
                  <a:lnTo>
                    <a:pt x="877" y="16"/>
                  </a:lnTo>
                  <a:lnTo>
                    <a:pt x="877" y="0"/>
                  </a:lnTo>
                  <a:close/>
                  <a:moveTo>
                    <a:pt x="990" y="0"/>
                  </a:moveTo>
                  <a:lnTo>
                    <a:pt x="1054" y="0"/>
                  </a:lnTo>
                  <a:lnTo>
                    <a:pt x="1054" y="16"/>
                  </a:lnTo>
                  <a:lnTo>
                    <a:pt x="990" y="16"/>
                  </a:lnTo>
                  <a:lnTo>
                    <a:pt x="990" y="0"/>
                  </a:lnTo>
                  <a:close/>
                  <a:moveTo>
                    <a:pt x="1102" y="0"/>
                  </a:moveTo>
                  <a:lnTo>
                    <a:pt x="1166" y="0"/>
                  </a:lnTo>
                  <a:lnTo>
                    <a:pt x="1166" y="16"/>
                  </a:lnTo>
                  <a:lnTo>
                    <a:pt x="1102" y="16"/>
                  </a:lnTo>
                  <a:lnTo>
                    <a:pt x="1102" y="0"/>
                  </a:lnTo>
                  <a:close/>
                  <a:moveTo>
                    <a:pt x="1214" y="0"/>
                  </a:moveTo>
                  <a:lnTo>
                    <a:pt x="1278" y="0"/>
                  </a:lnTo>
                  <a:lnTo>
                    <a:pt x="1278" y="16"/>
                  </a:lnTo>
                  <a:lnTo>
                    <a:pt x="1214" y="16"/>
                  </a:lnTo>
                  <a:lnTo>
                    <a:pt x="1214" y="0"/>
                  </a:lnTo>
                  <a:close/>
                  <a:moveTo>
                    <a:pt x="1326" y="0"/>
                  </a:moveTo>
                  <a:lnTo>
                    <a:pt x="1390" y="0"/>
                  </a:lnTo>
                  <a:lnTo>
                    <a:pt x="1390" y="16"/>
                  </a:lnTo>
                  <a:lnTo>
                    <a:pt x="1326" y="16"/>
                  </a:lnTo>
                  <a:lnTo>
                    <a:pt x="1326" y="0"/>
                  </a:lnTo>
                  <a:close/>
                  <a:moveTo>
                    <a:pt x="1438" y="0"/>
                  </a:moveTo>
                  <a:lnTo>
                    <a:pt x="1502" y="0"/>
                  </a:lnTo>
                  <a:lnTo>
                    <a:pt x="1502" y="16"/>
                  </a:lnTo>
                  <a:lnTo>
                    <a:pt x="1438" y="16"/>
                  </a:lnTo>
                  <a:lnTo>
                    <a:pt x="1438" y="0"/>
                  </a:lnTo>
                  <a:close/>
                  <a:moveTo>
                    <a:pt x="1550" y="0"/>
                  </a:moveTo>
                  <a:lnTo>
                    <a:pt x="1614" y="0"/>
                  </a:lnTo>
                  <a:lnTo>
                    <a:pt x="1614" y="16"/>
                  </a:lnTo>
                  <a:lnTo>
                    <a:pt x="1550" y="16"/>
                  </a:lnTo>
                  <a:lnTo>
                    <a:pt x="1550" y="0"/>
                  </a:lnTo>
                  <a:close/>
                  <a:moveTo>
                    <a:pt x="1662" y="0"/>
                  </a:moveTo>
                  <a:lnTo>
                    <a:pt x="1726" y="0"/>
                  </a:lnTo>
                  <a:lnTo>
                    <a:pt x="1726" y="16"/>
                  </a:lnTo>
                  <a:lnTo>
                    <a:pt x="1662" y="16"/>
                  </a:lnTo>
                  <a:lnTo>
                    <a:pt x="1662" y="0"/>
                  </a:lnTo>
                  <a:close/>
                  <a:moveTo>
                    <a:pt x="1774" y="0"/>
                  </a:moveTo>
                  <a:lnTo>
                    <a:pt x="1838" y="0"/>
                  </a:lnTo>
                  <a:lnTo>
                    <a:pt x="1838" y="16"/>
                  </a:lnTo>
                  <a:lnTo>
                    <a:pt x="1774" y="16"/>
                  </a:lnTo>
                  <a:lnTo>
                    <a:pt x="1774" y="0"/>
                  </a:lnTo>
                  <a:close/>
                  <a:moveTo>
                    <a:pt x="1886" y="0"/>
                  </a:moveTo>
                  <a:lnTo>
                    <a:pt x="1950" y="0"/>
                  </a:lnTo>
                  <a:lnTo>
                    <a:pt x="1950" y="16"/>
                  </a:lnTo>
                  <a:lnTo>
                    <a:pt x="1886" y="16"/>
                  </a:lnTo>
                  <a:lnTo>
                    <a:pt x="1886" y="0"/>
                  </a:lnTo>
                  <a:close/>
                  <a:moveTo>
                    <a:pt x="1999" y="0"/>
                  </a:moveTo>
                  <a:lnTo>
                    <a:pt x="2063" y="0"/>
                  </a:lnTo>
                  <a:lnTo>
                    <a:pt x="2063" y="16"/>
                  </a:lnTo>
                  <a:lnTo>
                    <a:pt x="1999" y="16"/>
                  </a:lnTo>
                  <a:lnTo>
                    <a:pt x="1999" y="0"/>
                  </a:lnTo>
                  <a:close/>
                  <a:moveTo>
                    <a:pt x="2111" y="0"/>
                  </a:moveTo>
                  <a:lnTo>
                    <a:pt x="2175" y="0"/>
                  </a:lnTo>
                  <a:lnTo>
                    <a:pt x="2175" y="16"/>
                  </a:lnTo>
                  <a:lnTo>
                    <a:pt x="2111" y="16"/>
                  </a:lnTo>
                  <a:lnTo>
                    <a:pt x="2111" y="0"/>
                  </a:lnTo>
                  <a:close/>
                  <a:moveTo>
                    <a:pt x="2223" y="0"/>
                  </a:moveTo>
                  <a:lnTo>
                    <a:pt x="2287" y="0"/>
                  </a:lnTo>
                  <a:lnTo>
                    <a:pt x="2287" y="16"/>
                  </a:lnTo>
                  <a:lnTo>
                    <a:pt x="2223" y="16"/>
                  </a:lnTo>
                  <a:lnTo>
                    <a:pt x="2223" y="0"/>
                  </a:lnTo>
                  <a:close/>
                  <a:moveTo>
                    <a:pt x="2335" y="0"/>
                  </a:moveTo>
                  <a:lnTo>
                    <a:pt x="2399" y="0"/>
                  </a:lnTo>
                  <a:lnTo>
                    <a:pt x="2399" y="16"/>
                  </a:lnTo>
                  <a:lnTo>
                    <a:pt x="2335" y="16"/>
                  </a:lnTo>
                  <a:lnTo>
                    <a:pt x="2335" y="0"/>
                  </a:lnTo>
                  <a:close/>
                  <a:moveTo>
                    <a:pt x="2447" y="0"/>
                  </a:moveTo>
                  <a:lnTo>
                    <a:pt x="2511" y="0"/>
                  </a:lnTo>
                  <a:lnTo>
                    <a:pt x="2511" y="16"/>
                  </a:lnTo>
                  <a:lnTo>
                    <a:pt x="2447" y="16"/>
                  </a:lnTo>
                  <a:lnTo>
                    <a:pt x="2447" y="0"/>
                  </a:lnTo>
                  <a:close/>
                  <a:moveTo>
                    <a:pt x="2559" y="0"/>
                  </a:moveTo>
                  <a:lnTo>
                    <a:pt x="2623" y="0"/>
                  </a:lnTo>
                  <a:lnTo>
                    <a:pt x="2623" y="16"/>
                  </a:lnTo>
                  <a:lnTo>
                    <a:pt x="2559" y="16"/>
                  </a:lnTo>
                  <a:lnTo>
                    <a:pt x="2559" y="0"/>
                  </a:lnTo>
                  <a:close/>
                  <a:moveTo>
                    <a:pt x="2671" y="0"/>
                  </a:moveTo>
                  <a:lnTo>
                    <a:pt x="2735" y="0"/>
                  </a:lnTo>
                  <a:lnTo>
                    <a:pt x="2735" y="16"/>
                  </a:lnTo>
                  <a:lnTo>
                    <a:pt x="2671" y="16"/>
                  </a:lnTo>
                  <a:lnTo>
                    <a:pt x="2671" y="0"/>
                  </a:lnTo>
                  <a:close/>
                  <a:moveTo>
                    <a:pt x="2783" y="0"/>
                  </a:moveTo>
                  <a:lnTo>
                    <a:pt x="2847" y="0"/>
                  </a:lnTo>
                  <a:lnTo>
                    <a:pt x="2847" y="16"/>
                  </a:lnTo>
                  <a:lnTo>
                    <a:pt x="2783" y="16"/>
                  </a:lnTo>
                  <a:lnTo>
                    <a:pt x="2783" y="0"/>
                  </a:lnTo>
                  <a:close/>
                  <a:moveTo>
                    <a:pt x="2895" y="0"/>
                  </a:moveTo>
                  <a:lnTo>
                    <a:pt x="2959" y="0"/>
                  </a:lnTo>
                  <a:lnTo>
                    <a:pt x="2959" y="16"/>
                  </a:lnTo>
                  <a:lnTo>
                    <a:pt x="2895" y="16"/>
                  </a:lnTo>
                  <a:lnTo>
                    <a:pt x="2895" y="0"/>
                  </a:lnTo>
                  <a:close/>
                  <a:moveTo>
                    <a:pt x="3008" y="0"/>
                  </a:moveTo>
                  <a:lnTo>
                    <a:pt x="3072" y="0"/>
                  </a:lnTo>
                  <a:lnTo>
                    <a:pt x="3072" y="16"/>
                  </a:lnTo>
                  <a:lnTo>
                    <a:pt x="3008" y="16"/>
                  </a:lnTo>
                  <a:lnTo>
                    <a:pt x="3008" y="0"/>
                  </a:lnTo>
                  <a:close/>
                  <a:moveTo>
                    <a:pt x="3120" y="0"/>
                  </a:moveTo>
                  <a:lnTo>
                    <a:pt x="3184" y="0"/>
                  </a:lnTo>
                  <a:lnTo>
                    <a:pt x="3184" y="16"/>
                  </a:lnTo>
                  <a:lnTo>
                    <a:pt x="3120" y="16"/>
                  </a:lnTo>
                  <a:lnTo>
                    <a:pt x="3120" y="0"/>
                  </a:lnTo>
                  <a:close/>
                  <a:moveTo>
                    <a:pt x="3232" y="0"/>
                  </a:moveTo>
                  <a:lnTo>
                    <a:pt x="3256" y="0"/>
                  </a:lnTo>
                  <a:cubicBezTo>
                    <a:pt x="3261" y="0"/>
                    <a:pt x="3264" y="4"/>
                    <a:pt x="3264" y="8"/>
                  </a:cubicBezTo>
                  <a:lnTo>
                    <a:pt x="3264" y="48"/>
                  </a:lnTo>
                  <a:lnTo>
                    <a:pt x="3248" y="48"/>
                  </a:lnTo>
                  <a:lnTo>
                    <a:pt x="3248" y="8"/>
                  </a:lnTo>
                  <a:lnTo>
                    <a:pt x="3256" y="16"/>
                  </a:lnTo>
                  <a:lnTo>
                    <a:pt x="3232" y="16"/>
                  </a:lnTo>
                  <a:lnTo>
                    <a:pt x="3232" y="0"/>
                  </a:lnTo>
                  <a:close/>
                  <a:moveTo>
                    <a:pt x="3264" y="96"/>
                  </a:moveTo>
                  <a:lnTo>
                    <a:pt x="3264" y="160"/>
                  </a:lnTo>
                  <a:lnTo>
                    <a:pt x="3248" y="160"/>
                  </a:lnTo>
                  <a:lnTo>
                    <a:pt x="3248" y="96"/>
                  </a:lnTo>
                  <a:lnTo>
                    <a:pt x="3264" y="96"/>
                  </a:lnTo>
                  <a:close/>
                  <a:moveTo>
                    <a:pt x="3264" y="208"/>
                  </a:moveTo>
                  <a:lnTo>
                    <a:pt x="3264" y="272"/>
                  </a:lnTo>
                  <a:lnTo>
                    <a:pt x="3248" y="272"/>
                  </a:lnTo>
                  <a:lnTo>
                    <a:pt x="3248" y="208"/>
                  </a:lnTo>
                  <a:lnTo>
                    <a:pt x="3264" y="208"/>
                  </a:lnTo>
                  <a:close/>
                  <a:moveTo>
                    <a:pt x="3264" y="320"/>
                  </a:moveTo>
                  <a:lnTo>
                    <a:pt x="3264" y="384"/>
                  </a:lnTo>
                  <a:lnTo>
                    <a:pt x="3248" y="384"/>
                  </a:lnTo>
                  <a:lnTo>
                    <a:pt x="3248" y="320"/>
                  </a:lnTo>
                  <a:lnTo>
                    <a:pt x="3264" y="320"/>
                  </a:lnTo>
                  <a:close/>
                  <a:moveTo>
                    <a:pt x="3264" y="432"/>
                  </a:moveTo>
                  <a:lnTo>
                    <a:pt x="3264" y="496"/>
                  </a:lnTo>
                  <a:lnTo>
                    <a:pt x="3248" y="496"/>
                  </a:lnTo>
                  <a:lnTo>
                    <a:pt x="3248" y="432"/>
                  </a:lnTo>
                  <a:lnTo>
                    <a:pt x="3264" y="432"/>
                  </a:lnTo>
                  <a:close/>
                  <a:moveTo>
                    <a:pt x="3264" y="544"/>
                  </a:moveTo>
                  <a:lnTo>
                    <a:pt x="3264" y="608"/>
                  </a:lnTo>
                  <a:lnTo>
                    <a:pt x="3248" y="608"/>
                  </a:lnTo>
                  <a:lnTo>
                    <a:pt x="3248" y="544"/>
                  </a:lnTo>
                  <a:lnTo>
                    <a:pt x="3264" y="544"/>
                  </a:lnTo>
                  <a:close/>
                  <a:moveTo>
                    <a:pt x="3264" y="656"/>
                  </a:moveTo>
                  <a:lnTo>
                    <a:pt x="3264" y="720"/>
                  </a:lnTo>
                  <a:lnTo>
                    <a:pt x="3248" y="720"/>
                  </a:lnTo>
                  <a:lnTo>
                    <a:pt x="3248" y="656"/>
                  </a:lnTo>
                  <a:lnTo>
                    <a:pt x="3264" y="656"/>
                  </a:lnTo>
                  <a:close/>
                  <a:moveTo>
                    <a:pt x="3264" y="769"/>
                  </a:moveTo>
                  <a:lnTo>
                    <a:pt x="3264" y="833"/>
                  </a:lnTo>
                  <a:lnTo>
                    <a:pt x="3248" y="833"/>
                  </a:lnTo>
                  <a:lnTo>
                    <a:pt x="3248" y="769"/>
                  </a:lnTo>
                  <a:lnTo>
                    <a:pt x="3264" y="769"/>
                  </a:lnTo>
                  <a:close/>
                  <a:moveTo>
                    <a:pt x="3264" y="881"/>
                  </a:moveTo>
                  <a:lnTo>
                    <a:pt x="3264" y="945"/>
                  </a:lnTo>
                  <a:lnTo>
                    <a:pt x="3248" y="945"/>
                  </a:lnTo>
                  <a:lnTo>
                    <a:pt x="3248" y="881"/>
                  </a:lnTo>
                  <a:lnTo>
                    <a:pt x="3264" y="881"/>
                  </a:lnTo>
                  <a:close/>
                  <a:moveTo>
                    <a:pt x="3264" y="993"/>
                  </a:moveTo>
                  <a:lnTo>
                    <a:pt x="3264" y="1057"/>
                  </a:lnTo>
                  <a:lnTo>
                    <a:pt x="3248" y="1057"/>
                  </a:lnTo>
                  <a:lnTo>
                    <a:pt x="3248" y="993"/>
                  </a:lnTo>
                  <a:lnTo>
                    <a:pt x="3264" y="993"/>
                  </a:lnTo>
                  <a:close/>
                  <a:moveTo>
                    <a:pt x="3264" y="1105"/>
                  </a:moveTo>
                  <a:lnTo>
                    <a:pt x="3264" y="1169"/>
                  </a:lnTo>
                  <a:lnTo>
                    <a:pt x="3248" y="1169"/>
                  </a:lnTo>
                  <a:lnTo>
                    <a:pt x="3248" y="1105"/>
                  </a:lnTo>
                  <a:lnTo>
                    <a:pt x="3264" y="1105"/>
                  </a:lnTo>
                  <a:close/>
                  <a:moveTo>
                    <a:pt x="3264" y="1217"/>
                  </a:moveTo>
                  <a:lnTo>
                    <a:pt x="3264" y="1281"/>
                  </a:lnTo>
                  <a:lnTo>
                    <a:pt x="3248" y="1281"/>
                  </a:lnTo>
                  <a:lnTo>
                    <a:pt x="3248" y="1217"/>
                  </a:lnTo>
                  <a:lnTo>
                    <a:pt x="3264" y="1217"/>
                  </a:lnTo>
                  <a:close/>
                  <a:moveTo>
                    <a:pt x="3264" y="1329"/>
                  </a:moveTo>
                  <a:lnTo>
                    <a:pt x="3264" y="1393"/>
                  </a:lnTo>
                  <a:lnTo>
                    <a:pt x="3248" y="1393"/>
                  </a:lnTo>
                  <a:lnTo>
                    <a:pt x="3248" y="1329"/>
                  </a:lnTo>
                  <a:lnTo>
                    <a:pt x="3264" y="1329"/>
                  </a:lnTo>
                  <a:close/>
                  <a:moveTo>
                    <a:pt x="3264" y="1441"/>
                  </a:moveTo>
                  <a:lnTo>
                    <a:pt x="3264" y="1505"/>
                  </a:lnTo>
                  <a:lnTo>
                    <a:pt x="3248" y="1505"/>
                  </a:lnTo>
                  <a:lnTo>
                    <a:pt x="3248" y="1441"/>
                  </a:lnTo>
                  <a:lnTo>
                    <a:pt x="3264" y="1441"/>
                  </a:lnTo>
                  <a:close/>
                  <a:moveTo>
                    <a:pt x="3264" y="1553"/>
                  </a:moveTo>
                  <a:lnTo>
                    <a:pt x="3264" y="1617"/>
                  </a:lnTo>
                  <a:lnTo>
                    <a:pt x="3248" y="1617"/>
                  </a:lnTo>
                  <a:lnTo>
                    <a:pt x="3248" y="1553"/>
                  </a:lnTo>
                  <a:lnTo>
                    <a:pt x="3264" y="1553"/>
                  </a:lnTo>
                  <a:close/>
                  <a:moveTo>
                    <a:pt x="3264" y="1665"/>
                  </a:moveTo>
                  <a:lnTo>
                    <a:pt x="3264" y="1729"/>
                  </a:lnTo>
                  <a:lnTo>
                    <a:pt x="3248" y="1729"/>
                  </a:lnTo>
                  <a:lnTo>
                    <a:pt x="3248" y="1665"/>
                  </a:lnTo>
                  <a:lnTo>
                    <a:pt x="3264" y="1665"/>
                  </a:lnTo>
                  <a:close/>
                  <a:moveTo>
                    <a:pt x="3264" y="1778"/>
                  </a:moveTo>
                  <a:lnTo>
                    <a:pt x="3264" y="1842"/>
                  </a:lnTo>
                  <a:lnTo>
                    <a:pt x="3248" y="1842"/>
                  </a:lnTo>
                  <a:lnTo>
                    <a:pt x="3248" y="1778"/>
                  </a:lnTo>
                  <a:lnTo>
                    <a:pt x="3264" y="1778"/>
                  </a:lnTo>
                  <a:close/>
                  <a:moveTo>
                    <a:pt x="3264" y="1890"/>
                  </a:moveTo>
                  <a:lnTo>
                    <a:pt x="3264" y="1954"/>
                  </a:lnTo>
                  <a:lnTo>
                    <a:pt x="3248" y="1954"/>
                  </a:lnTo>
                  <a:lnTo>
                    <a:pt x="3248" y="1890"/>
                  </a:lnTo>
                  <a:lnTo>
                    <a:pt x="3264" y="1890"/>
                  </a:lnTo>
                  <a:close/>
                  <a:moveTo>
                    <a:pt x="3264" y="2002"/>
                  </a:moveTo>
                  <a:lnTo>
                    <a:pt x="3264" y="2066"/>
                  </a:lnTo>
                  <a:lnTo>
                    <a:pt x="3248" y="2066"/>
                  </a:lnTo>
                  <a:lnTo>
                    <a:pt x="3248" y="2002"/>
                  </a:lnTo>
                  <a:lnTo>
                    <a:pt x="3264" y="2002"/>
                  </a:lnTo>
                  <a:close/>
                  <a:moveTo>
                    <a:pt x="3264" y="2114"/>
                  </a:moveTo>
                  <a:lnTo>
                    <a:pt x="3264" y="2178"/>
                  </a:lnTo>
                  <a:lnTo>
                    <a:pt x="3248" y="2178"/>
                  </a:lnTo>
                  <a:lnTo>
                    <a:pt x="3248" y="2114"/>
                  </a:lnTo>
                  <a:lnTo>
                    <a:pt x="3264" y="2114"/>
                  </a:lnTo>
                  <a:close/>
                  <a:moveTo>
                    <a:pt x="3264" y="2226"/>
                  </a:moveTo>
                  <a:lnTo>
                    <a:pt x="3264" y="2290"/>
                  </a:lnTo>
                  <a:lnTo>
                    <a:pt x="3248" y="2290"/>
                  </a:lnTo>
                  <a:lnTo>
                    <a:pt x="3248" y="2226"/>
                  </a:lnTo>
                  <a:lnTo>
                    <a:pt x="3264" y="2226"/>
                  </a:lnTo>
                  <a:close/>
                  <a:moveTo>
                    <a:pt x="3264" y="2338"/>
                  </a:moveTo>
                  <a:lnTo>
                    <a:pt x="3264" y="2402"/>
                  </a:lnTo>
                  <a:lnTo>
                    <a:pt x="3248" y="2402"/>
                  </a:lnTo>
                  <a:lnTo>
                    <a:pt x="3248" y="2338"/>
                  </a:lnTo>
                  <a:lnTo>
                    <a:pt x="3264" y="2338"/>
                  </a:lnTo>
                  <a:close/>
                  <a:moveTo>
                    <a:pt x="3264" y="2450"/>
                  </a:moveTo>
                  <a:lnTo>
                    <a:pt x="3264" y="2514"/>
                  </a:lnTo>
                  <a:lnTo>
                    <a:pt x="3248" y="2514"/>
                  </a:lnTo>
                  <a:lnTo>
                    <a:pt x="3248" y="2450"/>
                  </a:lnTo>
                  <a:lnTo>
                    <a:pt x="3264" y="2450"/>
                  </a:lnTo>
                  <a:close/>
                  <a:moveTo>
                    <a:pt x="3264" y="2562"/>
                  </a:moveTo>
                  <a:lnTo>
                    <a:pt x="3264" y="2626"/>
                  </a:lnTo>
                  <a:lnTo>
                    <a:pt x="3248" y="2626"/>
                  </a:lnTo>
                  <a:lnTo>
                    <a:pt x="3248" y="2562"/>
                  </a:lnTo>
                  <a:lnTo>
                    <a:pt x="3264" y="2562"/>
                  </a:lnTo>
                  <a:close/>
                  <a:moveTo>
                    <a:pt x="3264" y="2674"/>
                  </a:moveTo>
                  <a:lnTo>
                    <a:pt x="3264" y="2739"/>
                  </a:lnTo>
                  <a:lnTo>
                    <a:pt x="3248" y="2739"/>
                  </a:lnTo>
                  <a:lnTo>
                    <a:pt x="3248" y="2674"/>
                  </a:lnTo>
                  <a:lnTo>
                    <a:pt x="3264" y="2674"/>
                  </a:lnTo>
                  <a:close/>
                  <a:moveTo>
                    <a:pt x="3264" y="2787"/>
                  </a:moveTo>
                  <a:lnTo>
                    <a:pt x="3264" y="2851"/>
                  </a:lnTo>
                  <a:lnTo>
                    <a:pt x="3248" y="2851"/>
                  </a:lnTo>
                  <a:lnTo>
                    <a:pt x="3248" y="2787"/>
                  </a:lnTo>
                  <a:lnTo>
                    <a:pt x="3264" y="2787"/>
                  </a:lnTo>
                  <a:close/>
                  <a:moveTo>
                    <a:pt x="3264" y="2899"/>
                  </a:moveTo>
                  <a:lnTo>
                    <a:pt x="3264" y="2963"/>
                  </a:lnTo>
                  <a:lnTo>
                    <a:pt x="3248" y="2963"/>
                  </a:lnTo>
                  <a:lnTo>
                    <a:pt x="3248" y="2899"/>
                  </a:lnTo>
                  <a:lnTo>
                    <a:pt x="3264" y="2899"/>
                  </a:lnTo>
                  <a:close/>
                  <a:moveTo>
                    <a:pt x="3264" y="3011"/>
                  </a:moveTo>
                  <a:lnTo>
                    <a:pt x="3264" y="3075"/>
                  </a:lnTo>
                  <a:lnTo>
                    <a:pt x="3248" y="3075"/>
                  </a:lnTo>
                  <a:lnTo>
                    <a:pt x="3248" y="3011"/>
                  </a:lnTo>
                  <a:lnTo>
                    <a:pt x="3264" y="3011"/>
                  </a:lnTo>
                  <a:close/>
                  <a:moveTo>
                    <a:pt x="3264" y="3123"/>
                  </a:moveTo>
                  <a:lnTo>
                    <a:pt x="3264" y="3187"/>
                  </a:lnTo>
                  <a:lnTo>
                    <a:pt x="3248" y="3187"/>
                  </a:lnTo>
                  <a:lnTo>
                    <a:pt x="3248" y="3123"/>
                  </a:lnTo>
                  <a:lnTo>
                    <a:pt x="3264" y="3123"/>
                  </a:lnTo>
                  <a:close/>
                  <a:moveTo>
                    <a:pt x="3264" y="3235"/>
                  </a:moveTo>
                  <a:lnTo>
                    <a:pt x="3264" y="3299"/>
                  </a:lnTo>
                  <a:lnTo>
                    <a:pt x="3248" y="3299"/>
                  </a:lnTo>
                  <a:lnTo>
                    <a:pt x="3248" y="3235"/>
                  </a:lnTo>
                  <a:lnTo>
                    <a:pt x="3264" y="3235"/>
                  </a:lnTo>
                  <a:close/>
                  <a:moveTo>
                    <a:pt x="3264" y="3347"/>
                  </a:moveTo>
                  <a:lnTo>
                    <a:pt x="3264" y="3411"/>
                  </a:lnTo>
                  <a:lnTo>
                    <a:pt x="3248" y="3411"/>
                  </a:lnTo>
                  <a:lnTo>
                    <a:pt x="3248" y="3347"/>
                  </a:lnTo>
                  <a:lnTo>
                    <a:pt x="3264" y="3347"/>
                  </a:lnTo>
                  <a:close/>
                  <a:moveTo>
                    <a:pt x="3264" y="3459"/>
                  </a:moveTo>
                  <a:lnTo>
                    <a:pt x="3264" y="3523"/>
                  </a:lnTo>
                  <a:lnTo>
                    <a:pt x="3248" y="3523"/>
                  </a:lnTo>
                  <a:lnTo>
                    <a:pt x="3248" y="3459"/>
                  </a:lnTo>
                  <a:lnTo>
                    <a:pt x="3264" y="3459"/>
                  </a:lnTo>
                  <a:close/>
                  <a:moveTo>
                    <a:pt x="3264" y="3571"/>
                  </a:moveTo>
                  <a:lnTo>
                    <a:pt x="3264" y="3635"/>
                  </a:lnTo>
                  <a:lnTo>
                    <a:pt x="3248" y="3635"/>
                  </a:lnTo>
                  <a:lnTo>
                    <a:pt x="3248" y="3571"/>
                  </a:lnTo>
                  <a:lnTo>
                    <a:pt x="3264" y="3571"/>
                  </a:lnTo>
                  <a:close/>
                  <a:moveTo>
                    <a:pt x="3264" y="3683"/>
                  </a:moveTo>
                  <a:lnTo>
                    <a:pt x="3264" y="3748"/>
                  </a:lnTo>
                  <a:lnTo>
                    <a:pt x="3248" y="3748"/>
                  </a:lnTo>
                  <a:lnTo>
                    <a:pt x="3248" y="3683"/>
                  </a:lnTo>
                  <a:lnTo>
                    <a:pt x="3264" y="3683"/>
                  </a:lnTo>
                  <a:close/>
                  <a:moveTo>
                    <a:pt x="3264" y="3796"/>
                  </a:moveTo>
                  <a:lnTo>
                    <a:pt x="3264" y="3860"/>
                  </a:lnTo>
                  <a:lnTo>
                    <a:pt x="3248" y="3860"/>
                  </a:lnTo>
                  <a:lnTo>
                    <a:pt x="3248" y="3796"/>
                  </a:lnTo>
                  <a:lnTo>
                    <a:pt x="3264" y="3796"/>
                  </a:lnTo>
                  <a:close/>
                  <a:moveTo>
                    <a:pt x="3264" y="3908"/>
                  </a:moveTo>
                  <a:lnTo>
                    <a:pt x="3264" y="3972"/>
                  </a:lnTo>
                  <a:lnTo>
                    <a:pt x="3248" y="3972"/>
                  </a:lnTo>
                  <a:lnTo>
                    <a:pt x="3248" y="3908"/>
                  </a:lnTo>
                  <a:lnTo>
                    <a:pt x="3264" y="3908"/>
                  </a:lnTo>
                  <a:close/>
                  <a:moveTo>
                    <a:pt x="3264" y="4020"/>
                  </a:moveTo>
                  <a:lnTo>
                    <a:pt x="3264" y="4072"/>
                  </a:lnTo>
                  <a:cubicBezTo>
                    <a:pt x="3264" y="4077"/>
                    <a:pt x="3261" y="4080"/>
                    <a:pt x="3256" y="4080"/>
                  </a:cubicBezTo>
                  <a:lnTo>
                    <a:pt x="3245" y="4080"/>
                  </a:lnTo>
                  <a:lnTo>
                    <a:pt x="3245" y="4064"/>
                  </a:lnTo>
                  <a:lnTo>
                    <a:pt x="3256" y="4064"/>
                  </a:lnTo>
                  <a:lnTo>
                    <a:pt x="3248" y="4072"/>
                  </a:lnTo>
                  <a:lnTo>
                    <a:pt x="3248" y="4020"/>
                  </a:lnTo>
                  <a:lnTo>
                    <a:pt x="3264" y="4020"/>
                  </a:lnTo>
                  <a:close/>
                  <a:moveTo>
                    <a:pt x="3197" y="4080"/>
                  </a:moveTo>
                  <a:lnTo>
                    <a:pt x="3133" y="4080"/>
                  </a:lnTo>
                  <a:lnTo>
                    <a:pt x="3133" y="4064"/>
                  </a:lnTo>
                  <a:lnTo>
                    <a:pt x="3197" y="4064"/>
                  </a:lnTo>
                  <a:lnTo>
                    <a:pt x="3197" y="4080"/>
                  </a:lnTo>
                  <a:close/>
                  <a:moveTo>
                    <a:pt x="3085" y="4080"/>
                  </a:moveTo>
                  <a:lnTo>
                    <a:pt x="3021" y="4080"/>
                  </a:lnTo>
                  <a:lnTo>
                    <a:pt x="3021" y="4064"/>
                  </a:lnTo>
                  <a:lnTo>
                    <a:pt x="3085" y="4064"/>
                  </a:lnTo>
                  <a:lnTo>
                    <a:pt x="3085" y="4080"/>
                  </a:lnTo>
                  <a:close/>
                  <a:moveTo>
                    <a:pt x="2973" y="4080"/>
                  </a:moveTo>
                  <a:lnTo>
                    <a:pt x="2909" y="4080"/>
                  </a:lnTo>
                  <a:lnTo>
                    <a:pt x="2909" y="4064"/>
                  </a:lnTo>
                  <a:lnTo>
                    <a:pt x="2973" y="4064"/>
                  </a:lnTo>
                  <a:lnTo>
                    <a:pt x="2973" y="4080"/>
                  </a:lnTo>
                  <a:close/>
                  <a:moveTo>
                    <a:pt x="2861" y="4080"/>
                  </a:moveTo>
                  <a:lnTo>
                    <a:pt x="2797" y="4080"/>
                  </a:lnTo>
                  <a:lnTo>
                    <a:pt x="2797" y="4064"/>
                  </a:lnTo>
                  <a:lnTo>
                    <a:pt x="2861" y="4064"/>
                  </a:lnTo>
                  <a:lnTo>
                    <a:pt x="2861" y="4080"/>
                  </a:lnTo>
                  <a:close/>
                  <a:moveTo>
                    <a:pt x="2749" y="4080"/>
                  </a:moveTo>
                  <a:lnTo>
                    <a:pt x="2684" y="4080"/>
                  </a:lnTo>
                  <a:lnTo>
                    <a:pt x="2684" y="4064"/>
                  </a:lnTo>
                  <a:lnTo>
                    <a:pt x="2749" y="4064"/>
                  </a:lnTo>
                  <a:lnTo>
                    <a:pt x="2749" y="4080"/>
                  </a:lnTo>
                  <a:close/>
                  <a:moveTo>
                    <a:pt x="2636" y="4080"/>
                  </a:moveTo>
                  <a:lnTo>
                    <a:pt x="2572" y="4080"/>
                  </a:lnTo>
                  <a:lnTo>
                    <a:pt x="2572" y="4064"/>
                  </a:lnTo>
                  <a:lnTo>
                    <a:pt x="2636" y="4064"/>
                  </a:lnTo>
                  <a:lnTo>
                    <a:pt x="2636" y="4080"/>
                  </a:lnTo>
                  <a:close/>
                  <a:moveTo>
                    <a:pt x="2524" y="4080"/>
                  </a:moveTo>
                  <a:lnTo>
                    <a:pt x="2460" y="4080"/>
                  </a:lnTo>
                  <a:lnTo>
                    <a:pt x="2460" y="4064"/>
                  </a:lnTo>
                  <a:lnTo>
                    <a:pt x="2524" y="4064"/>
                  </a:lnTo>
                  <a:lnTo>
                    <a:pt x="2524" y="4080"/>
                  </a:lnTo>
                  <a:close/>
                  <a:moveTo>
                    <a:pt x="2412" y="4080"/>
                  </a:moveTo>
                  <a:lnTo>
                    <a:pt x="2348" y="4080"/>
                  </a:lnTo>
                  <a:lnTo>
                    <a:pt x="2348" y="4064"/>
                  </a:lnTo>
                  <a:lnTo>
                    <a:pt x="2412" y="4064"/>
                  </a:lnTo>
                  <a:lnTo>
                    <a:pt x="2412" y="4080"/>
                  </a:lnTo>
                  <a:close/>
                  <a:moveTo>
                    <a:pt x="2300" y="4080"/>
                  </a:moveTo>
                  <a:lnTo>
                    <a:pt x="2236" y="4080"/>
                  </a:lnTo>
                  <a:lnTo>
                    <a:pt x="2236" y="4064"/>
                  </a:lnTo>
                  <a:lnTo>
                    <a:pt x="2300" y="4064"/>
                  </a:lnTo>
                  <a:lnTo>
                    <a:pt x="2300" y="4080"/>
                  </a:lnTo>
                  <a:close/>
                  <a:moveTo>
                    <a:pt x="2188" y="4080"/>
                  </a:moveTo>
                  <a:lnTo>
                    <a:pt x="2124" y="4080"/>
                  </a:lnTo>
                  <a:lnTo>
                    <a:pt x="2124" y="4064"/>
                  </a:lnTo>
                  <a:lnTo>
                    <a:pt x="2188" y="4064"/>
                  </a:lnTo>
                  <a:lnTo>
                    <a:pt x="2188" y="4080"/>
                  </a:lnTo>
                  <a:close/>
                  <a:moveTo>
                    <a:pt x="2076" y="4080"/>
                  </a:moveTo>
                  <a:lnTo>
                    <a:pt x="2012" y="4080"/>
                  </a:lnTo>
                  <a:lnTo>
                    <a:pt x="2012" y="4064"/>
                  </a:lnTo>
                  <a:lnTo>
                    <a:pt x="2076" y="4064"/>
                  </a:lnTo>
                  <a:lnTo>
                    <a:pt x="2076" y="4080"/>
                  </a:lnTo>
                  <a:close/>
                  <a:moveTo>
                    <a:pt x="1964" y="4080"/>
                  </a:moveTo>
                  <a:lnTo>
                    <a:pt x="1900" y="4080"/>
                  </a:lnTo>
                  <a:lnTo>
                    <a:pt x="1900" y="4064"/>
                  </a:lnTo>
                  <a:lnTo>
                    <a:pt x="1964" y="4064"/>
                  </a:lnTo>
                  <a:lnTo>
                    <a:pt x="1964" y="4080"/>
                  </a:lnTo>
                  <a:close/>
                  <a:moveTo>
                    <a:pt x="1852" y="4080"/>
                  </a:moveTo>
                  <a:lnTo>
                    <a:pt x="1788" y="4080"/>
                  </a:lnTo>
                  <a:lnTo>
                    <a:pt x="1788" y="4064"/>
                  </a:lnTo>
                  <a:lnTo>
                    <a:pt x="1852" y="4064"/>
                  </a:lnTo>
                  <a:lnTo>
                    <a:pt x="1852" y="4080"/>
                  </a:lnTo>
                  <a:close/>
                  <a:moveTo>
                    <a:pt x="1740" y="4080"/>
                  </a:moveTo>
                  <a:lnTo>
                    <a:pt x="1675" y="4080"/>
                  </a:lnTo>
                  <a:lnTo>
                    <a:pt x="1675" y="4064"/>
                  </a:lnTo>
                  <a:lnTo>
                    <a:pt x="1740" y="4064"/>
                  </a:lnTo>
                  <a:lnTo>
                    <a:pt x="1740" y="4080"/>
                  </a:lnTo>
                  <a:close/>
                  <a:moveTo>
                    <a:pt x="1627" y="4080"/>
                  </a:moveTo>
                  <a:lnTo>
                    <a:pt x="1563" y="4080"/>
                  </a:lnTo>
                  <a:lnTo>
                    <a:pt x="1563" y="4064"/>
                  </a:lnTo>
                  <a:lnTo>
                    <a:pt x="1627" y="4064"/>
                  </a:lnTo>
                  <a:lnTo>
                    <a:pt x="1627" y="4080"/>
                  </a:lnTo>
                  <a:close/>
                  <a:moveTo>
                    <a:pt x="1515" y="4080"/>
                  </a:moveTo>
                  <a:lnTo>
                    <a:pt x="1451" y="4080"/>
                  </a:lnTo>
                  <a:lnTo>
                    <a:pt x="1451" y="4064"/>
                  </a:lnTo>
                  <a:lnTo>
                    <a:pt x="1515" y="4064"/>
                  </a:lnTo>
                  <a:lnTo>
                    <a:pt x="1515" y="4080"/>
                  </a:lnTo>
                  <a:close/>
                  <a:moveTo>
                    <a:pt x="1403" y="4080"/>
                  </a:moveTo>
                  <a:lnTo>
                    <a:pt x="1339" y="4080"/>
                  </a:lnTo>
                  <a:lnTo>
                    <a:pt x="1339" y="4064"/>
                  </a:lnTo>
                  <a:lnTo>
                    <a:pt x="1403" y="4064"/>
                  </a:lnTo>
                  <a:lnTo>
                    <a:pt x="1403" y="4080"/>
                  </a:lnTo>
                  <a:close/>
                  <a:moveTo>
                    <a:pt x="1291" y="4080"/>
                  </a:moveTo>
                  <a:lnTo>
                    <a:pt x="1227" y="4080"/>
                  </a:lnTo>
                  <a:lnTo>
                    <a:pt x="1227" y="4064"/>
                  </a:lnTo>
                  <a:lnTo>
                    <a:pt x="1291" y="4064"/>
                  </a:lnTo>
                  <a:lnTo>
                    <a:pt x="1291" y="4080"/>
                  </a:lnTo>
                  <a:close/>
                  <a:moveTo>
                    <a:pt x="1179" y="4080"/>
                  </a:moveTo>
                  <a:lnTo>
                    <a:pt x="1115" y="4080"/>
                  </a:lnTo>
                  <a:lnTo>
                    <a:pt x="1115" y="4064"/>
                  </a:lnTo>
                  <a:lnTo>
                    <a:pt x="1179" y="4064"/>
                  </a:lnTo>
                  <a:lnTo>
                    <a:pt x="1179" y="4080"/>
                  </a:lnTo>
                  <a:close/>
                  <a:moveTo>
                    <a:pt x="1067" y="4080"/>
                  </a:moveTo>
                  <a:lnTo>
                    <a:pt x="1003" y="4080"/>
                  </a:lnTo>
                  <a:lnTo>
                    <a:pt x="1003" y="4064"/>
                  </a:lnTo>
                  <a:lnTo>
                    <a:pt x="1067" y="4064"/>
                  </a:lnTo>
                  <a:lnTo>
                    <a:pt x="1067" y="4080"/>
                  </a:lnTo>
                  <a:close/>
                  <a:moveTo>
                    <a:pt x="955" y="4080"/>
                  </a:moveTo>
                  <a:lnTo>
                    <a:pt x="891" y="4080"/>
                  </a:lnTo>
                  <a:lnTo>
                    <a:pt x="891" y="4064"/>
                  </a:lnTo>
                  <a:lnTo>
                    <a:pt x="955" y="4064"/>
                  </a:lnTo>
                  <a:lnTo>
                    <a:pt x="955" y="4080"/>
                  </a:lnTo>
                  <a:close/>
                  <a:moveTo>
                    <a:pt x="843" y="4080"/>
                  </a:moveTo>
                  <a:lnTo>
                    <a:pt x="779" y="4080"/>
                  </a:lnTo>
                  <a:lnTo>
                    <a:pt x="779" y="4064"/>
                  </a:lnTo>
                  <a:lnTo>
                    <a:pt x="843" y="4064"/>
                  </a:lnTo>
                  <a:lnTo>
                    <a:pt x="843" y="4080"/>
                  </a:lnTo>
                  <a:close/>
                  <a:moveTo>
                    <a:pt x="731" y="4080"/>
                  </a:moveTo>
                  <a:lnTo>
                    <a:pt x="666" y="4080"/>
                  </a:lnTo>
                  <a:lnTo>
                    <a:pt x="666" y="4064"/>
                  </a:lnTo>
                  <a:lnTo>
                    <a:pt x="731" y="4064"/>
                  </a:lnTo>
                  <a:lnTo>
                    <a:pt x="731" y="4080"/>
                  </a:lnTo>
                  <a:close/>
                  <a:moveTo>
                    <a:pt x="618" y="4080"/>
                  </a:moveTo>
                  <a:lnTo>
                    <a:pt x="554" y="4080"/>
                  </a:lnTo>
                  <a:lnTo>
                    <a:pt x="554" y="4064"/>
                  </a:lnTo>
                  <a:lnTo>
                    <a:pt x="618" y="4064"/>
                  </a:lnTo>
                  <a:lnTo>
                    <a:pt x="618" y="4080"/>
                  </a:lnTo>
                  <a:close/>
                  <a:moveTo>
                    <a:pt x="506" y="4080"/>
                  </a:moveTo>
                  <a:lnTo>
                    <a:pt x="442" y="4080"/>
                  </a:lnTo>
                  <a:lnTo>
                    <a:pt x="442" y="4064"/>
                  </a:lnTo>
                  <a:lnTo>
                    <a:pt x="506" y="4064"/>
                  </a:lnTo>
                  <a:lnTo>
                    <a:pt x="506" y="4080"/>
                  </a:lnTo>
                  <a:close/>
                  <a:moveTo>
                    <a:pt x="394" y="4080"/>
                  </a:moveTo>
                  <a:lnTo>
                    <a:pt x="330" y="4080"/>
                  </a:lnTo>
                  <a:lnTo>
                    <a:pt x="330" y="4064"/>
                  </a:lnTo>
                  <a:lnTo>
                    <a:pt x="394" y="4064"/>
                  </a:lnTo>
                  <a:lnTo>
                    <a:pt x="394" y="4080"/>
                  </a:lnTo>
                  <a:close/>
                  <a:moveTo>
                    <a:pt x="282" y="4080"/>
                  </a:moveTo>
                  <a:lnTo>
                    <a:pt x="218" y="4080"/>
                  </a:lnTo>
                  <a:lnTo>
                    <a:pt x="218" y="4064"/>
                  </a:lnTo>
                  <a:lnTo>
                    <a:pt x="282" y="4064"/>
                  </a:lnTo>
                  <a:lnTo>
                    <a:pt x="282" y="4080"/>
                  </a:lnTo>
                  <a:close/>
                  <a:moveTo>
                    <a:pt x="170" y="4080"/>
                  </a:moveTo>
                  <a:lnTo>
                    <a:pt x="106" y="4080"/>
                  </a:lnTo>
                  <a:lnTo>
                    <a:pt x="106" y="4064"/>
                  </a:lnTo>
                  <a:lnTo>
                    <a:pt x="170" y="4064"/>
                  </a:lnTo>
                  <a:lnTo>
                    <a:pt x="170" y="4080"/>
                  </a:lnTo>
                  <a:close/>
                  <a:moveTo>
                    <a:pt x="58" y="4080"/>
                  </a:moveTo>
                  <a:lnTo>
                    <a:pt x="8" y="4080"/>
                  </a:lnTo>
                  <a:lnTo>
                    <a:pt x="8" y="4064"/>
                  </a:lnTo>
                  <a:lnTo>
                    <a:pt x="58" y="4064"/>
                  </a:lnTo>
                  <a:lnTo>
                    <a:pt x="58" y="4080"/>
                  </a:lnTo>
                  <a:close/>
                </a:path>
              </a:pathLst>
            </a:custGeom>
            <a:solidFill>
              <a:srgbClr val="A6A6A6"/>
            </a:solidFill>
            <a:ln w="0" cap="flat">
              <a:solidFill>
                <a:srgbClr val="A6A6A6"/>
              </a:solidFill>
              <a:prstDash val="solid"/>
              <a:round/>
              <a:headEnd/>
              <a:tailEnd/>
            </a:ln>
          </p:spPr>
          <p:txBody>
            <a:bodyPr/>
            <a:lstStyle/>
            <a:p>
              <a:pPr>
                <a:defRPr/>
              </a:pPr>
              <a:endParaRPr lang="en-US"/>
            </a:p>
          </p:txBody>
        </p:sp>
        <p:sp>
          <p:nvSpPr>
            <p:cNvPr id="1034" name="Freeform 10"/>
            <p:cNvSpPr>
              <a:spLocks noEditPoints="1"/>
            </p:cNvSpPr>
            <p:nvPr/>
          </p:nvSpPr>
          <p:spPr bwMode="auto">
            <a:xfrm>
              <a:off x="8653464" y="3637022"/>
              <a:ext cx="1822451" cy="2279650"/>
            </a:xfrm>
            <a:custGeom>
              <a:avLst/>
              <a:gdLst/>
              <a:ahLst/>
              <a:cxnLst>
                <a:cxn ang="0">
                  <a:pos x="0" y="3848"/>
                </a:cxn>
                <a:cxn ang="0">
                  <a:pos x="0" y="3560"/>
                </a:cxn>
                <a:cxn ang="0">
                  <a:pos x="16" y="3336"/>
                </a:cxn>
                <a:cxn ang="0">
                  <a:pos x="16" y="3176"/>
                </a:cxn>
                <a:cxn ang="0">
                  <a:pos x="0" y="2951"/>
                </a:cxn>
                <a:cxn ang="0">
                  <a:pos x="0" y="2615"/>
                </a:cxn>
                <a:cxn ang="0">
                  <a:pos x="0" y="2327"/>
                </a:cxn>
                <a:cxn ang="0">
                  <a:pos x="16" y="2102"/>
                </a:cxn>
                <a:cxn ang="0">
                  <a:pos x="16" y="1942"/>
                </a:cxn>
                <a:cxn ang="0">
                  <a:pos x="0" y="1718"/>
                </a:cxn>
                <a:cxn ang="0">
                  <a:pos x="0" y="1382"/>
                </a:cxn>
                <a:cxn ang="0">
                  <a:pos x="0" y="1093"/>
                </a:cxn>
                <a:cxn ang="0">
                  <a:pos x="16" y="869"/>
                </a:cxn>
                <a:cxn ang="0">
                  <a:pos x="16" y="709"/>
                </a:cxn>
                <a:cxn ang="0">
                  <a:pos x="0" y="485"/>
                </a:cxn>
                <a:cxn ang="0">
                  <a:pos x="0" y="149"/>
                </a:cxn>
                <a:cxn ang="0">
                  <a:pos x="16" y="8"/>
                </a:cxn>
                <a:cxn ang="0">
                  <a:pos x="205" y="16"/>
                </a:cxn>
                <a:cxn ang="0">
                  <a:pos x="429" y="0"/>
                </a:cxn>
                <a:cxn ang="0">
                  <a:pos x="765" y="0"/>
                </a:cxn>
                <a:cxn ang="0">
                  <a:pos x="1054" y="0"/>
                </a:cxn>
                <a:cxn ang="0">
                  <a:pos x="1278" y="16"/>
                </a:cxn>
                <a:cxn ang="0">
                  <a:pos x="1438" y="16"/>
                </a:cxn>
                <a:cxn ang="0">
                  <a:pos x="1662" y="0"/>
                </a:cxn>
                <a:cxn ang="0">
                  <a:pos x="1999" y="0"/>
                </a:cxn>
                <a:cxn ang="0">
                  <a:pos x="2287" y="0"/>
                </a:cxn>
                <a:cxn ang="0">
                  <a:pos x="2511" y="16"/>
                </a:cxn>
                <a:cxn ang="0">
                  <a:pos x="2671" y="16"/>
                </a:cxn>
                <a:cxn ang="0">
                  <a:pos x="2895" y="0"/>
                </a:cxn>
                <a:cxn ang="0">
                  <a:pos x="3232" y="0"/>
                </a:cxn>
                <a:cxn ang="0">
                  <a:pos x="3248" y="160"/>
                </a:cxn>
                <a:cxn ang="0">
                  <a:pos x="3248" y="320"/>
                </a:cxn>
                <a:cxn ang="0">
                  <a:pos x="3264" y="544"/>
                </a:cxn>
                <a:cxn ang="0">
                  <a:pos x="3264" y="881"/>
                </a:cxn>
                <a:cxn ang="0">
                  <a:pos x="3264" y="1169"/>
                </a:cxn>
                <a:cxn ang="0">
                  <a:pos x="3248" y="1393"/>
                </a:cxn>
                <a:cxn ang="0">
                  <a:pos x="3248" y="1553"/>
                </a:cxn>
                <a:cxn ang="0">
                  <a:pos x="3264" y="1778"/>
                </a:cxn>
                <a:cxn ang="0">
                  <a:pos x="3264" y="2114"/>
                </a:cxn>
                <a:cxn ang="0">
                  <a:pos x="3264" y="2402"/>
                </a:cxn>
                <a:cxn ang="0">
                  <a:pos x="3248" y="2626"/>
                </a:cxn>
                <a:cxn ang="0">
                  <a:pos x="3248" y="2787"/>
                </a:cxn>
                <a:cxn ang="0">
                  <a:pos x="3264" y="3011"/>
                </a:cxn>
                <a:cxn ang="0">
                  <a:pos x="3264" y="3347"/>
                </a:cxn>
                <a:cxn ang="0">
                  <a:pos x="3264" y="3635"/>
                </a:cxn>
                <a:cxn ang="0">
                  <a:pos x="3248" y="3860"/>
                </a:cxn>
                <a:cxn ang="0">
                  <a:pos x="3245" y="4080"/>
                </a:cxn>
                <a:cxn ang="0">
                  <a:pos x="3085" y="4080"/>
                </a:cxn>
                <a:cxn ang="0">
                  <a:pos x="2797" y="4080"/>
                </a:cxn>
                <a:cxn ang="0">
                  <a:pos x="2572" y="4064"/>
                </a:cxn>
                <a:cxn ang="0">
                  <a:pos x="2412" y="4064"/>
                </a:cxn>
                <a:cxn ang="0">
                  <a:pos x="2188" y="4080"/>
                </a:cxn>
                <a:cxn ang="0">
                  <a:pos x="1852" y="4080"/>
                </a:cxn>
                <a:cxn ang="0">
                  <a:pos x="1563" y="4080"/>
                </a:cxn>
                <a:cxn ang="0">
                  <a:pos x="1339" y="4064"/>
                </a:cxn>
                <a:cxn ang="0">
                  <a:pos x="1179" y="4064"/>
                </a:cxn>
                <a:cxn ang="0">
                  <a:pos x="955" y="4080"/>
                </a:cxn>
                <a:cxn ang="0">
                  <a:pos x="618" y="4080"/>
                </a:cxn>
                <a:cxn ang="0">
                  <a:pos x="330" y="4080"/>
                </a:cxn>
                <a:cxn ang="0">
                  <a:pos x="106" y="4064"/>
                </a:cxn>
              </a:cxnLst>
              <a:rect l="0" t="0" r="r" b="b"/>
              <a:pathLst>
                <a:path w="3264" h="4080">
                  <a:moveTo>
                    <a:pt x="0" y="4072"/>
                  </a:moveTo>
                  <a:lnTo>
                    <a:pt x="0" y="4008"/>
                  </a:lnTo>
                  <a:lnTo>
                    <a:pt x="16" y="4008"/>
                  </a:lnTo>
                  <a:lnTo>
                    <a:pt x="16" y="4072"/>
                  </a:lnTo>
                  <a:lnTo>
                    <a:pt x="0" y="4072"/>
                  </a:lnTo>
                  <a:close/>
                  <a:moveTo>
                    <a:pt x="0" y="3960"/>
                  </a:moveTo>
                  <a:lnTo>
                    <a:pt x="0" y="3896"/>
                  </a:lnTo>
                  <a:lnTo>
                    <a:pt x="16" y="3896"/>
                  </a:lnTo>
                  <a:lnTo>
                    <a:pt x="16" y="3960"/>
                  </a:lnTo>
                  <a:lnTo>
                    <a:pt x="0" y="3960"/>
                  </a:lnTo>
                  <a:close/>
                  <a:moveTo>
                    <a:pt x="0" y="3848"/>
                  </a:moveTo>
                  <a:lnTo>
                    <a:pt x="0" y="3784"/>
                  </a:lnTo>
                  <a:lnTo>
                    <a:pt x="16" y="3784"/>
                  </a:lnTo>
                  <a:lnTo>
                    <a:pt x="16" y="3848"/>
                  </a:lnTo>
                  <a:lnTo>
                    <a:pt x="0" y="3848"/>
                  </a:lnTo>
                  <a:close/>
                  <a:moveTo>
                    <a:pt x="0" y="3736"/>
                  </a:moveTo>
                  <a:lnTo>
                    <a:pt x="0" y="3672"/>
                  </a:lnTo>
                  <a:lnTo>
                    <a:pt x="16" y="3672"/>
                  </a:lnTo>
                  <a:lnTo>
                    <a:pt x="16" y="3736"/>
                  </a:lnTo>
                  <a:lnTo>
                    <a:pt x="0" y="3736"/>
                  </a:lnTo>
                  <a:close/>
                  <a:moveTo>
                    <a:pt x="0" y="3624"/>
                  </a:moveTo>
                  <a:lnTo>
                    <a:pt x="0" y="3560"/>
                  </a:lnTo>
                  <a:lnTo>
                    <a:pt x="16" y="3560"/>
                  </a:lnTo>
                  <a:lnTo>
                    <a:pt x="16" y="3624"/>
                  </a:lnTo>
                  <a:lnTo>
                    <a:pt x="0" y="3624"/>
                  </a:lnTo>
                  <a:close/>
                  <a:moveTo>
                    <a:pt x="0" y="3512"/>
                  </a:moveTo>
                  <a:lnTo>
                    <a:pt x="0" y="3448"/>
                  </a:lnTo>
                  <a:lnTo>
                    <a:pt x="16" y="3448"/>
                  </a:lnTo>
                  <a:lnTo>
                    <a:pt x="16" y="3512"/>
                  </a:lnTo>
                  <a:lnTo>
                    <a:pt x="0" y="3512"/>
                  </a:lnTo>
                  <a:close/>
                  <a:moveTo>
                    <a:pt x="0" y="3400"/>
                  </a:moveTo>
                  <a:lnTo>
                    <a:pt x="0" y="3336"/>
                  </a:lnTo>
                  <a:lnTo>
                    <a:pt x="16" y="3336"/>
                  </a:lnTo>
                  <a:lnTo>
                    <a:pt x="16" y="3400"/>
                  </a:lnTo>
                  <a:lnTo>
                    <a:pt x="0" y="3400"/>
                  </a:lnTo>
                  <a:close/>
                  <a:moveTo>
                    <a:pt x="0" y="3288"/>
                  </a:moveTo>
                  <a:lnTo>
                    <a:pt x="0" y="3224"/>
                  </a:lnTo>
                  <a:lnTo>
                    <a:pt x="16" y="3224"/>
                  </a:lnTo>
                  <a:lnTo>
                    <a:pt x="16" y="3288"/>
                  </a:lnTo>
                  <a:lnTo>
                    <a:pt x="0" y="3288"/>
                  </a:lnTo>
                  <a:close/>
                  <a:moveTo>
                    <a:pt x="0" y="3176"/>
                  </a:moveTo>
                  <a:lnTo>
                    <a:pt x="0" y="3111"/>
                  </a:lnTo>
                  <a:lnTo>
                    <a:pt x="16" y="3111"/>
                  </a:lnTo>
                  <a:lnTo>
                    <a:pt x="16" y="3176"/>
                  </a:lnTo>
                  <a:lnTo>
                    <a:pt x="0" y="3176"/>
                  </a:lnTo>
                  <a:close/>
                  <a:moveTo>
                    <a:pt x="0" y="3063"/>
                  </a:moveTo>
                  <a:lnTo>
                    <a:pt x="0" y="2999"/>
                  </a:lnTo>
                  <a:lnTo>
                    <a:pt x="16" y="2999"/>
                  </a:lnTo>
                  <a:lnTo>
                    <a:pt x="16" y="3063"/>
                  </a:lnTo>
                  <a:lnTo>
                    <a:pt x="0" y="3063"/>
                  </a:lnTo>
                  <a:close/>
                  <a:moveTo>
                    <a:pt x="0" y="2951"/>
                  </a:moveTo>
                  <a:lnTo>
                    <a:pt x="0" y="2887"/>
                  </a:lnTo>
                  <a:lnTo>
                    <a:pt x="16" y="2887"/>
                  </a:lnTo>
                  <a:lnTo>
                    <a:pt x="16" y="2951"/>
                  </a:lnTo>
                  <a:lnTo>
                    <a:pt x="0" y="2951"/>
                  </a:lnTo>
                  <a:close/>
                  <a:moveTo>
                    <a:pt x="0" y="2839"/>
                  </a:moveTo>
                  <a:lnTo>
                    <a:pt x="0" y="2775"/>
                  </a:lnTo>
                  <a:lnTo>
                    <a:pt x="16" y="2775"/>
                  </a:lnTo>
                  <a:lnTo>
                    <a:pt x="16" y="2839"/>
                  </a:lnTo>
                  <a:lnTo>
                    <a:pt x="0" y="2839"/>
                  </a:lnTo>
                  <a:close/>
                  <a:moveTo>
                    <a:pt x="0" y="2727"/>
                  </a:moveTo>
                  <a:lnTo>
                    <a:pt x="0" y="2663"/>
                  </a:lnTo>
                  <a:lnTo>
                    <a:pt x="16" y="2663"/>
                  </a:lnTo>
                  <a:lnTo>
                    <a:pt x="16" y="2727"/>
                  </a:lnTo>
                  <a:lnTo>
                    <a:pt x="0" y="2727"/>
                  </a:lnTo>
                  <a:close/>
                  <a:moveTo>
                    <a:pt x="0" y="2615"/>
                  </a:moveTo>
                  <a:lnTo>
                    <a:pt x="0" y="2551"/>
                  </a:lnTo>
                  <a:lnTo>
                    <a:pt x="16" y="2551"/>
                  </a:lnTo>
                  <a:lnTo>
                    <a:pt x="16" y="2615"/>
                  </a:lnTo>
                  <a:lnTo>
                    <a:pt x="0" y="2615"/>
                  </a:lnTo>
                  <a:close/>
                  <a:moveTo>
                    <a:pt x="0" y="2503"/>
                  </a:moveTo>
                  <a:lnTo>
                    <a:pt x="0" y="2439"/>
                  </a:lnTo>
                  <a:lnTo>
                    <a:pt x="16" y="2439"/>
                  </a:lnTo>
                  <a:lnTo>
                    <a:pt x="16" y="2503"/>
                  </a:lnTo>
                  <a:lnTo>
                    <a:pt x="0" y="2503"/>
                  </a:lnTo>
                  <a:close/>
                  <a:moveTo>
                    <a:pt x="0" y="2391"/>
                  </a:moveTo>
                  <a:lnTo>
                    <a:pt x="0" y="2327"/>
                  </a:lnTo>
                  <a:lnTo>
                    <a:pt x="16" y="2327"/>
                  </a:lnTo>
                  <a:lnTo>
                    <a:pt x="16" y="2391"/>
                  </a:lnTo>
                  <a:lnTo>
                    <a:pt x="0" y="2391"/>
                  </a:lnTo>
                  <a:close/>
                  <a:moveTo>
                    <a:pt x="0" y="2279"/>
                  </a:moveTo>
                  <a:lnTo>
                    <a:pt x="0" y="2215"/>
                  </a:lnTo>
                  <a:lnTo>
                    <a:pt x="16" y="2215"/>
                  </a:lnTo>
                  <a:lnTo>
                    <a:pt x="16" y="2279"/>
                  </a:lnTo>
                  <a:lnTo>
                    <a:pt x="0" y="2279"/>
                  </a:lnTo>
                  <a:close/>
                  <a:moveTo>
                    <a:pt x="0" y="2167"/>
                  </a:moveTo>
                  <a:lnTo>
                    <a:pt x="0" y="2102"/>
                  </a:lnTo>
                  <a:lnTo>
                    <a:pt x="16" y="2102"/>
                  </a:lnTo>
                  <a:lnTo>
                    <a:pt x="16" y="2167"/>
                  </a:lnTo>
                  <a:lnTo>
                    <a:pt x="0" y="2167"/>
                  </a:lnTo>
                  <a:close/>
                  <a:moveTo>
                    <a:pt x="0" y="2054"/>
                  </a:moveTo>
                  <a:lnTo>
                    <a:pt x="0" y="1990"/>
                  </a:lnTo>
                  <a:lnTo>
                    <a:pt x="16" y="1990"/>
                  </a:lnTo>
                  <a:lnTo>
                    <a:pt x="16" y="2054"/>
                  </a:lnTo>
                  <a:lnTo>
                    <a:pt x="0" y="2054"/>
                  </a:lnTo>
                  <a:close/>
                  <a:moveTo>
                    <a:pt x="0" y="1942"/>
                  </a:moveTo>
                  <a:lnTo>
                    <a:pt x="0" y="1878"/>
                  </a:lnTo>
                  <a:lnTo>
                    <a:pt x="16" y="1878"/>
                  </a:lnTo>
                  <a:lnTo>
                    <a:pt x="16" y="1942"/>
                  </a:lnTo>
                  <a:lnTo>
                    <a:pt x="0" y="1942"/>
                  </a:lnTo>
                  <a:close/>
                  <a:moveTo>
                    <a:pt x="0" y="1830"/>
                  </a:moveTo>
                  <a:lnTo>
                    <a:pt x="0" y="1766"/>
                  </a:lnTo>
                  <a:lnTo>
                    <a:pt x="16" y="1766"/>
                  </a:lnTo>
                  <a:lnTo>
                    <a:pt x="16" y="1830"/>
                  </a:lnTo>
                  <a:lnTo>
                    <a:pt x="0" y="1830"/>
                  </a:lnTo>
                  <a:close/>
                  <a:moveTo>
                    <a:pt x="0" y="1718"/>
                  </a:moveTo>
                  <a:lnTo>
                    <a:pt x="0" y="1654"/>
                  </a:lnTo>
                  <a:lnTo>
                    <a:pt x="16" y="1654"/>
                  </a:lnTo>
                  <a:lnTo>
                    <a:pt x="16" y="1718"/>
                  </a:lnTo>
                  <a:lnTo>
                    <a:pt x="0" y="1718"/>
                  </a:lnTo>
                  <a:close/>
                  <a:moveTo>
                    <a:pt x="0" y="1606"/>
                  </a:moveTo>
                  <a:lnTo>
                    <a:pt x="0" y="1542"/>
                  </a:lnTo>
                  <a:lnTo>
                    <a:pt x="16" y="1542"/>
                  </a:lnTo>
                  <a:lnTo>
                    <a:pt x="16" y="1606"/>
                  </a:lnTo>
                  <a:lnTo>
                    <a:pt x="0" y="1606"/>
                  </a:lnTo>
                  <a:close/>
                  <a:moveTo>
                    <a:pt x="0" y="1494"/>
                  </a:moveTo>
                  <a:lnTo>
                    <a:pt x="0" y="1430"/>
                  </a:lnTo>
                  <a:lnTo>
                    <a:pt x="16" y="1430"/>
                  </a:lnTo>
                  <a:lnTo>
                    <a:pt x="16" y="1494"/>
                  </a:lnTo>
                  <a:lnTo>
                    <a:pt x="0" y="1494"/>
                  </a:lnTo>
                  <a:close/>
                  <a:moveTo>
                    <a:pt x="0" y="1382"/>
                  </a:moveTo>
                  <a:lnTo>
                    <a:pt x="0" y="1318"/>
                  </a:lnTo>
                  <a:lnTo>
                    <a:pt x="16" y="1318"/>
                  </a:lnTo>
                  <a:lnTo>
                    <a:pt x="16" y="1382"/>
                  </a:lnTo>
                  <a:lnTo>
                    <a:pt x="0" y="1382"/>
                  </a:lnTo>
                  <a:close/>
                  <a:moveTo>
                    <a:pt x="0" y="1270"/>
                  </a:moveTo>
                  <a:lnTo>
                    <a:pt x="0" y="1206"/>
                  </a:lnTo>
                  <a:lnTo>
                    <a:pt x="16" y="1206"/>
                  </a:lnTo>
                  <a:lnTo>
                    <a:pt x="16" y="1270"/>
                  </a:lnTo>
                  <a:lnTo>
                    <a:pt x="0" y="1270"/>
                  </a:lnTo>
                  <a:close/>
                  <a:moveTo>
                    <a:pt x="0" y="1158"/>
                  </a:moveTo>
                  <a:lnTo>
                    <a:pt x="0" y="1093"/>
                  </a:lnTo>
                  <a:lnTo>
                    <a:pt x="16" y="1093"/>
                  </a:lnTo>
                  <a:lnTo>
                    <a:pt x="16" y="1158"/>
                  </a:lnTo>
                  <a:lnTo>
                    <a:pt x="0" y="1158"/>
                  </a:lnTo>
                  <a:close/>
                  <a:moveTo>
                    <a:pt x="0" y="1045"/>
                  </a:moveTo>
                  <a:lnTo>
                    <a:pt x="0" y="981"/>
                  </a:lnTo>
                  <a:lnTo>
                    <a:pt x="16" y="981"/>
                  </a:lnTo>
                  <a:lnTo>
                    <a:pt x="16" y="1045"/>
                  </a:lnTo>
                  <a:lnTo>
                    <a:pt x="0" y="1045"/>
                  </a:lnTo>
                  <a:close/>
                  <a:moveTo>
                    <a:pt x="0" y="933"/>
                  </a:moveTo>
                  <a:lnTo>
                    <a:pt x="0" y="869"/>
                  </a:lnTo>
                  <a:lnTo>
                    <a:pt x="16" y="869"/>
                  </a:lnTo>
                  <a:lnTo>
                    <a:pt x="16" y="933"/>
                  </a:lnTo>
                  <a:lnTo>
                    <a:pt x="0" y="933"/>
                  </a:lnTo>
                  <a:close/>
                  <a:moveTo>
                    <a:pt x="0" y="821"/>
                  </a:moveTo>
                  <a:lnTo>
                    <a:pt x="0" y="757"/>
                  </a:lnTo>
                  <a:lnTo>
                    <a:pt x="16" y="757"/>
                  </a:lnTo>
                  <a:lnTo>
                    <a:pt x="16" y="821"/>
                  </a:lnTo>
                  <a:lnTo>
                    <a:pt x="0" y="821"/>
                  </a:lnTo>
                  <a:close/>
                  <a:moveTo>
                    <a:pt x="0" y="709"/>
                  </a:moveTo>
                  <a:lnTo>
                    <a:pt x="0" y="645"/>
                  </a:lnTo>
                  <a:lnTo>
                    <a:pt x="16" y="645"/>
                  </a:lnTo>
                  <a:lnTo>
                    <a:pt x="16" y="709"/>
                  </a:lnTo>
                  <a:lnTo>
                    <a:pt x="0" y="709"/>
                  </a:lnTo>
                  <a:close/>
                  <a:moveTo>
                    <a:pt x="0" y="597"/>
                  </a:moveTo>
                  <a:lnTo>
                    <a:pt x="0" y="533"/>
                  </a:lnTo>
                  <a:lnTo>
                    <a:pt x="16" y="533"/>
                  </a:lnTo>
                  <a:lnTo>
                    <a:pt x="16" y="597"/>
                  </a:lnTo>
                  <a:lnTo>
                    <a:pt x="0" y="597"/>
                  </a:lnTo>
                  <a:close/>
                  <a:moveTo>
                    <a:pt x="0" y="485"/>
                  </a:moveTo>
                  <a:lnTo>
                    <a:pt x="0" y="421"/>
                  </a:lnTo>
                  <a:lnTo>
                    <a:pt x="16" y="421"/>
                  </a:lnTo>
                  <a:lnTo>
                    <a:pt x="16" y="485"/>
                  </a:lnTo>
                  <a:lnTo>
                    <a:pt x="0" y="485"/>
                  </a:lnTo>
                  <a:close/>
                  <a:moveTo>
                    <a:pt x="0" y="373"/>
                  </a:moveTo>
                  <a:lnTo>
                    <a:pt x="0" y="309"/>
                  </a:lnTo>
                  <a:lnTo>
                    <a:pt x="16" y="309"/>
                  </a:lnTo>
                  <a:lnTo>
                    <a:pt x="16" y="373"/>
                  </a:lnTo>
                  <a:lnTo>
                    <a:pt x="0" y="373"/>
                  </a:lnTo>
                  <a:close/>
                  <a:moveTo>
                    <a:pt x="0" y="261"/>
                  </a:moveTo>
                  <a:lnTo>
                    <a:pt x="0" y="197"/>
                  </a:lnTo>
                  <a:lnTo>
                    <a:pt x="16" y="197"/>
                  </a:lnTo>
                  <a:lnTo>
                    <a:pt x="16" y="261"/>
                  </a:lnTo>
                  <a:lnTo>
                    <a:pt x="0" y="261"/>
                  </a:lnTo>
                  <a:close/>
                  <a:moveTo>
                    <a:pt x="0" y="149"/>
                  </a:moveTo>
                  <a:lnTo>
                    <a:pt x="0" y="84"/>
                  </a:lnTo>
                  <a:lnTo>
                    <a:pt x="16" y="84"/>
                  </a:lnTo>
                  <a:lnTo>
                    <a:pt x="16" y="149"/>
                  </a:lnTo>
                  <a:lnTo>
                    <a:pt x="0" y="149"/>
                  </a:lnTo>
                  <a:close/>
                  <a:moveTo>
                    <a:pt x="0" y="36"/>
                  </a:moveTo>
                  <a:lnTo>
                    <a:pt x="0" y="8"/>
                  </a:lnTo>
                  <a:cubicBezTo>
                    <a:pt x="0" y="4"/>
                    <a:pt x="4" y="0"/>
                    <a:pt x="8" y="0"/>
                  </a:cubicBezTo>
                  <a:lnTo>
                    <a:pt x="45" y="0"/>
                  </a:lnTo>
                  <a:lnTo>
                    <a:pt x="45" y="16"/>
                  </a:lnTo>
                  <a:lnTo>
                    <a:pt x="8" y="16"/>
                  </a:lnTo>
                  <a:lnTo>
                    <a:pt x="16" y="8"/>
                  </a:lnTo>
                  <a:lnTo>
                    <a:pt x="16" y="36"/>
                  </a:lnTo>
                  <a:lnTo>
                    <a:pt x="0" y="36"/>
                  </a:lnTo>
                  <a:close/>
                  <a:moveTo>
                    <a:pt x="93" y="0"/>
                  </a:moveTo>
                  <a:lnTo>
                    <a:pt x="157" y="0"/>
                  </a:lnTo>
                  <a:lnTo>
                    <a:pt x="157" y="16"/>
                  </a:lnTo>
                  <a:lnTo>
                    <a:pt x="93" y="16"/>
                  </a:lnTo>
                  <a:lnTo>
                    <a:pt x="93" y="0"/>
                  </a:lnTo>
                  <a:close/>
                  <a:moveTo>
                    <a:pt x="205" y="0"/>
                  </a:moveTo>
                  <a:lnTo>
                    <a:pt x="269" y="0"/>
                  </a:lnTo>
                  <a:lnTo>
                    <a:pt x="269" y="16"/>
                  </a:lnTo>
                  <a:lnTo>
                    <a:pt x="205" y="16"/>
                  </a:lnTo>
                  <a:lnTo>
                    <a:pt x="205" y="0"/>
                  </a:lnTo>
                  <a:close/>
                  <a:moveTo>
                    <a:pt x="317" y="0"/>
                  </a:moveTo>
                  <a:lnTo>
                    <a:pt x="381" y="0"/>
                  </a:lnTo>
                  <a:lnTo>
                    <a:pt x="381" y="16"/>
                  </a:lnTo>
                  <a:lnTo>
                    <a:pt x="317" y="16"/>
                  </a:lnTo>
                  <a:lnTo>
                    <a:pt x="317" y="0"/>
                  </a:lnTo>
                  <a:close/>
                  <a:moveTo>
                    <a:pt x="429" y="0"/>
                  </a:moveTo>
                  <a:lnTo>
                    <a:pt x="493" y="0"/>
                  </a:lnTo>
                  <a:lnTo>
                    <a:pt x="493" y="16"/>
                  </a:lnTo>
                  <a:lnTo>
                    <a:pt x="429" y="16"/>
                  </a:lnTo>
                  <a:lnTo>
                    <a:pt x="429" y="0"/>
                  </a:lnTo>
                  <a:close/>
                  <a:moveTo>
                    <a:pt x="541" y="0"/>
                  </a:moveTo>
                  <a:lnTo>
                    <a:pt x="605" y="0"/>
                  </a:lnTo>
                  <a:lnTo>
                    <a:pt x="605" y="16"/>
                  </a:lnTo>
                  <a:lnTo>
                    <a:pt x="541" y="16"/>
                  </a:lnTo>
                  <a:lnTo>
                    <a:pt x="541" y="0"/>
                  </a:lnTo>
                  <a:close/>
                  <a:moveTo>
                    <a:pt x="653" y="0"/>
                  </a:moveTo>
                  <a:lnTo>
                    <a:pt x="717" y="0"/>
                  </a:lnTo>
                  <a:lnTo>
                    <a:pt x="717" y="16"/>
                  </a:lnTo>
                  <a:lnTo>
                    <a:pt x="653" y="16"/>
                  </a:lnTo>
                  <a:lnTo>
                    <a:pt x="653" y="0"/>
                  </a:lnTo>
                  <a:close/>
                  <a:moveTo>
                    <a:pt x="765" y="0"/>
                  </a:moveTo>
                  <a:lnTo>
                    <a:pt x="829" y="0"/>
                  </a:lnTo>
                  <a:lnTo>
                    <a:pt x="829" y="16"/>
                  </a:lnTo>
                  <a:lnTo>
                    <a:pt x="765" y="16"/>
                  </a:lnTo>
                  <a:lnTo>
                    <a:pt x="765" y="0"/>
                  </a:lnTo>
                  <a:close/>
                  <a:moveTo>
                    <a:pt x="877" y="0"/>
                  </a:moveTo>
                  <a:lnTo>
                    <a:pt x="941" y="0"/>
                  </a:lnTo>
                  <a:lnTo>
                    <a:pt x="941" y="16"/>
                  </a:lnTo>
                  <a:lnTo>
                    <a:pt x="877" y="16"/>
                  </a:lnTo>
                  <a:lnTo>
                    <a:pt x="877" y="0"/>
                  </a:lnTo>
                  <a:close/>
                  <a:moveTo>
                    <a:pt x="990" y="0"/>
                  </a:moveTo>
                  <a:lnTo>
                    <a:pt x="1054" y="0"/>
                  </a:lnTo>
                  <a:lnTo>
                    <a:pt x="1054" y="16"/>
                  </a:lnTo>
                  <a:lnTo>
                    <a:pt x="990" y="16"/>
                  </a:lnTo>
                  <a:lnTo>
                    <a:pt x="990" y="0"/>
                  </a:lnTo>
                  <a:close/>
                  <a:moveTo>
                    <a:pt x="1102" y="0"/>
                  </a:moveTo>
                  <a:lnTo>
                    <a:pt x="1166" y="0"/>
                  </a:lnTo>
                  <a:lnTo>
                    <a:pt x="1166" y="16"/>
                  </a:lnTo>
                  <a:lnTo>
                    <a:pt x="1102" y="16"/>
                  </a:lnTo>
                  <a:lnTo>
                    <a:pt x="1102" y="0"/>
                  </a:lnTo>
                  <a:close/>
                  <a:moveTo>
                    <a:pt x="1214" y="0"/>
                  </a:moveTo>
                  <a:lnTo>
                    <a:pt x="1278" y="0"/>
                  </a:lnTo>
                  <a:lnTo>
                    <a:pt x="1278" y="16"/>
                  </a:lnTo>
                  <a:lnTo>
                    <a:pt x="1214" y="16"/>
                  </a:lnTo>
                  <a:lnTo>
                    <a:pt x="1214" y="0"/>
                  </a:lnTo>
                  <a:close/>
                  <a:moveTo>
                    <a:pt x="1326" y="0"/>
                  </a:moveTo>
                  <a:lnTo>
                    <a:pt x="1390" y="0"/>
                  </a:lnTo>
                  <a:lnTo>
                    <a:pt x="1390" y="16"/>
                  </a:lnTo>
                  <a:lnTo>
                    <a:pt x="1326" y="16"/>
                  </a:lnTo>
                  <a:lnTo>
                    <a:pt x="1326" y="0"/>
                  </a:lnTo>
                  <a:close/>
                  <a:moveTo>
                    <a:pt x="1438" y="0"/>
                  </a:moveTo>
                  <a:lnTo>
                    <a:pt x="1502" y="0"/>
                  </a:lnTo>
                  <a:lnTo>
                    <a:pt x="1502" y="16"/>
                  </a:lnTo>
                  <a:lnTo>
                    <a:pt x="1438" y="16"/>
                  </a:lnTo>
                  <a:lnTo>
                    <a:pt x="1438" y="0"/>
                  </a:lnTo>
                  <a:close/>
                  <a:moveTo>
                    <a:pt x="1550" y="0"/>
                  </a:moveTo>
                  <a:lnTo>
                    <a:pt x="1614" y="0"/>
                  </a:lnTo>
                  <a:lnTo>
                    <a:pt x="1614" y="16"/>
                  </a:lnTo>
                  <a:lnTo>
                    <a:pt x="1550" y="16"/>
                  </a:lnTo>
                  <a:lnTo>
                    <a:pt x="1550" y="0"/>
                  </a:lnTo>
                  <a:close/>
                  <a:moveTo>
                    <a:pt x="1662" y="0"/>
                  </a:moveTo>
                  <a:lnTo>
                    <a:pt x="1726" y="0"/>
                  </a:lnTo>
                  <a:lnTo>
                    <a:pt x="1726" y="16"/>
                  </a:lnTo>
                  <a:lnTo>
                    <a:pt x="1662" y="16"/>
                  </a:lnTo>
                  <a:lnTo>
                    <a:pt x="1662" y="0"/>
                  </a:lnTo>
                  <a:close/>
                  <a:moveTo>
                    <a:pt x="1774" y="0"/>
                  </a:moveTo>
                  <a:lnTo>
                    <a:pt x="1838" y="0"/>
                  </a:lnTo>
                  <a:lnTo>
                    <a:pt x="1838" y="16"/>
                  </a:lnTo>
                  <a:lnTo>
                    <a:pt x="1774" y="16"/>
                  </a:lnTo>
                  <a:lnTo>
                    <a:pt x="1774" y="0"/>
                  </a:lnTo>
                  <a:close/>
                  <a:moveTo>
                    <a:pt x="1886" y="0"/>
                  </a:moveTo>
                  <a:lnTo>
                    <a:pt x="1950" y="0"/>
                  </a:lnTo>
                  <a:lnTo>
                    <a:pt x="1950" y="16"/>
                  </a:lnTo>
                  <a:lnTo>
                    <a:pt x="1886" y="16"/>
                  </a:lnTo>
                  <a:lnTo>
                    <a:pt x="1886" y="0"/>
                  </a:lnTo>
                  <a:close/>
                  <a:moveTo>
                    <a:pt x="1999" y="0"/>
                  </a:moveTo>
                  <a:lnTo>
                    <a:pt x="2063" y="0"/>
                  </a:lnTo>
                  <a:lnTo>
                    <a:pt x="2063" y="16"/>
                  </a:lnTo>
                  <a:lnTo>
                    <a:pt x="1999" y="16"/>
                  </a:lnTo>
                  <a:lnTo>
                    <a:pt x="1999" y="0"/>
                  </a:lnTo>
                  <a:close/>
                  <a:moveTo>
                    <a:pt x="2111" y="0"/>
                  </a:moveTo>
                  <a:lnTo>
                    <a:pt x="2175" y="0"/>
                  </a:lnTo>
                  <a:lnTo>
                    <a:pt x="2175" y="16"/>
                  </a:lnTo>
                  <a:lnTo>
                    <a:pt x="2111" y="16"/>
                  </a:lnTo>
                  <a:lnTo>
                    <a:pt x="2111" y="0"/>
                  </a:lnTo>
                  <a:close/>
                  <a:moveTo>
                    <a:pt x="2223" y="0"/>
                  </a:moveTo>
                  <a:lnTo>
                    <a:pt x="2287" y="0"/>
                  </a:lnTo>
                  <a:lnTo>
                    <a:pt x="2287" y="16"/>
                  </a:lnTo>
                  <a:lnTo>
                    <a:pt x="2223" y="16"/>
                  </a:lnTo>
                  <a:lnTo>
                    <a:pt x="2223" y="0"/>
                  </a:lnTo>
                  <a:close/>
                  <a:moveTo>
                    <a:pt x="2335" y="0"/>
                  </a:moveTo>
                  <a:lnTo>
                    <a:pt x="2399" y="0"/>
                  </a:lnTo>
                  <a:lnTo>
                    <a:pt x="2399" y="16"/>
                  </a:lnTo>
                  <a:lnTo>
                    <a:pt x="2335" y="16"/>
                  </a:lnTo>
                  <a:lnTo>
                    <a:pt x="2335" y="0"/>
                  </a:lnTo>
                  <a:close/>
                  <a:moveTo>
                    <a:pt x="2447" y="0"/>
                  </a:moveTo>
                  <a:lnTo>
                    <a:pt x="2511" y="0"/>
                  </a:lnTo>
                  <a:lnTo>
                    <a:pt x="2511" y="16"/>
                  </a:lnTo>
                  <a:lnTo>
                    <a:pt x="2447" y="16"/>
                  </a:lnTo>
                  <a:lnTo>
                    <a:pt x="2447" y="0"/>
                  </a:lnTo>
                  <a:close/>
                  <a:moveTo>
                    <a:pt x="2559" y="0"/>
                  </a:moveTo>
                  <a:lnTo>
                    <a:pt x="2623" y="0"/>
                  </a:lnTo>
                  <a:lnTo>
                    <a:pt x="2623" y="16"/>
                  </a:lnTo>
                  <a:lnTo>
                    <a:pt x="2559" y="16"/>
                  </a:lnTo>
                  <a:lnTo>
                    <a:pt x="2559" y="0"/>
                  </a:lnTo>
                  <a:close/>
                  <a:moveTo>
                    <a:pt x="2671" y="0"/>
                  </a:moveTo>
                  <a:lnTo>
                    <a:pt x="2735" y="0"/>
                  </a:lnTo>
                  <a:lnTo>
                    <a:pt x="2735" y="16"/>
                  </a:lnTo>
                  <a:lnTo>
                    <a:pt x="2671" y="16"/>
                  </a:lnTo>
                  <a:lnTo>
                    <a:pt x="2671" y="0"/>
                  </a:lnTo>
                  <a:close/>
                  <a:moveTo>
                    <a:pt x="2783" y="0"/>
                  </a:moveTo>
                  <a:lnTo>
                    <a:pt x="2847" y="0"/>
                  </a:lnTo>
                  <a:lnTo>
                    <a:pt x="2847" y="16"/>
                  </a:lnTo>
                  <a:lnTo>
                    <a:pt x="2783" y="16"/>
                  </a:lnTo>
                  <a:lnTo>
                    <a:pt x="2783" y="0"/>
                  </a:lnTo>
                  <a:close/>
                  <a:moveTo>
                    <a:pt x="2895" y="0"/>
                  </a:moveTo>
                  <a:lnTo>
                    <a:pt x="2959" y="0"/>
                  </a:lnTo>
                  <a:lnTo>
                    <a:pt x="2959" y="16"/>
                  </a:lnTo>
                  <a:lnTo>
                    <a:pt x="2895" y="16"/>
                  </a:lnTo>
                  <a:lnTo>
                    <a:pt x="2895" y="0"/>
                  </a:lnTo>
                  <a:close/>
                  <a:moveTo>
                    <a:pt x="3008" y="0"/>
                  </a:moveTo>
                  <a:lnTo>
                    <a:pt x="3072" y="0"/>
                  </a:lnTo>
                  <a:lnTo>
                    <a:pt x="3072" y="16"/>
                  </a:lnTo>
                  <a:lnTo>
                    <a:pt x="3008" y="16"/>
                  </a:lnTo>
                  <a:lnTo>
                    <a:pt x="3008" y="0"/>
                  </a:lnTo>
                  <a:close/>
                  <a:moveTo>
                    <a:pt x="3120" y="0"/>
                  </a:moveTo>
                  <a:lnTo>
                    <a:pt x="3184" y="0"/>
                  </a:lnTo>
                  <a:lnTo>
                    <a:pt x="3184" y="16"/>
                  </a:lnTo>
                  <a:lnTo>
                    <a:pt x="3120" y="16"/>
                  </a:lnTo>
                  <a:lnTo>
                    <a:pt x="3120" y="0"/>
                  </a:lnTo>
                  <a:close/>
                  <a:moveTo>
                    <a:pt x="3232" y="0"/>
                  </a:moveTo>
                  <a:lnTo>
                    <a:pt x="3256" y="0"/>
                  </a:lnTo>
                  <a:cubicBezTo>
                    <a:pt x="3261" y="0"/>
                    <a:pt x="3264" y="4"/>
                    <a:pt x="3264" y="8"/>
                  </a:cubicBezTo>
                  <a:lnTo>
                    <a:pt x="3264" y="48"/>
                  </a:lnTo>
                  <a:lnTo>
                    <a:pt x="3248" y="48"/>
                  </a:lnTo>
                  <a:lnTo>
                    <a:pt x="3248" y="8"/>
                  </a:lnTo>
                  <a:lnTo>
                    <a:pt x="3256" y="16"/>
                  </a:lnTo>
                  <a:lnTo>
                    <a:pt x="3232" y="16"/>
                  </a:lnTo>
                  <a:lnTo>
                    <a:pt x="3232" y="0"/>
                  </a:lnTo>
                  <a:close/>
                  <a:moveTo>
                    <a:pt x="3264" y="96"/>
                  </a:moveTo>
                  <a:lnTo>
                    <a:pt x="3264" y="160"/>
                  </a:lnTo>
                  <a:lnTo>
                    <a:pt x="3248" y="160"/>
                  </a:lnTo>
                  <a:lnTo>
                    <a:pt x="3248" y="96"/>
                  </a:lnTo>
                  <a:lnTo>
                    <a:pt x="3264" y="96"/>
                  </a:lnTo>
                  <a:close/>
                  <a:moveTo>
                    <a:pt x="3264" y="208"/>
                  </a:moveTo>
                  <a:lnTo>
                    <a:pt x="3264" y="272"/>
                  </a:lnTo>
                  <a:lnTo>
                    <a:pt x="3248" y="272"/>
                  </a:lnTo>
                  <a:lnTo>
                    <a:pt x="3248" y="208"/>
                  </a:lnTo>
                  <a:lnTo>
                    <a:pt x="3264" y="208"/>
                  </a:lnTo>
                  <a:close/>
                  <a:moveTo>
                    <a:pt x="3264" y="320"/>
                  </a:moveTo>
                  <a:lnTo>
                    <a:pt x="3264" y="384"/>
                  </a:lnTo>
                  <a:lnTo>
                    <a:pt x="3248" y="384"/>
                  </a:lnTo>
                  <a:lnTo>
                    <a:pt x="3248" y="320"/>
                  </a:lnTo>
                  <a:lnTo>
                    <a:pt x="3264" y="320"/>
                  </a:lnTo>
                  <a:close/>
                  <a:moveTo>
                    <a:pt x="3264" y="432"/>
                  </a:moveTo>
                  <a:lnTo>
                    <a:pt x="3264" y="496"/>
                  </a:lnTo>
                  <a:lnTo>
                    <a:pt x="3248" y="496"/>
                  </a:lnTo>
                  <a:lnTo>
                    <a:pt x="3248" y="432"/>
                  </a:lnTo>
                  <a:lnTo>
                    <a:pt x="3264" y="432"/>
                  </a:lnTo>
                  <a:close/>
                  <a:moveTo>
                    <a:pt x="3264" y="544"/>
                  </a:moveTo>
                  <a:lnTo>
                    <a:pt x="3264" y="608"/>
                  </a:lnTo>
                  <a:lnTo>
                    <a:pt x="3248" y="608"/>
                  </a:lnTo>
                  <a:lnTo>
                    <a:pt x="3248" y="544"/>
                  </a:lnTo>
                  <a:lnTo>
                    <a:pt x="3264" y="544"/>
                  </a:lnTo>
                  <a:close/>
                  <a:moveTo>
                    <a:pt x="3264" y="656"/>
                  </a:moveTo>
                  <a:lnTo>
                    <a:pt x="3264" y="720"/>
                  </a:lnTo>
                  <a:lnTo>
                    <a:pt x="3248" y="720"/>
                  </a:lnTo>
                  <a:lnTo>
                    <a:pt x="3248" y="656"/>
                  </a:lnTo>
                  <a:lnTo>
                    <a:pt x="3264" y="656"/>
                  </a:lnTo>
                  <a:close/>
                  <a:moveTo>
                    <a:pt x="3264" y="769"/>
                  </a:moveTo>
                  <a:lnTo>
                    <a:pt x="3264" y="833"/>
                  </a:lnTo>
                  <a:lnTo>
                    <a:pt x="3248" y="833"/>
                  </a:lnTo>
                  <a:lnTo>
                    <a:pt x="3248" y="769"/>
                  </a:lnTo>
                  <a:lnTo>
                    <a:pt x="3264" y="769"/>
                  </a:lnTo>
                  <a:close/>
                  <a:moveTo>
                    <a:pt x="3264" y="881"/>
                  </a:moveTo>
                  <a:lnTo>
                    <a:pt x="3264" y="945"/>
                  </a:lnTo>
                  <a:lnTo>
                    <a:pt x="3248" y="945"/>
                  </a:lnTo>
                  <a:lnTo>
                    <a:pt x="3248" y="881"/>
                  </a:lnTo>
                  <a:lnTo>
                    <a:pt x="3264" y="881"/>
                  </a:lnTo>
                  <a:close/>
                  <a:moveTo>
                    <a:pt x="3264" y="993"/>
                  </a:moveTo>
                  <a:lnTo>
                    <a:pt x="3264" y="1057"/>
                  </a:lnTo>
                  <a:lnTo>
                    <a:pt x="3248" y="1057"/>
                  </a:lnTo>
                  <a:lnTo>
                    <a:pt x="3248" y="993"/>
                  </a:lnTo>
                  <a:lnTo>
                    <a:pt x="3264" y="993"/>
                  </a:lnTo>
                  <a:close/>
                  <a:moveTo>
                    <a:pt x="3264" y="1105"/>
                  </a:moveTo>
                  <a:lnTo>
                    <a:pt x="3264" y="1169"/>
                  </a:lnTo>
                  <a:lnTo>
                    <a:pt x="3248" y="1169"/>
                  </a:lnTo>
                  <a:lnTo>
                    <a:pt x="3248" y="1105"/>
                  </a:lnTo>
                  <a:lnTo>
                    <a:pt x="3264" y="1105"/>
                  </a:lnTo>
                  <a:close/>
                  <a:moveTo>
                    <a:pt x="3264" y="1217"/>
                  </a:moveTo>
                  <a:lnTo>
                    <a:pt x="3264" y="1281"/>
                  </a:lnTo>
                  <a:lnTo>
                    <a:pt x="3248" y="1281"/>
                  </a:lnTo>
                  <a:lnTo>
                    <a:pt x="3248" y="1217"/>
                  </a:lnTo>
                  <a:lnTo>
                    <a:pt x="3264" y="1217"/>
                  </a:lnTo>
                  <a:close/>
                  <a:moveTo>
                    <a:pt x="3264" y="1329"/>
                  </a:moveTo>
                  <a:lnTo>
                    <a:pt x="3264" y="1393"/>
                  </a:lnTo>
                  <a:lnTo>
                    <a:pt x="3248" y="1393"/>
                  </a:lnTo>
                  <a:lnTo>
                    <a:pt x="3248" y="1329"/>
                  </a:lnTo>
                  <a:lnTo>
                    <a:pt x="3264" y="1329"/>
                  </a:lnTo>
                  <a:close/>
                  <a:moveTo>
                    <a:pt x="3264" y="1441"/>
                  </a:moveTo>
                  <a:lnTo>
                    <a:pt x="3264" y="1505"/>
                  </a:lnTo>
                  <a:lnTo>
                    <a:pt x="3248" y="1505"/>
                  </a:lnTo>
                  <a:lnTo>
                    <a:pt x="3248" y="1441"/>
                  </a:lnTo>
                  <a:lnTo>
                    <a:pt x="3264" y="1441"/>
                  </a:lnTo>
                  <a:close/>
                  <a:moveTo>
                    <a:pt x="3264" y="1553"/>
                  </a:moveTo>
                  <a:lnTo>
                    <a:pt x="3264" y="1617"/>
                  </a:lnTo>
                  <a:lnTo>
                    <a:pt x="3248" y="1617"/>
                  </a:lnTo>
                  <a:lnTo>
                    <a:pt x="3248" y="1553"/>
                  </a:lnTo>
                  <a:lnTo>
                    <a:pt x="3264" y="1553"/>
                  </a:lnTo>
                  <a:close/>
                  <a:moveTo>
                    <a:pt x="3264" y="1665"/>
                  </a:moveTo>
                  <a:lnTo>
                    <a:pt x="3264" y="1729"/>
                  </a:lnTo>
                  <a:lnTo>
                    <a:pt x="3248" y="1729"/>
                  </a:lnTo>
                  <a:lnTo>
                    <a:pt x="3248" y="1665"/>
                  </a:lnTo>
                  <a:lnTo>
                    <a:pt x="3264" y="1665"/>
                  </a:lnTo>
                  <a:close/>
                  <a:moveTo>
                    <a:pt x="3264" y="1778"/>
                  </a:moveTo>
                  <a:lnTo>
                    <a:pt x="3264" y="1842"/>
                  </a:lnTo>
                  <a:lnTo>
                    <a:pt x="3248" y="1842"/>
                  </a:lnTo>
                  <a:lnTo>
                    <a:pt x="3248" y="1778"/>
                  </a:lnTo>
                  <a:lnTo>
                    <a:pt x="3264" y="1778"/>
                  </a:lnTo>
                  <a:close/>
                  <a:moveTo>
                    <a:pt x="3264" y="1890"/>
                  </a:moveTo>
                  <a:lnTo>
                    <a:pt x="3264" y="1954"/>
                  </a:lnTo>
                  <a:lnTo>
                    <a:pt x="3248" y="1954"/>
                  </a:lnTo>
                  <a:lnTo>
                    <a:pt x="3248" y="1890"/>
                  </a:lnTo>
                  <a:lnTo>
                    <a:pt x="3264" y="1890"/>
                  </a:lnTo>
                  <a:close/>
                  <a:moveTo>
                    <a:pt x="3264" y="2002"/>
                  </a:moveTo>
                  <a:lnTo>
                    <a:pt x="3264" y="2066"/>
                  </a:lnTo>
                  <a:lnTo>
                    <a:pt x="3248" y="2066"/>
                  </a:lnTo>
                  <a:lnTo>
                    <a:pt x="3248" y="2002"/>
                  </a:lnTo>
                  <a:lnTo>
                    <a:pt x="3264" y="2002"/>
                  </a:lnTo>
                  <a:close/>
                  <a:moveTo>
                    <a:pt x="3264" y="2114"/>
                  </a:moveTo>
                  <a:lnTo>
                    <a:pt x="3264" y="2178"/>
                  </a:lnTo>
                  <a:lnTo>
                    <a:pt x="3248" y="2178"/>
                  </a:lnTo>
                  <a:lnTo>
                    <a:pt x="3248" y="2114"/>
                  </a:lnTo>
                  <a:lnTo>
                    <a:pt x="3264" y="2114"/>
                  </a:lnTo>
                  <a:close/>
                  <a:moveTo>
                    <a:pt x="3264" y="2226"/>
                  </a:moveTo>
                  <a:lnTo>
                    <a:pt x="3264" y="2290"/>
                  </a:lnTo>
                  <a:lnTo>
                    <a:pt x="3248" y="2290"/>
                  </a:lnTo>
                  <a:lnTo>
                    <a:pt x="3248" y="2226"/>
                  </a:lnTo>
                  <a:lnTo>
                    <a:pt x="3264" y="2226"/>
                  </a:lnTo>
                  <a:close/>
                  <a:moveTo>
                    <a:pt x="3264" y="2338"/>
                  </a:moveTo>
                  <a:lnTo>
                    <a:pt x="3264" y="2402"/>
                  </a:lnTo>
                  <a:lnTo>
                    <a:pt x="3248" y="2402"/>
                  </a:lnTo>
                  <a:lnTo>
                    <a:pt x="3248" y="2338"/>
                  </a:lnTo>
                  <a:lnTo>
                    <a:pt x="3264" y="2338"/>
                  </a:lnTo>
                  <a:close/>
                  <a:moveTo>
                    <a:pt x="3264" y="2450"/>
                  </a:moveTo>
                  <a:lnTo>
                    <a:pt x="3264" y="2514"/>
                  </a:lnTo>
                  <a:lnTo>
                    <a:pt x="3248" y="2514"/>
                  </a:lnTo>
                  <a:lnTo>
                    <a:pt x="3248" y="2450"/>
                  </a:lnTo>
                  <a:lnTo>
                    <a:pt x="3264" y="2450"/>
                  </a:lnTo>
                  <a:close/>
                  <a:moveTo>
                    <a:pt x="3264" y="2562"/>
                  </a:moveTo>
                  <a:lnTo>
                    <a:pt x="3264" y="2626"/>
                  </a:lnTo>
                  <a:lnTo>
                    <a:pt x="3248" y="2626"/>
                  </a:lnTo>
                  <a:lnTo>
                    <a:pt x="3248" y="2562"/>
                  </a:lnTo>
                  <a:lnTo>
                    <a:pt x="3264" y="2562"/>
                  </a:lnTo>
                  <a:close/>
                  <a:moveTo>
                    <a:pt x="3264" y="2674"/>
                  </a:moveTo>
                  <a:lnTo>
                    <a:pt x="3264" y="2739"/>
                  </a:lnTo>
                  <a:lnTo>
                    <a:pt x="3248" y="2739"/>
                  </a:lnTo>
                  <a:lnTo>
                    <a:pt x="3248" y="2674"/>
                  </a:lnTo>
                  <a:lnTo>
                    <a:pt x="3264" y="2674"/>
                  </a:lnTo>
                  <a:close/>
                  <a:moveTo>
                    <a:pt x="3264" y="2787"/>
                  </a:moveTo>
                  <a:lnTo>
                    <a:pt x="3264" y="2851"/>
                  </a:lnTo>
                  <a:lnTo>
                    <a:pt x="3248" y="2851"/>
                  </a:lnTo>
                  <a:lnTo>
                    <a:pt x="3248" y="2787"/>
                  </a:lnTo>
                  <a:lnTo>
                    <a:pt x="3264" y="2787"/>
                  </a:lnTo>
                  <a:close/>
                  <a:moveTo>
                    <a:pt x="3264" y="2899"/>
                  </a:moveTo>
                  <a:lnTo>
                    <a:pt x="3264" y="2963"/>
                  </a:lnTo>
                  <a:lnTo>
                    <a:pt x="3248" y="2963"/>
                  </a:lnTo>
                  <a:lnTo>
                    <a:pt x="3248" y="2899"/>
                  </a:lnTo>
                  <a:lnTo>
                    <a:pt x="3264" y="2899"/>
                  </a:lnTo>
                  <a:close/>
                  <a:moveTo>
                    <a:pt x="3264" y="3011"/>
                  </a:moveTo>
                  <a:lnTo>
                    <a:pt x="3264" y="3075"/>
                  </a:lnTo>
                  <a:lnTo>
                    <a:pt x="3248" y="3075"/>
                  </a:lnTo>
                  <a:lnTo>
                    <a:pt x="3248" y="3011"/>
                  </a:lnTo>
                  <a:lnTo>
                    <a:pt x="3264" y="3011"/>
                  </a:lnTo>
                  <a:close/>
                  <a:moveTo>
                    <a:pt x="3264" y="3123"/>
                  </a:moveTo>
                  <a:lnTo>
                    <a:pt x="3264" y="3187"/>
                  </a:lnTo>
                  <a:lnTo>
                    <a:pt x="3248" y="3187"/>
                  </a:lnTo>
                  <a:lnTo>
                    <a:pt x="3248" y="3123"/>
                  </a:lnTo>
                  <a:lnTo>
                    <a:pt x="3264" y="3123"/>
                  </a:lnTo>
                  <a:close/>
                  <a:moveTo>
                    <a:pt x="3264" y="3235"/>
                  </a:moveTo>
                  <a:lnTo>
                    <a:pt x="3264" y="3299"/>
                  </a:lnTo>
                  <a:lnTo>
                    <a:pt x="3248" y="3299"/>
                  </a:lnTo>
                  <a:lnTo>
                    <a:pt x="3248" y="3235"/>
                  </a:lnTo>
                  <a:lnTo>
                    <a:pt x="3264" y="3235"/>
                  </a:lnTo>
                  <a:close/>
                  <a:moveTo>
                    <a:pt x="3264" y="3347"/>
                  </a:moveTo>
                  <a:lnTo>
                    <a:pt x="3264" y="3411"/>
                  </a:lnTo>
                  <a:lnTo>
                    <a:pt x="3248" y="3411"/>
                  </a:lnTo>
                  <a:lnTo>
                    <a:pt x="3248" y="3347"/>
                  </a:lnTo>
                  <a:lnTo>
                    <a:pt x="3264" y="3347"/>
                  </a:lnTo>
                  <a:close/>
                  <a:moveTo>
                    <a:pt x="3264" y="3459"/>
                  </a:moveTo>
                  <a:lnTo>
                    <a:pt x="3264" y="3523"/>
                  </a:lnTo>
                  <a:lnTo>
                    <a:pt x="3248" y="3523"/>
                  </a:lnTo>
                  <a:lnTo>
                    <a:pt x="3248" y="3459"/>
                  </a:lnTo>
                  <a:lnTo>
                    <a:pt x="3264" y="3459"/>
                  </a:lnTo>
                  <a:close/>
                  <a:moveTo>
                    <a:pt x="3264" y="3571"/>
                  </a:moveTo>
                  <a:lnTo>
                    <a:pt x="3264" y="3635"/>
                  </a:lnTo>
                  <a:lnTo>
                    <a:pt x="3248" y="3635"/>
                  </a:lnTo>
                  <a:lnTo>
                    <a:pt x="3248" y="3571"/>
                  </a:lnTo>
                  <a:lnTo>
                    <a:pt x="3264" y="3571"/>
                  </a:lnTo>
                  <a:close/>
                  <a:moveTo>
                    <a:pt x="3264" y="3683"/>
                  </a:moveTo>
                  <a:lnTo>
                    <a:pt x="3264" y="3748"/>
                  </a:lnTo>
                  <a:lnTo>
                    <a:pt x="3248" y="3748"/>
                  </a:lnTo>
                  <a:lnTo>
                    <a:pt x="3248" y="3683"/>
                  </a:lnTo>
                  <a:lnTo>
                    <a:pt x="3264" y="3683"/>
                  </a:lnTo>
                  <a:close/>
                  <a:moveTo>
                    <a:pt x="3264" y="3796"/>
                  </a:moveTo>
                  <a:lnTo>
                    <a:pt x="3264" y="3860"/>
                  </a:lnTo>
                  <a:lnTo>
                    <a:pt x="3248" y="3860"/>
                  </a:lnTo>
                  <a:lnTo>
                    <a:pt x="3248" y="3796"/>
                  </a:lnTo>
                  <a:lnTo>
                    <a:pt x="3264" y="3796"/>
                  </a:lnTo>
                  <a:close/>
                  <a:moveTo>
                    <a:pt x="3264" y="3908"/>
                  </a:moveTo>
                  <a:lnTo>
                    <a:pt x="3264" y="3972"/>
                  </a:lnTo>
                  <a:lnTo>
                    <a:pt x="3248" y="3972"/>
                  </a:lnTo>
                  <a:lnTo>
                    <a:pt x="3248" y="3908"/>
                  </a:lnTo>
                  <a:lnTo>
                    <a:pt x="3264" y="3908"/>
                  </a:lnTo>
                  <a:close/>
                  <a:moveTo>
                    <a:pt x="3264" y="4020"/>
                  </a:moveTo>
                  <a:lnTo>
                    <a:pt x="3264" y="4072"/>
                  </a:lnTo>
                  <a:cubicBezTo>
                    <a:pt x="3264" y="4077"/>
                    <a:pt x="3261" y="4080"/>
                    <a:pt x="3256" y="4080"/>
                  </a:cubicBezTo>
                  <a:lnTo>
                    <a:pt x="3245" y="4080"/>
                  </a:lnTo>
                  <a:lnTo>
                    <a:pt x="3245" y="4064"/>
                  </a:lnTo>
                  <a:lnTo>
                    <a:pt x="3256" y="4064"/>
                  </a:lnTo>
                  <a:lnTo>
                    <a:pt x="3248" y="4072"/>
                  </a:lnTo>
                  <a:lnTo>
                    <a:pt x="3248" y="4020"/>
                  </a:lnTo>
                  <a:lnTo>
                    <a:pt x="3264" y="4020"/>
                  </a:lnTo>
                  <a:close/>
                  <a:moveTo>
                    <a:pt x="3197" y="4080"/>
                  </a:moveTo>
                  <a:lnTo>
                    <a:pt x="3133" y="4080"/>
                  </a:lnTo>
                  <a:lnTo>
                    <a:pt x="3133" y="4064"/>
                  </a:lnTo>
                  <a:lnTo>
                    <a:pt x="3197" y="4064"/>
                  </a:lnTo>
                  <a:lnTo>
                    <a:pt x="3197" y="4080"/>
                  </a:lnTo>
                  <a:close/>
                  <a:moveTo>
                    <a:pt x="3085" y="4080"/>
                  </a:moveTo>
                  <a:lnTo>
                    <a:pt x="3021" y="4080"/>
                  </a:lnTo>
                  <a:lnTo>
                    <a:pt x="3021" y="4064"/>
                  </a:lnTo>
                  <a:lnTo>
                    <a:pt x="3085" y="4064"/>
                  </a:lnTo>
                  <a:lnTo>
                    <a:pt x="3085" y="4080"/>
                  </a:lnTo>
                  <a:close/>
                  <a:moveTo>
                    <a:pt x="2973" y="4080"/>
                  </a:moveTo>
                  <a:lnTo>
                    <a:pt x="2909" y="4080"/>
                  </a:lnTo>
                  <a:lnTo>
                    <a:pt x="2909" y="4064"/>
                  </a:lnTo>
                  <a:lnTo>
                    <a:pt x="2973" y="4064"/>
                  </a:lnTo>
                  <a:lnTo>
                    <a:pt x="2973" y="4080"/>
                  </a:lnTo>
                  <a:close/>
                  <a:moveTo>
                    <a:pt x="2861" y="4080"/>
                  </a:moveTo>
                  <a:lnTo>
                    <a:pt x="2797" y="4080"/>
                  </a:lnTo>
                  <a:lnTo>
                    <a:pt x="2797" y="4064"/>
                  </a:lnTo>
                  <a:lnTo>
                    <a:pt x="2861" y="4064"/>
                  </a:lnTo>
                  <a:lnTo>
                    <a:pt x="2861" y="4080"/>
                  </a:lnTo>
                  <a:close/>
                  <a:moveTo>
                    <a:pt x="2749" y="4080"/>
                  </a:moveTo>
                  <a:lnTo>
                    <a:pt x="2684" y="4080"/>
                  </a:lnTo>
                  <a:lnTo>
                    <a:pt x="2684" y="4064"/>
                  </a:lnTo>
                  <a:lnTo>
                    <a:pt x="2749" y="4064"/>
                  </a:lnTo>
                  <a:lnTo>
                    <a:pt x="2749" y="4080"/>
                  </a:lnTo>
                  <a:close/>
                  <a:moveTo>
                    <a:pt x="2636" y="4080"/>
                  </a:moveTo>
                  <a:lnTo>
                    <a:pt x="2572" y="4080"/>
                  </a:lnTo>
                  <a:lnTo>
                    <a:pt x="2572" y="4064"/>
                  </a:lnTo>
                  <a:lnTo>
                    <a:pt x="2636" y="4064"/>
                  </a:lnTo>
                  <a:lnTo>
                    <a:pt x="2636" y="4080"/>
                  </a:lnTo>
                  <a:close/>
                  <a:moveTo>
                    <a:pt x="2524" y="4080"/>
                  </a:moveTo>
                  <a:lnTo>
                    <a:pt x="2460" y="4080"/>
                  </a:lnTo>
                  <a:lnTo>
                    <a:pt x="2460" y="4064"/>
                  </a:lnTo>
                  <a:lnTo>
                    <a:pt x="2524" y="4064"/>
                  </a:lnTo>
                  <a:lnTo>
                    <a:pt x="2524" y="4080"/>
                  </a:lnTo>
                  <a:close/>
                  <a:moveTo>
                    <a:pt x="2412" y="4080"/>
                  </a:moveTo>
                  <a:lnTo>
                    <a:pt x="2348" y="4080"/>
                  </a:lnTo>
                  <a:lnTo>
                    <a:pt x="2348" y="4064"/>
                  </a:lnTo>
                  <a:lnTo>
                    <a:pt x="2412" y="4064"/>
                  </a:lnTo>
                  <a:lnTo>
                    <a:pt x="2412" y="4080"/>
                  </a:lnTo>
                  <a:close/>
                  <a:moveTo>
                    <a:pt x="2300" y="4080"/>
                  </a:moveTo>
                  <a:lnTo>
                    <a:pt x="2236" y="4080"/>
                  </a:lnTo>
                  <a:lnTo>
                    <a:pt x="2236" y="4064"/>
                  </a:lnTo>
                  <a:lnTo>
                    <a:pt x="2300" y="4064"/>
                  </a:lnTo>
                  <a:lnTo>
                    <a:pt x="2300" y="4080"/>
                  </a:lnTo>
                  <a:close/>
                  <a:moveTo>
                    <a:pt x="2188" y="4080"/>
                  </a:moveTo>
                  <a:lnTo>
                    <a:pt x="2124" y="4080"/>
                  </a:lnTo>
                  <a:lnTo>
                    <a:pt x="2124" y="4064"/>
                  </a:lnTo>
                  <a:lnTo>
                    <a:pt x="2188" y="4064"/>
                  </a:lnTo>
                  <a:lnTo>
                    <a:pt x="2188" y="4080"/>
                  </a:lnTo>
                  <a:close/>
                  <a:moveTo>
                    <a:pt x="2076" y="4080"/>
                  </a:moveTo>
                  <a:lnTo>
                    <a:pt x="2012" y="4080"/>
                  </a:lnTo>
                  <a:lnTo>
                    <a:pt x="2012" y="4064"/>
                  </a:lnTo>
                  <a:lnTo>
                    <a:pt x="2076" y="4064"/>
                  </a:lnTo>
                  <a:lnTo>
                    <a:pt x="2076" y="4080"/>
                  </a:lnTo>
                  <a:close/>
                  <a:moveTo>
                    <a:pt x="1964" y="4080"/>
                  </a:moveTo>
                  <a:lnTo>
                    <a:pt x="1900" y="4080"/>
                  </a:lnTo>
                  <a:lnTo>
                    <a:pt x="1900" y="4064"/>
                  </a:lnTo>
                  <a:lnTo>
                    <a:pt x="1964" y="4064"/>
                  </a:lnTo>
                  <a:lnTo>
                    <a:pt x="1964" y="4080"/>
                  </a:lnTo>
                  <a:close/>
                  <a:moveTo>
                    <a:pt x="1852" y="4080"/>
                  </a:moveTo>
                  <a:lnTo>
                    <a:pt x="1788" y="4080"/>
                  </a:lnTo>
                  <a:lnTo>
                    <a:pt x="1788" y="4064"/>
                  </a:lnTo>
                  <a:lnTo>
                    <a:pt x="1852" y="4064"/>
                  </a:lnTo>
                  <a:lnTo>
                    <a:pt x="1852" y="4080"/>
                  </a:lnTo>
                  <a:close/>
                  <a:moveTo>
                    <a:pt x="1740" y="4080"/>
                  </a:moveTo>
                  <a:lnTo>
                    <a:pt x="1675" y="4080"/>
                  </a:lnTo>
                  <a:lnTo>
                    <a:pt x="1675" y="4064"/>
                  </a:lnTo>
                  <a:lnTo>
                    <a:pt x="1740" y="4064"/>
                  </a:lnTo>
                  <a:lnTo>
                    <a:pt x="1740" y="4080"/>
                  </a:lnTo>
                  <a:close/>
                  <a:moveTo>
                    <a:pt x="1627" y="4080"/>
                  </a:moveTo>
                  <a:lnTo>
                    <a:pt x="1563" y="4080"/>
                  </a:lnTo>
                  <a:lnTo>
                    <a:pt x="1563" y="4064"/>
                  </a:lnTo>
                  <a:lnTo>
                    <a:pt x="1627" y="4064"/>
                  </a:lnTo>
                  <a:lnTo>
                    <a:pt x="1627" y="4080"/>
                  </a:lnTo>
                  <a:close/>
                  <a:moveTo>
                    <a:pt x="1515" y="4080"/>
                  </a:moveTo>
                  <a:lnTo>
                    <a:pt x="1451" y="4080"/>
                  </a:lnTo>
                  <a:lnTo>
                    <a:pt x="1451" y="4064"/>
                  </a:lnTo>
                  <a:lnTo>
                    <a:pt x="1515" y="4064"/>
                  </a:lnTo>
                  <a:lnTo>
                    <a:pt x="1515" y="4080"/>
                  </a:lnTo>
                  <a:close/>
                  <a:moveTo>
                    <a:pt x="1403" y="4080"/>
                  </a:moveTo>
                  <a:lnTo>
                    <a:pt x="1339" y="4080"/>
                  </a:lnTo>
                  <a:lnTo>
                    <a:pt x="1339" y="4064"/>
                  </a:lnTo>
                  <a:lnTo>
                    <a:pt x="1403" y="4064"/>
                  </a:lnTo>
                  <a:lnTo>
                    <a:pt x="1403" y="4080"/>
                  </a:lnTo>
                  <a:close/>
                  <a:moveTo>
                    <a:pt x="1291" y="4080"/>
                  </a:moveTo>
                  <a:lnTo>
                    <a:pt x="1227" y="4080"/>
                  </a:lnTo>
                  <a:lnTo>
                    <a:pt x="1227" y="4064"/>
                  </a:lnTo>
                  <a:lnTo>
                    <a:pt x="1291" y="4064"/>
                  </a:lnTo>
                  <a:lnTo>
                    <a:pt x="1291" y="4080"/>
                  </a:lnTo>
                  <a:close/>
                  <a:moveTo>
                    <a:pt x="1179" y="4080"/>
                  </a:moveTo>
                  <a:lnTo>
                    <a:pt x="1115" y="4080"/>
                  </a:lnTo>
                  <a:lnTo>
                    <a:pt x="1115" y="4064"/>
                  </a:lnTo>
                  <a:lnTo>
                    <a:pt x="1179" y="4064"/>
                  </a:lnTo>
                  <a:lnTo>
                    <a:pt x="1179" y="4080"/>
                  </a:lnTo>
                  <a:close/>
                  <a:moveTo>
                    <a:pt x="1067" y="4080"/>
                  </a:moveTo>
                  <a:lnTo>
                    <a:pt x="1003" y="4080"/>
                  </a:lnTo>
                  <a:lnTo>
                    <a:pt x="1003" y="4064"/>
                  </a:lnTo>
                  <a:lnTo>
                    <a:pt x="1067" y="4064"/>
                  </a:lnTo>
                  <a:lnTo>
                    <a:pt x="1067" y="4080"/>
                  </a:lnTo>
                  <a:close/>
                  <a:moveTo>
                    <a:pt x="955" y="4080"/>
                  </a:moveTo>
                  <a:lnTo>
                    <a:pt x="891" y="4080"/>
                  </a:lnTo>
                  <a:lnTo>
                    <a:pt x="891" y="4064"/>
                  </a:lnTo>
                  <a:lnTo>
                    <a:pt x="955" y="4064"/>
                  </a:lnTo>
                  <a:lnTo>
                    <a:pt x="955" y="4080"/>
                  </a:lnTo>
                  <a:close/>
                  <a:moveTo>
                    <a:pt x="843" y="4080"/>
                  </a:moveTo>
                  <a:lnTo>
                    <a:pt x="779" y="4080"/>
                  </a:lnTo>
                  <a:lnTo>
                    <a:pt x="779" y="4064"/>
                  </a:lnTo>
                  <a:lnTo>
                    <a:pt x="843" y="4064"/>
                  </a:lnTo>
                  <a:lnTo>
                    <a:pt x="843" y="4080"/>
                  </a:lnTo>
                  <a:close/>
                  <a:moveTo>
                    <a:pt x="731" y="4080"/>
                  </a:moveTo>
                  <a:lnTo>
                    <a:pt x="666" y="4080"/>
                  </a:lnTo>
                  <a:lnTo>
                    <a:pt x="666" y="4064"/>
                  </a:lnTo>
                  <a:lnTo>
                    <a:pt x="731" y="4064"/>
                  </a:lnTo>
                  <a:lnTo>
                    <a:pt x="731" y="4080"/>
                  </a:lnTo>
                  <a:close/>
                  <a:moveTo>
                    <a:pt x="618" y="4080"/>
                  </a:moveTo>
                  <a:lnTo>
                    <a:pt x="554" y="4080"/>
                  </a:lnTo>
                  <a:lnTo>
                    <a:pt x="554" y="4064"/>
                  </a:lnTo>
                  <a:lnTo>
                    <a:pt x="618" y="4064"/>
                  </a:lnTo>
                  <a:lnTo>
                    <a:pt x="618" y="4080"/>
                  </a:lnTo>
                  <a:close/>
                  <a:moveTo>
                    <a:pt x="506" y="4080"/>
                  </a:moveTo>
                  <a:lnTo>
                    <a:pt x="442" y="4080"/>
                  </a:lnTo>
                  <a:lnTo>
                    <a:pt x="442" y="4064"/>
                  </a:lnTo>
                  <a:lnTo>
                    <a:pt x="506" y="4064"/>
                  </a:lnTo>
                  <a:lnTo>
                    <a:pt x="506" y="4080"/>
                  </a:lnTo>
                  <a:close/>
                  <a:moveTo>
                    <a:pt x="394" y="4080"/>
                  </a:moveTo>
                  <a:lnTo>
                    <a:pt x="330" y="4080"/>
                  </a:lnTo>
                  <a:lnTo>
                    <a:pt x="330" y="4064"/>
                  </a:lnTo>
                  <a:lnTo>
                    <a:pt x="394" y="4064"/>
                  </a:lnTo>
                  <a:lnTo>
                    <a:pt x="394" y="4080"/>
                  </a:lnTo>
                  <a:close/>
                  <a:moveTo>
                    <a:pt x="282" y="4080"/>
                  </a:moveTo>
                  <a:lnTo>
                    <a:pt x="218" y="4080"/>
                  </a:lnTo>
                  <a:lnTo>
                    <a:pt x="218" y="4064"/>
                  </a:lnTo>
                  <a:lnTo>
                    <a:pt x="282" y="4064"/>
                  </a:lnTo>
                  <a:lnTo>
                    <a:pt x="282" y="4080"/>
                  </a:lnTo>
                  <a:close/>
                  <a:moveTo>
                    <a:pt x="170" y="4080"/>
                  </a:moveTo>
                  <a:lnTo>
                    <a:pt x="106" y="4080"/>
                  </a:lnTo>
                  <a:lnTo>
                    <a:pt x="106" y="4064"/>
                  </a:lnTo>
                  <a:lnTo>
                    <a:pt x="170" y="4064"/>
                  </a:lnTo>
                  <a:lnTo>
                    <a:pt x="170" y="4080"/>
                  </a:lnTo>
                  <a:close/>
                  <a:moveTo>
                    <a:pt x="58" y="4080"/>
                  </a:moveTo>
                  <a:lnTo>
                    <a:pt x="8" y="4080"/>
                  </a:lnTo>
                  <a:lnTo>
                    <a:pt x="8" y="4064"/>
                  </a:lnTo>
                  <a:lnTo>
                    <a:pt x="58" y="4064"/>
                  </a:lnTo>
                  <a:lnTo>
                    <a:pt x="58" y="4080"/>
                  </a:lnTo>
                  <a:close/>
                </a:path>
              </a:pathLst>
            </a:custGeom>
            <a:solidFill>
              <a:srgbClr val="A6A6A6"/>
            </a:solidFill>
            <a:ln w="0" cap="flat">
              <a:solidFill>
                <a:srgbClr val="A6A6A6"/>
              </a:solidFill>
              <a:prstDash val="solid"/>
              <a:round/>
              <a:headEnd/>
              <a:tailEnd/>
            </a:ln>
          </p:spPr>
          <p:txBody>
            <a:bodyPr/>
            <a:lstStyle/>
            <a:p>
              <a:pPr>
                <a:defRPr/>
              </a:pPr>
              <a:endParaRPr lang="en-US"/>
            </a:p>
          </p:txBody>
        </p:sp>
        <p:sp>
          <p:nvSpPr>
            <p:cNvPr id="1035" name="Freeform 11"/>
            <p:cNvSpPr>
              <a:spLocks noEditPoints="1"/>
            </p:cNvSpPr>
            <p:nvPr/>
          </p:nvSpPr>
          <p:spPr bwMode="auto">
            <a:xfrm>
              <a:off x="3090865" y="3629085"/>
              <a:ext cx="1819275" cy="2279650"/>
            </a:xfrm>
            <a:custGeom>
              <a:avLst/>
              <a:gdLst/>
              <a:ahLst/>
              <a:cxnLst>
                <a:cxn ang="0">
                  <a:pos x="0" y="3848"/>
                </a:cxn>
                <a:cxn ang="0">
                  <a:pos x="0" y="3560"/>
                </a:cxn>
                <a:cxn ang="0">
                  <a:pos x="16" y="3336"/>
                </a:cxn>
                <a:cxn ang="0">
                  <a:pos x="16" y="3176"/>
                </a:cxn>
                <a:cxn ang="0">
                  <a:pos x="0" y="2951"/>
                </a:cxn>
                <a:cxn ang="0">
                  <a:pos x="0" y="2615"/>
                </a:cxn>
                <a:cxn ang="0">
                  <a:pos x="0" y="2327"/>
                </a:cxn>
                <a:cxn ang="0">
                  <a:pos x="16" y="2102"/>
                </a:cxn>
                <a:cxn ang="0">
                  <a:pos x="16" y="1942"/>
                </a:cxn>
                <a:cxn ang="0">
                  <a:pos x="0" y="1718"/>
                </a:cxn>
                <a:cxn ang="0">
                  <a:pos x="0" y="1382"/>
                </a:cxn>
                <a:cxn ang="0">
                  <a:pos x="0" y="1093"/>
                </a:cxn>
                <a:cxn ang="0">
                  <a:pos x="16" y="869"/>
                </a:cxn>
                <a:cxn ang="0">
                  <a:pos x="16" y="709"/>
                </a:cxn>
                <a:cxn ang="0">
                  <a:pos x="0" y="485"/>
                </a:cxn>
                <a:cxn ang="0">
                  <a:pos x="0" y="149"/>
                </a:cxn>
                <a:cxn ang="0">
                  <a:pos x="16" y="8"/>
                </a:cxn>
                <a:cxn ang="0">
                  <a:pos x="205" y="16"/>
                </a:cxn>
                <a:cxn ang="0">
                  <a:pos x="429" y="0"/>
                </a:cxn>
                <a:cxn ang="0">
                  <a:pos x="765" y="0"/>
                </a:cxn>
                <a:cxn ang="0">
                  <a:pos x="1054" y="0"/>
                </a:cxn>
                <a:cxn ang="0">
                  <a:pos x="1278" y="16"/>
                </a:cxn>
                <a:cxn ang="0">
                  <a:pos x="1438" y="16"/>
                </a:cxn>
                <a:cxn ang="0">
                  <a:pos x="1662" y="0"/>
                </a:cxn>
                <a:cxn ang="0">
                  <a:pos x="1999" y="0"/>
                </a:cxn>
                <a:cxn ang="0">
                  <a:pos x="2287" y="0"/>
                </a:cxn>
                <a:cxn ang="0">
                  <a:pos x="2511" y="16"/>
                </a:cxn>
                <a:cxn ang="0">
                  <a:pos x="2671" y="16"/>
                </a:cxn>
                <a:cxn ang="0">
                  <a:pos x="2895" y="0"/>
                </a:cxn>
                <a:cxn ang="0">
                  <a:pos x="3232" y="0"/>
                </a:cxn>
                <a:cxn ang="0">
                  <a:pos x="3248" y="160"/>
                </a:cxn>
                <a:cxn ang="0">
                  <a:pos x="3248" y="320"/>
                </a:cxn>
                <a:cxn ang="0">
                  <a:pos x="3264" y="544"/>
                </a:cxn>
                <a:cxn ang="0">
                  <a:pos x="3264" y="881"/>
                </a:cxn>
                <a:cxn ang="0">
                  <a:pos x="3264" y="1169"/>
                </a:cxn>
                <a:cxn ang="0">
                  <a:pos x="3248" y="1393"/>
                </a:cxn>
                <a:cxn ang="0">
                  <a:pos x="3248" y="1553"/>
                </a:cxn>
                <a:cxn ang="0">
                  <a:pos x="3264" y="1778"/>
                </a:cxn>
                <a:cxn ang="0">
                  <a:pos x="3264" y="2114"/>
                </a:cxn>
                <a:cxn ang="0">
                  <a:pos x="3264" y="2402"/>
                </a:cxn>
                <a:cxn ang="0">
                  <a:pos x="3248" y="2626"/>
                </a:cxn>
                <a:cxn ang="0">
                  <a:pos x="3248" y="2787"/>
                </a:cxn>
                <a:cxn ang="0">
                  <a:pos x="3264" y="3011"/>
                </a:cxn>
                <a:cxn ang="0">
                  <a:pos x="3264" y="3347"/>
                </a:cxn>
                <a:cxn ang="0">
                  <a:pos x="3264" y="3635"/>
                </a:cxn>
                <a:cxn ang="0">
                  <a:pos x="3248" y="3860"/>
                </a:cxn>
                <a:cxn ang="0">
                  <a:pos x="3245" y="4080"/>
                </a:cxn>
                <a:cxn ang="0">
                  <a:pos x="3085" y="4080"/>
                </a:cxn>
                <a:cxn ang="0">
                  <a:pos x="2797" y="4080"/>
                </a:cxn>
                <a:cxn ang="0">
                  <a:pos x="2572" y="4064"/>
                </a:cxn>
                <a:cxn ang="0">
                  <a:pos x="2412" y="4064"/>
                </a:cxn>
                <a:cxn ang="0">
                  <a:pos x="2188" y="4080"/>
                </a:cxn>
                <a:cxn ang="0">
                  <a:pos x="1852" y="4080"/>
                </a:cxn>
                <a:cxn ang="0">
                  <a:pos x="1563" y="4080"/>
                </a:cxn>
                <a:cxn ang="0">
                  <a:pos x="1339" y="4064"/>
                </a:cxn>
                <a:cxn ang="0">
                  <a:pos x="1179" y="4064"/>
                </a:cxn>
                <a:cxn ang="0">
                  <a:pos x="955" y="4080"/>
                </a:cxn>
                <a:cxn ang="0">
                  <a:pos x="618" y="4080"/>
                </a:cxn>
                <a:cxn ang="0">
                  <a:pos x="330" y="4080"/>
                </a:cxn>
                <a:cxn ang="0">
                  <a:pos x="106" y="4064"/>
                </a:cxn>
              </a:cxnLst>
              <a:rect l="0" t="0" r="r" b="b"/>
              <a:pathLst>
                <a:path w="3264" h="4080">
                  <a:moveTo>
                    <a:pt x="0" y="4072"/>
                  </a:moveTo>
                  <a:lnTo>
                    <a:pt x="0" y="4008"/>
                  </a:lnTo>
                  <a:lnTo>
                    <a:pt x="16" y="4008"/>
                  </a:lnTo>
                  <a:lnTo>
                    <a:pt x="16" y="4072"/>
                  </a:lnTo>
                  <a:lnTo>
                    <a:pt x="0" y="4072"/>
                  </a:lnTo>
                  <a:close/>
                  <a:moveTo>
                    <a:pt x="0" y="3960"/>
                  </a:moveTo>
                  <a:lnTo>
                    <a:pt x="0" y="3896"/>
                  </a:lnTo>
                  <a:lnTo>
                    <a:pt x="16" y="3896"/>
                  </a:lnTo>
                  <a:lnTo>
                    <a:pt x="16" y="3960"/>
                  </a:lnTo>
                  <a:lnTo>
                    <a:pt x="0" y="3960"/>
                  </a:lnTo>
                  <a:close/>
                  <a:moveTo>
                    <a:pt x="0" y="3848"/>
                  </a:moveTo>
                  <a:lnTo>
                    <a:pt x="0" y="3784"/>
                  </a:lnTo>
                  <a:lnTo>
                    <a:pt x="16" y="3784"/>
                  </a:lnTo>
                  <a:lnTo>
                    <a:pt x="16" y="3848"/>
                  </a:lnTo>
                  <a:lnTo>
                    <a:pt x="0" y="3848"/>
                  </a:lnTo>
                  <a:close/>
                  <a:moveTo>
                    <a:pt x="0" y="3736"/>
                  </a:moveTo>
                  <a:lnTo>
                    <a:pt x="0" y="3672"/>
                  </a:lnTo>
                  <a:lnTo>
                    <a:pt x="16" y="3672"/>
                  </a:lnTo>
                  <a:lnTo>
                    <a:pt x="16" y="3736"/>
                  </a:lnTo>
                  <a:lnTo>
                    <a:pt x="0" y="3736"/>
                  </a:lnTo>
                  <a:close/>
                  <a:moveTo>
                    <a:pt x="0" y="3624"/>
                  </a:moveTo>
                  <a:lnTo>
                    <a:pt x="0" y="3560"/>
                  </a:lnTo>
                  <a:lnTo>
                    <a:pt x="16" y="3560"/>
                  </a:lnTo>
                  <a:lnTo>
                    <a:pt x="16" y="3624"/>
                  </a:lnTo>
                  <a:lnTo>
                    <a:pt x="0" y="3624"/>
                  </a:lnTo>
                  <a:close/>
                  <a:moveTo>
                    <a:pt x="0" y="3512"/>
                  </a:moveTo>
                  <a:lnTo>
                    <a:pt x="0" y="3448"/>
                  </a:lnTo>
                  <a:lnTo>
                    <a:pt x="16" y="3448"/>
                  </a:lnTo>
                  <a:lnTo>
                    <a:pt x="16" y="3512"/>
                  </a:lnTo>
                  <a:lnTo>
                    <a:pt x="0" y="3512"/>
                  </a:lnTo>
                  <a:close/>
                  <a:moveTo>
                    <a:pt x="0" y="3400"/>
                  </a:moveTo>
                  <a:lnTo>
                    <a:pt x="0" y="3336"/>
                  </a:lnTo>
                  <a:lnTo>
                    <a:pt x="16" y="3336"/>
                  </a:lnTo>
                  <a:lnTo>
                    <a:pt x="16" y="3400"/>
                  </a:lnTo>
                  <a:lnTo>
                    <a:pt x="0" y="3400"/>
                  </a:lnTo>
                  <a:close/>
                  <a:moveTo>
                    <a:pt x="0" y="3288"/>
                  </a:moveTo>
                  <a:lnTo>
                    <a:pt x="0" y="3224"/>
                  </a:lnTo>
                  <a:lnTo>
                    <a:pt x="16" y="3224"/>
                  </a:lnTo>
                  <a:lnTo>
                    <a:pt x="16" y="3288"/>
                  </a:lnTo>
                  <a:lnTo>
                    <a:pt x="0" y="3288"/>
                  </a:lnTo>
                  <a:close/>
                  <a:moveTo>
                    <a:pt x="0" y="3176"/>
                  </a:moveTo>
                  <a:lnTo>
                    <a:pt x="0" y="3111"/>
                  </a:lnTo>
                  <a:lnTo>
                    <a:pt x="16" y="3111"/>
                  </a:lnTo>
                  <a:lnTo>
                    <a:pt x="16" y="3176"/>
                  </a:lnTo>
                  <a:lnTo>
                    <a:pt x="0" y="3176"/>
                  </a:lnTo>
                  <a:close/>
                  <a:moveTo>
                    <a:pt x="0" y="3063"/>
                  </a:moveTo>
                  <a:lnTo>
                    <a:pt x="0" y="2999"/>
                  </a:lnTo>
                  <a:lnTo>
                    <a:pt x="16" y="2999"/>
                  </a:lnTo>
                  <a:lnTo>
                    <a:pt x="16" y="3063"/>
                  </a:lnTo>
                  <a:lnTo>
                    <a:pt x="0" y="3063"/>
                  </a:lnTo>
                  <a:close/>
                  <a:moveTo>
                    <a:pt x="0" y="2951"/>
                  </a:moveTo>
                  <a:lnTo>
                    <a:pt x="0" y="2887"/>
                  </a:lnTo>
                  <a:lnTo>
                    <a:pt x="16" y="2887"/>
                  </a:lnTo>
                  <a:lnTo>
                    <a:pt x="16" y="2951"/>
                  </a:lnTo>
                  <a:lnTo>
                    <a:pt x="0" y="2951"/>
                  </a:lnTo>
                  <a:close/>
                  <a:moveTo>
                    <a:pt x="0" y="2839"/>
                  </a:moveTo>
                  <a:lnTo>
                    <a:pt x="0" y="2775"/>
                  </a:lnTo>
                  <a:lnTo>
                    <a:pt x="16" y="2775"/>
                  </a:lnTo>
                  <a:lnTo>
                    <a:pt x="16" y="2839"/>
                  </a:lnTo>
                  <a:lnTo>
                    <a:pt x="0" y="2839"/>
                  </a:lnTo>
                  <a:close/>
                  <a:moveTo>
                    <a:pt x="0" y="2727"/>
                  </a:moveTo>
                  <a:lnTo>
                    <a:pt x="0" y="2663"/>
                  </a:lnTo>
                  <a:lnTo>
                    <a:pt x="16" y="2663"/>
                  </a:lnTo>
                  <a:lnTo>
                    <a:pt x="16" y="2727"/>
                  </a:lnTo>
                  <a:lnTo>
                    <a:pt x="0" y="2727"/>
                  </a:lnTo>
                  <a:close/>
                  <a:moveTo>
                    <a:pt x="0" y="2615"/>
                  </a:moveTo>
                  <a:lnTo>
                    <a:pt x="0" y="2551"/>
                  </a:lnTo>
                  <a:lnTo>
                    <a:pt x="16" y="2551"/>
                  </a:lnTo>
                  <a:lnTo>
                    <a:pt x="16" y="2615"/>
                  </a:lnTo>
                  <a:lnTo>
                    <a:pt x="0" y="2615"/>
                  </a:lnTo>
                  <a:close/>
                  <a:moveTo>
                    <a:pt x="0" y="2503"/>
                  </a:moveTo>
                  <a:lnTo>
                    <a:pt x="0" y="2439"/>
                  </a:lnTo>
                  <a:lnTo>
                    <a:pt x="16" y="2439"/>
                  </a:lnTo>
                  <a:lnTo>
                    <a:pt x="16" y="2503"/>
                  </a:lnTo>
                  <a:lnTo>
                    <a:pt x="0" y="2503"/>
                  </a:lnTo>
                  <a:close/>
                  <a:moveTo>
                    <a:pt x="0" y="2391"/>
                  </a:moveTo>
                  <a:lnTo>
                    <a:pt x="0" y="2327"/>
                  </a:lnTo>
                  <a:lnTo>
                    <a:pt x="16" y="2327"/>
                  </a:lnTo>
                  <a:lnTo>
                    <a:pt x="16" y="2391"/>
                  </a:lnTo>
                  <a:lnTo>
                    <a:pt x="0" y="2391"/>
                  </a:lnTo>
                  <a:close/>
                  <a:moveTo>
                    <a:pt x="0" y="2279"/>
                  </a:moveTo>
                  <a:lnTo>
                    <a:pt x="0" y="2215"/>
                  </a:lnTo>
                  <a:lnTo>
                    <a:pt x="16" y="2215"/>
                  </a:lnTo>
                  <a:lnTo>
                    <a:pt x="16" y="2279"/>
                  </a:lnTo>
                  <a:lnTo>
                    <a:pt x="0" y="2279"/>
                  </a:lnTo>
                  <a:close/>
                  <a:moveTo>
                    <a:pt x="0" y="2167"/>
                  </a:moveTo>
                  <a:lnTo>
                    <a:pt x="0" y="2102"/>
                  </a:lnTo>
                  <a:lnTo>
                    <a:pt x="16" y="2102"/>
                  </a:lnTo>
                  <a:lnTo>
                    <a:pt x="16" y="2167"/>
                  </a:lnTo>
                  <a:lnTo>
                    <a:pt x="0" y="2167"/>
                  </a:lnTo>
                  <a:close/>
                  <a:moveTo>
                    <a:pt x="0" y="2054"/>
                  </a:moveTo>
                  <a:lnTo>
                    <a:pt x="0" y="1990"/>
                  </a:lnTo>
                  <a:lnTo>
                    <a:pt x="16" y="1990"/>
                  </a:lnTo>
                  <a:lnTo>
                    <a:pt x="16" y="2054"/>
                  </a:lnTo>
                  <a:lnTo>
                    <a:pt x="0" y="2054"/>
                  </a:lnTo>
                  <a:close/>
                  <a:moveTo>
                    <a:pt x="0" y="1942"/>
                  </a:moveTo>
                  <a:lnTo>
                    <a:pt x="0" y="1878"/>
                  </a:lnTo>
                  <a:lnTo>
                    <a:pt x="16" y="1878"/>
                  </a:lnTo>
                  <a:lnTo>
                    <a:pt x="16" y="1942"/>
                  </a:lnTo>
                  <a:lnTo>
                    <a:pt x="0" y="1942"/>
                  </a:lnTo>
                  <a:close/>
                  <a:moveTo>
                    <a:pt x="0" y="1830"/>
                  </a:moveTo>
                  <a:lnTo>
                    <a:pt x="0" y="1766"/>
                  </a:lnTo>
                  <a:lnTo>
                    <a:pt x="16" y="1766"/>
                  </a:lnTo>
                  <a:lnTo>
                    <a:pt x="16" y="1830"/>
                  </a:lnTo>
                  <a:lnTo>
                    <a:pt x="0" y="1830"/>
                  </a:lnTo>
                  <a:close/>
                  <a:moveTo>
                    <a:pt x="0" y="1718"/>
                  </a:moveTo>
                  <a:lnTo>
                    <a:pt x="0" y="1654"/>
                  </a:lnTo>
                  <a:lnTo>
                    <a:pt x="16" y="1654"/>
                  </a:lnTo>
                  <a:lnTo>
                    <a:pt x="16" y="1718"/>
                  </a:lnTo>
                  <a:lnTo>
                    <a:pt x="0" y="1718"/>
                  </a:lnTo>
                  <a:close/>
                  <a:moveTo>
                    <a:pt x="0" y="1606"/>
                  </a:moveTo>
                  <a:lnTo>
                    <a:pt x="0" y="1542"/>
                  </a:lnTo>
                  <a:lnTo>
                    <a:pt x="16" y="1542"/>
                  </a:lnTo>
                  <a:lnTo>
                    <a:pt x="16" y="1606"/>
                  </a:lnTo>
                  <a:lnTo>
                    <a:pt x="0" y="1606"/>
                  </a:lnTo>
                  <a:close/>
                  <a:moveTo>
                    <a:pt x="0" y="1494"/>
                  </a:moveTo>
                  <a:lnTo>
                    <a:pt x="0" y="1430"/>
                  </a:lnTo>
                  <a:lnTo>
                    <a:pt x="16" y="1430"/>
                  </a:lnTo>
                  <a:lnTo>
                    <a:pt x="16" y="1494"/>
                  </a:lnTo>
                  <a:lnTo>
                    <a:pt x="0" y="1494"/>
                  </a:lnTo>
                  <a:close/>
                  <a:moveTo>
                    <a:pt x="0" y="1382"/>
                  </a:moveTo>
                  <a:lnTo>
                    <a:pt x="0" y="1318"/>
                  </a:lnTo>
                  <a:lnTo>
                    <a:pt x="16" y="1318"/>
                  </a:lnTo>
                  <a:lnTo>
                    <a:pt x="16" y="1382"/>
                  </a:lnTo>
                  <a:lnTo>
                    <a:pt x="0" y="1382"/>
                  </a:lnTo>
                  <a:close/>
                  <a:moveTo>
                    <a:pt x="0" y="1270"/>
                  </a:moveTo>
                  <a:lnTo>
                    <a:pt x="0" y="1206"/>
                  </a:lnTo>
                  <a:lnTo>
                    <a:pt x="16" y="1206"/>
                  </a:lnTo>
                  <a:lnTo>
                    <a:pt x="16" y="1270"/>
                  </a:lnTo>
                  <a:lnTo>
                    <a:pt x="0" y="1270"/>
                  </a:lnTo>
                  <a:close/>
                  <a:moveTo>
                    <a:pt x="0" y="1158"/>
                  </a:moveTo>
                  <a:lnTo>
                    <a:pt x="0" y="1093"/>
                  </a:lnTo>
                  <a:lnTo>
                    <a:pt x="16" y="1093"/>
                  </a:lnTo>
                  <a:lnTo>
                    <a:pt x="16" y="1158"/>
                  </a:lnTo>
                  <a:lnTo>
                    <a:pt x="0" y="1158"/>
                  </a:lnTo>
                  <a:close/>
                  <a:moveTo>
                    <a:pt x="0" y="1045"/>
                  </a:moveTo>
                  <a:lnTo>
                    <a:pt x="0" y="981"/>
                  </a:lnTo>
                  <a:lnTo>
                    <a:pt x="16" y="981"/>
                  </a:lnTo>
                  <a:lnTo>
                    <a:pt x="16" y="1045"/>
                  </a:lnTo>
                  <a:lnTo>
                    <a:pt x="0" y="1045"/>
                  </a:lnTo>
                  <a:close/>
                  <a:moveTo>
                    <a:pt x="0" y="933"/>
                  </a:moveTo>
                  <a:lnTo>
                    <a:pt x="0" y="869"/>
                  </a:lnTo>
                  <a:lnTo>
                    <a:pt x="16" y="869"/>
                  </a:lnTo>
                  <a:lnTo>
                    <a:pt x="16" y="933"/>
                  </a:lnTo>
                  <a:lnTo>
                    <a:pt x="0" y="933"/>
                  </a:lnTo>
                  <a:close/>
                  <a:moveTo>
                    <a:pt x="0" y="821"/>
                  </a:moveTo>
                  <a:lnTo>
                    <a:pt x="0" y="757"/>
                  </a:lnTo>
                  <a:lnTo>
                    <a:pt x="16" y="757"/>
                  </a:lnTo>
                  <a:lnTo>
                    <a:pt x="16" y="821"/>
                  </a:lnTo>
                  <a:lnTo>
                    <a:pt x="0" y="821"/>
                  </a:lnTo>
                  <a:close/>
                  <a:moveTo>
                    <a:pt x="0" y="709"/>
                  </a:moveTo>
                  <a:lnTo>
                    <a:pt x="0" y="645"/>
                  </a:lnTo>
                  <a:lnTo>
                    <a:pt x="16" y="645"/>
                  </a:lnTo>
                  <a:lnTo>
                    <a:pt x="16" y="709"/>
                  </a:lnTo>
                  <a:lnTo>
                    <a:pt x="0" y="709"/>
                  </a:lnTo>
                  <a:close/>
                  <a:moveTo>
                    <a:pt x="0" y="597"/>
                  </a:moveTo>
                  <a:lnTo>
                    <a:pt x="0" y="533"/>
                  </a:lnTo>
                  <a:lnTo>
                    <a:pt x="16" y="533"/>
                  </a:lnTo>
                  <a:lnTo>
                    <a:pt x="16" y="597"/>
                  </a:lnTo>
                  <a:lnTo>
                    <a:pt x="0" y="597"/>
                  </a:lnTo>
                  <a:close/>
                  <a:moveTo>
                    <a:pt x="0" y="485"/>
                  </a:moveTo>
                  <a:lnTo>
                    <a:pt x="0" y="421"/>
                  </a:lnTo>
                  <a:lnTo>
                    <a:pt x="16" y="421"/>
                  </a:lnTo>
                  <a:lnTo>
                    <a:pt x="16" y="485"/>
                  </a:lnTo>
                  <a:lnTo>
                    <a:pt x="0" y="485"/>
                  </a:lnTo>
                  <a:close/>
                  <a:moveTo>
                    <a:pt x="0" y="373"/>
                  </a:moveTo>
                  <a:lnTo>
                    <a:pt x="0" y="309"/>
                  </a:lnTo>
                  <a:lnTo>
                    <a:pt x="16" y="309"/>
                  </a:lnTo>
                  <a:lnTo>
                    <a:pt x="16" y="373"/>
                  </a:lnTo>
                  <a:lnTo>
                    <a:pt x="0" y="373"/>
                  </a:lnTo>
                  <a:close/>
                  <a:moveTo>
                    <a:pt x="0" y="261"/>
                  </a:moveTo>
                  <a:lnTo>
                    <a:pt x="0" y="197"/>
                  </a:lnTo>
                  <a:lnTo>
                    <a:pt x="16" y="197"/>
                  </a:lnTo>
                  <a:lnTo>
                    <a:pt x="16" y="261"/>
                  </a:lnTo>
                  <a:lnTo>
                    <a:pt x="0" y="261"/>
                  </a:lnTo>
                  <a:close/>
                  <a:moveTo>
                    <a:pt x="0" y="149"/>
                  </a:moveTo>
                  <a:lnTo>
                    <a:pt x="0" y="84"/>
                  </a:lnTo>
                  <a:lnTo>
                    <a:pt x="16" y="84"/>
                  </a:lnTo>
                  <a:lnTo>
                    <a:pt x="16" y="149"/>
                  </a:lnTo>
                  <a:lnTo>
                    <a:pt x="0" y="149"/>
                  </a:lnTo>
                  <a:close/>
                  <a:moveTo>
                    <a:pt x="0" y="36"/>
                  </a:moveTo>
                  <a:lnTo>
                    <a:pt x="0" y="8"/>
                  </a:lnTo>
                  <a:cubicBezTo>
                    <a:pt x="0" y="4"/>
                    <a:pt x="4" y="0"/>
                    <a:pt x="8" y="0"/>
                  </a:cubicBezTo>
                  <a:lnTo>
                    <a:pt x="45" y="0"/>
                  </a:lnTo>
                  <a:lnTo>
                    <a:pt x="45" y="16"/>
                  </a:lnTo>
                  <a:lnTo>
                    <a:pt x="8" y="16"/>
                  </a:lnTo>
                  <a:lnTo>
                    <a:pt x="16" y="8"/>
                  </a:lnTo>
                  <a:lnTo>
                    <a:pt x="16" y="36"/>
                  </a:lnTo>
                  <a:lnTo>
                    <a:pt x="0" y="36"/>
                  </a:lnTo>
                  <a:close/>
                  <a:moveTo>
                    <a:pt x="93" y="0"/>
                  </a:moveTo>
                  <a:lnTo>
                    <a:pt x="157" y="0"/>
                  </a:lnTo>
                  <a:lnTo>
                    <a:pt x="157" y="16"/>
                  </a:lnTo>
                  <a:lnTo>
                    <a:pt x="93" y="16"/>
                  </a:lnTo>
                  <a:lnTo>
                    <a:pt x="93" y="0"/>
                  </a:lnTo>
                  <a:close/>
                  <a:moveTo>
                    <a:pt x="205" y="0"/>
                  </a:moveTo>
                  <a:lnTo>
                    <a:pt x="269" y="0"/>
                  </a:lnTo>
                  <a:lnTo>
                    <a:pt x="269" y="16"/>
                  </a:lnTo>
                  <a:lnTo>
                    <a:pt x="205" y="16"/>
                  </a:lnTo>
                  <a:lnTo>
                    <a:pt x="205" y="0"/>
                  </a:lnTo>
                  <a:close/>
                  <a:moveTo>
                    <a:pt x="317" y="0"/>
                  </a:moveTo>
                  <a:lnTo>
                    <a:pt x="381" y="0"/>
                  </a:lnTo>
                  <a:lnTo>
                    <a:pt x="381" y="16"/>
                  </a:lnTo>
                  <a:lnTo>
                    <a:pt x="317" y="16"/>
                  </a:lnTo>
                  <a:lnTo>
                    <a:pt x="317" y="0"/>
                  </a:lnTo>
                  <a:close/>
                  <a:moveTo>
                    <a:pt x="429" y="0"/>
                  </a:moveTo>
                  <a:lnTo>
                    <a:pt x="493" y="0"/>
                  </a:lnTo>
                  <a:lnTo>
                    <a:pt x="493" y="16"/>
                  </a:lnTo>
                  <a:lnTo>
                    <a:pt x="429" y="16"/>
                  </a:lnTo>
                  <a:lnTo>
                    <a:pt x="429" y="0"/>
                  </a:lnTo>
                  <a:close/>
                  <a:moveTo>
                    <a:pt x="541" y="0"/>
                  </a:moveTo>
                  <a:lnTo>
                    <a:pt x="605" y="0"/>
                  </a:lnTo>
                  <a:lnTo>
                    <a:pt x="605" y="16"/>
                  </a:lnTo>
                  <a:lnTo>
                    <a:pt x="541" y="16"/>
                  </a:lnTo>
                  <a:lnTo>
                    <a:pt x="541" y="0"/>
                  </a:lnTo>
                  <a:close/>
                  <a:moveTo>
                    <a:pt x="653" y="0"/>
                  </a:moveTo>
                  <a:lnTo>
                    <a:pt x="717" y="0"/>
                  </a:lnTo>
                  <a:lnTo>
                    <a:pt x="717" y="16"/>
                  </a:lnTo>
                  <a:lnTo>
                    <a:pt x="653" y="16"/>
                  </a:lnTo>
                  <a:lnTo>
                    <a:pt x="653" y="0"/>
                  </a:lnTo>
                  <a:close/>
                  <a:moveTo>
                    <a:pt x="765" y="0"/>
                  </a:moveTo>
                  <a:lnTo>
                    <a:pt x="829" y="0"/>
                  </a:lnTo>
                  <a:lnTo>
                    <a:pt x="829" y="16"/>
                  </a:lnTo>
                  <a:lnTo>
                    <a:pt x="765" y="16"/>
                  </a:lnTo>
                  <a:lnTo>
                    <a:pt x="765" y="0"/>
                  </a:lnTo>
                  <a:close/>
                  <a:moveTo>
                    <a:pt x="877" y="0"/>
                  </a:moveTo>
                  <a:lnTo>
                    <a:pt x="941" y="0"/>
                  </a:lnTo>
                  <a:lnTo>
                    <a:pt x="941" y="16"/>
                  </a:lnTo>
                  <a:lnTo>
                    <a:pt x="877" y="16"/>
                  </a:lnTo>
                  <a:lnTo>
                    <a:pt x="877" y="0"/>
                  </a:lnTo>
                  <a:close/>
                  <a:moveTo>
                    <a:pt x="990" y="0"/>
                  </a:moveTo>
                  <a:lnTo>
                    <a:pt x="1054" y="0"/>
                  </a:lnTo>
                  <a:lnTo>
                    <a:pt x="1054" y="16"/>
                  </a:lnTo>
                  <a:lnTo>
                    <a:pt x="990" y="16"/>
                  </a:lnTo>
                  <a:lnTo>
                    <a:pt x="990" y="0"/>
                  </a:lnTo>
                  <a:close/>
                  <a:moveTo>
                    <a:pt x="1102" y="0"/>
                  </a:moveTo>
                  <a:lnTo>
                    <a:pt x="1166" y="0"/>
                  </a:lnTo>
                  <a:lnTo>
                    <a:pt x="1166" y="16"/>
                  </a:lnTo>
                  <a:lnTo>
                    <a:pt x="1102" y="16"/>
                  </a:lnTo>
                  <a:lnTo>
                    <a:pt x="1102" y="0"/>
                  </a:lnTo>
                  <a:close/>
                  <a:moveTo>
                    <a:pt x="1214" y="0"/>
                  </a:moveTo>
                  <a:lnTo>
                    <a:pt x="1278" y="0"/>
                  </a:lnTo>
                  <a:lnTo>
                    <a:pt x="1278" y="16"/>
                  </a:lnTo>
                  <a:lnTo>
                    <a:pt x="1214" y="16"/>
                  </a:lnTo>
                  <a:lnTo>
                    <a:pt x="1214" y="0"/>
                  </a:lnTo>
                  <a:close/>
                  <a:moveTo>
                    <a:pt x="1326" y="0"/>
                  </a:moveTo>
                  <a:lnTo>
                    <a:pt x="1390" y="0"/>
                  </a:lnTo>
                  <a:lnTo>
                    <a:pt x="1390" y="16"/>
                  </a:lnTo>
                  <a:lnTo>
                    <a:pt x="1326" y="16"/>
                  </a:lnTo>
                  <a:lnTo>
                    <a:pt x="1326" y="0"/>
                  </a:lnTo>
                  <a:close/>
                  <a:moveTo>
                    <a:pt x="1438" y="0"/>
                  </a:moveTo>
                  <a:lnTo>
                    <a:pt x="1502" y="0"/>
                  </a:lnTo>
                  <a:lnTo>
                    <a:pt x="1502" y="16"/>
                  </a:lnTo>
                  <a:lnTo>
                    <a:pt x="1438" y="16"/>
                  </a:lnTo>
                  <a:lnTo>
                    <a:pt x="1438" y="0"/>
                  </a:lnTo>
                  <a:close/>
                  <a:moveTo>
                    <a:pt x="1550" y="0"/>
                  </a:moveTo>
                  <a:lnTo>
                    <a:pt x="1614" y="0"/>
                  </a:lnTo>
                  <a:lnTo>
                    <a:pt x="1614" y="16"/>
                  </a:lnTo>
                  <a:lnTo>
                    <a:pt x="1550" y="16"/>
                  </a:lnTo>
                  <a:lnTo>
                    <a:pt x="1550" y="0"/>
                  </a:lnTo>
                  <a:close/>
                  <a:moveTo>
                    <a:pt x="1662" y="0"/>
                  </a:moveTo>
                  <a:lnTo>
                    <a:pt x="1726" y="0"/>
                  </a:lnTo>
                  <a:lnTo>
                    <a:pt x="1726" y="16"/>
                  </a:lnTo>
                  <a:lnTo>
                    <a:pt x="1662" y="16"/>
                  </a:lnTo>
                  <a:lnTo>
                    <a:pt x="1662" y="0"/>
                  </a:lnTo>
                  <a:close/>
                  <a:moveTo>
                    <a:pt x="1774" y="0"/>
                  </a:moveTo>
                  <a:lnTo>
                    <a:pt x="1838" y="0"/>
                  </a:lnTo>
                  <a:lnTo>
                    <a:pt x="1838" y="16"/>
                  </a:lnTo>
                  <a:lnTo>
                    <a:pt x="1774" y="16"/>
                  </a:lnTo>
                  <a:lnTo>
                    <a:pt x="1774" y="0"/>
                  </a:lnTo>
                  <a:close/>
                  <a:moveTo>
                    <a:pt x="1886" y="0"/>
                  </a:moveTo>
                  <a:lnTo>
                    <a:pt x="1950" y="0"/>
                  </a:lnTo>
                  <a:lnTo>
                    <a:pt x="1950" y="16"/>
                  </a:lnTo>
                  <a:lnTo>
                    <a:pt x="1886" y="16"/>
                  </a:lnTo>
                  <a:lnTo>
                    <a:pt x="1886" y="0"/>
                  </a:lnTo>
                  <a:close/>
                  <a:moveTo>
                    <a:pt x="1999" y="0"/>
                  </a:moveTo>
                  <a:lnTo>
                    <a:pt x="2063" y="0"/>
                  </a:lnTo>
                  <a:lnTo>
                    <a:pt x="2063" y="16"/>
                  </a:lnTo>
                  <a:lnTo>
                    <a:pt x="1999" y="16"/>
                  </a:lnTo>
                  <a:lnTo>
                    <a:pt x="1999" y="0"/>
                  </a:lnTo>
                  <a:close/>
                  <a:moveTo>
                    <a:pt x="2111" y="0"/>
                  </a:moveTo>
                  <a:lnTo>
                    <a:pt x="2175" y="0"/>
                  </a:lnTo>
                  <a:lnTo>
                    <a:pt x="2175" y="16"/>
                  </a:lnTo>
                  <a:lnTo>
                    <a:pt x="2111" y="16"/>
                  </a:lnTo>
                  <a:lnTo>
                    <a:pt x="2111" y="0"/>
                  </a:lnTo>
                  <a:close/>
                  <a:moveTo>
                    <a:pt x="2223" y="0"/>
                  </a:moveTo>
                  <a:lnTo>
                    <a:pt x="2287" y="0"/>
                  </a:lnTo>
                  <a:lnTo>
                    <a:pt x="2287" y="16"/>
                  </a:lnTo>
                  <a:lnTo>
                    <a:pt x="2223" y="16"/>
                  </a:lnTo>
                  <a:lnTo>
                    <a:pt x="2223" y="0"/>
                  </a:lnTo>
                  <a:close/>
                  <a:moveTo>
                    <a:pt x="2335" y="0"/>
                  </a:moveTo>
                  <a:lnTo>
                    <a:pt x="2399" y="0"/>
                  </a:lnTo>
                  <a:lnTo>
                    <a:pt x="2399" y="16"/>
                  </a:lnTo>
                  <a:lnTo>
                    <a:pt x="2335" y="16"/>
                  </a:lnTo>
                  <a:lnTo>
                    <a:pt x="2335" y="0"/>
                  </a:lnTo>
                  <a:close/>
                  <a:moveTo>
                    <a:pt x="2447" y="0"/>
                  </a:moveTo>
                  <a:lnTo>
                    <a:pt x="2511" y="0"/>
                  </a:lnTo>
                  <a:lnTo>
                    <a:pt x="2511" y="16"/>
                  </a:lnTo>
                  <a:lnTo>
                    <a:pt x="2447" y="16"/>
                  </a:lnTo>
                  <a:lnTo>
                    <a:pt x="2447" y="0"/>
                  </a:lnTo>
                  <a:close/>
                  <a:moveTo>
                    <a:pt x="2559" y="0"/>
                  </a:moveTo>
                  <a:lnTo>
                    <a:pt x="2623" y="0"/>
                  </a:lnTo>
                  <a:lnTo>
                    <a:pt x="2623" y="16"/>
                  </a:lnTo>
                  <a:lnTo>
                    <a:pt x="2559" y="16"/>
                  </a:lnTo>
                  <a:lnTo>
                    <a:pt x="2559" y="0"/>
                  </a:lnTo>
                  <a:close/>
                  <a:moveTo>
                    <a:pt x="2671" y="0"/>
                  </a:moveTo>
                  <a:lnTo>
                    <a:pt x="2735" y="0"/>
                  </a:lnTo>
                  <a:lnTo>
                    <a:pt x="2735" y="16"/>
                  </a:lnTo>
                  <a:lnTo>
                    <a:pt x="2671" y="16"/>
                  </a:lnTo>
                  <a:lnTo>
                    <a:pt x="2671" y="0"/>
                  </a:lnTo>
                  <a:close/>
                  <a:moveTo>
                    <a:pt x="2783" y="0"/>
                  </a:moveTo>
                  <a:lnTo>
                    <a:pt x="2847" y="0"/>
                  </a:lnTo>
                  <a:lnTo>
                    <a:pt x="2847" y="16"/>
                  </a:lnTo>
                  <a:lnTo>
                    <a:pt x="2783" y="16"/>
                  </a:lnTo>
                  <a:lnTo>
                    <a:pt x="2783" y="0"/>
                  </a:lnTo>
                  <a:close/>
                  <a:moveTo>
                    <a:pt x="2895" y="0"/>
                  </a:moveTo>
                  <a:lnTo>
                    <a:pt x="2959" y="0"/>
                  </a:lnTo>
                  <a:lnTo>
                    <a:pt x="2959" y="16"/>
                  </a:lnTo>
                  <a:lnTo>
                    <a:pt x="2895" y="16"/>
                  </a:lnTo>
                  <a:lnTo>
                    <a:pt x="2895" y="0"/>
                  </a:lnTo>
                  <a:close/>
                  <a:moveTo>
                    <a:pt x="3008" y="0"/>
                  </a:moveTo>
                  <a:lnTo>
                    <a:pt x="3072" y="0"/>
                  </a:lnTo>
                  <a:lnTo>
                    <a:pt x="3072" y="16"/>
                  </a:lnTo>
                  <a:lnTo>
                    <a:pt x="3008" y="16"/>
                  </a:lnTo>
                  <a:lnTo>
                    <a:pt x="3008" y="0"/>
                  </a:lnTo>
                  <a:close/>
                  <a:moveTo>
                    <a:pt x="3120" y="0"/>
                  </a:moveTo>
                  <a:lnTo>
                    <a:pt x="3184" y="0"/>
                  </a:lnTo>
                  <a:lnTo>
                    <a:pt x="3184" y="16"/>
                  </a:lnTo>
                  <a:lnTo>
                    <a:pt x="3120" y="16"/>
                  </a:lnTo>
                  <a:lnTo>
                    <a:pt x="3120" y="0"/>
                  </a:lnTo>
                  <a:close/>
                  <a:moveTo>
                    <a:pt x="3232" y="0"/>
                  </a:moveTo>
                  <a:lnTo>
                    <a:pt x="3256" y="0"/>
                  </a:lnTo>
                  <a:cubicBezTo>
                    <a:pt x="3261" y="0"/>
                    <a:pt x="3264" y="4"/>
                    <a:pt x="3264" y="8"/>
                  </a:cubicBezTo>
                  <a:lnTo>
                    <a:pt x="3264" y="48"/>
                  </a:lnTo>
                  <a:lnTo>
                    <a:pt x="3248" y="48"/>
                  </a:lnTo>
                  <a:lnTo>
                    <a:pt x="3248" y="8"/>
                  </a:lnTo>
                  <a:lnTo>
                    <a:pt x="3256" y="16"/>
                  </a:lnTo>
                  <a:lnTo>
                    <a:pt x="3232" y="16"/>
                  </a:lnTo>
                  <a:lnTo>
                    <a:pt x="3232" y="0"/>
                  </a:lnTo>
                  <a:close/>
                  <a:moveTo>
                    <a:pt x="3264" y="96"/>
                  </a:moveTo>
                  <a:lnTo>
                    <a:pt x="3264" y="160"/>
                  </a:lnTo>
                  <a:lnTo>
                    <a:pt x="3248" y="160"/>
                  </a:lnTo>
                  <a:lnTo>
                    <a:pt x="3248" y="96"/>
                  </a:lnTo>
                  <a:lnTo>
                    <a:pt x="3264" y="96"/>
                  </a:lnTo>
                  <a:close/>
                  <a:moveTo>
                    <a:pt x="3264" y="208"/>
                  </a:moveTo>
                  <a:lnTo>
                    <a:pt x="3264" y="272"/>
                  </a:lnTo>
                  <a:lnTo>
                    <a:pt x="3248" y="272"/>
                  </a:lnTo>
                  <a:lnTo>
                    <a:pt x="3248" y="208"/>
                  </a:lnTo>
                  <a:lnTo>
                    <a:pt x="3264" y="208"/>
                  </a:lnTo>
                  <a:close/>
                  <a:moveTo>
                    <a:pt x="3264" y="320"/>
                  </a:moveTo>
                  <a:lnTo>
                    <a:pt x="3264" y="384"/>
                  </a:lnTo>
                  <a:lnTo>
                    <a:pt x="3248" y="384"/>
                  </a:lnTo>
                  <a:lnTo>
                    <a:pt x="3248" y="320"/>
                  </a:lnTo>
                  <a:lnTo>
                    <a:pt x="3264" y="320"/>
                  </a:lnTo>
                  <a:close/>
                  <a:moveTo>
                    <a:pt x="3264" y="432"/>
                  </a:moveTo>
                  <a:lnTo>
                    <a:pt x="3264" y="496"/>
                  </a:lnTo>
                  <a:lnTo>
                    <a:pt x="3248" y="496"/>
                  </a:lnTo>
                  <a:lnTo>
                    <a:pt x="3248" y="432"/>
                  </a:lnTo>
                  <a:lnTo>
                    <a:pt x="3264" y="432"/>
                  </a:lnTo>
                  <a:close/>
                  <a:moveTo>
                    <a:pt x="3264" y="544"/>
                  </a:moveTo>
                  <a:lnTo>
                    <a:pt x="3264" y="608"/>
                  </a:lnTo>
                  <a:lnTo>
                    <a:pt x="3248" y="608"/>
                  </a:lnTo>
                  <a:lnTo>
                    <a:pt x="3248" y="544"/>
                  </a:lnTo>
                  <a:lnTo>
                    <a:pt x="3264" y="544"/>
                  </a:lnTo>
                  <a:close/>
                  <a:moveTo>
                    <a:pt x="3264" y="656"/>
                  </a:moveTo>
                  <a:lnTo>
                    <a:pt x="3264" y="720"/>
                  </a:lnTo>
                  <a:lnTo>
                    <a:pt x="3248" y="720"/>
                  </a:lnTo>
                  <a:lnTo>
                    <a:pt x="3248" y="656"/>
                  </a:lnTo>
                  <a:lnTo>
                    <a:pt x="3264" y="656"/>
                  </a:lnTo>
                  <a:close/>
                  <a:moveTo>
                    <a:pt x="3264" y="769"/>
                  </a:moveTo>
                  <a:lnTo>
                    <a:pt x="3264" y="833"/>
                  </a:lnTo>
                  <a:lnTo>
                    <a:pt x="3248" y="833"/>
                  </a:lnTo>
                  <a:lnTo>
                    <a:pt x="3248" y="769"/>
                  </a:lnTo>
                  <a:lnTo>
                    <a:pt x="3264" y="769"/>
                  </a:lnTo>
                  <a:close/>
                  <a:moveTo>
                    <a:pt x="3264" y="881"/>
                  </a:moveTo>
                  <a:lnTo>
                    <a:pt x="3264" y="945"/>
                  </a:lnTo>
                  <a:lnTo>
                    <a:pt x="3248" y="945"/>
                  </a:lnTo>
                  <a:lnTo>
                    <a:pt x="3248" y="881"/>
                  </a:lnTo>
                  <a:lnTo>
                    <a:pt x="3264" y="881"/>
                  </a:lnTo>
                  <a:close/>
                  <a:moveTo>
                    <a:pt x="3264" y="993"/>
                  </a:moveTo>
                  <a:lnTo>
                    <a:pt x="3264" y="1057"/>
                  </a:lnTo>
                  <a:lnTo>
                    <a:pt x="3248" y="1057"/>
                  </a:lnTo>
                  <a:lnTo>
                    <a:pt x="3248" y="993"/>
                  </a:lnTo>
                  <a:lnTo>
                    <a:pt x="3264" y="993"/>
                  </a:lnTo>
                  <a:close/>
                  <a:moveTo>
                    <a:pt x="3264" y="1105"/>
                  </a:moveTo>
                  <a:lnTo>
                    <a:pt x="3264" y="1169"/>
                  </a:lnTo>
                  <a:lnTo>
                    <a:pt x="3248" y="1169"/>
                  </a:lnTo>
                  <a:lnTo>
                    <a:pt x="3248" y="1105"/>
                  </a:lnTo>
                  <a:lnTo>
                    <a:pt x="3264" y="1105"/>
                  </a:lnTo>
                  <a:close/>
                  <a:moveTo>
                    <a:pt x="3264" y="1217"/>
                  </a:moveTo>
                  <a:lnTo>
                    <a:pt x="3264" y="1281"/>
                  </a:lnTo>
                  <a:lnTo>
                    <a:pt x="3248" y="1281"/>
                  </a:lnTo>
                  <a:lnTo>
                    <a:pt x="3248" y="1217"/>
                  </a:lnTo>
                  <a:lnTo>
                    <a:pt x="3264" y="1217"/>
                  </a:lnTo>
                  <a:close/>
                  <a:moveTo>
                    <a:pt x="3264" y="1329"/>
                  </a:moveTo>
                  <a:lnTo>
                    <a:pt x="3264" y="1393"/>
                  </a:lnTo>
                  <a:lnTo>
                    <a:pt x="3248" y="1393"/>
                  </a:lnTo>
                  <a:lnTo>
                    <a:pt x="3248" y="1329"/>
                  </a:lnTo>
                  <a:lnTo>
                    <a:pt x="3264" y="1329"/>
                  </a:lnTo>
                  <a:close/>
                  <a:moveTo>
                    <a:pt x="3264" y="1441"/>
                  </a:moveTo>
                  <a:lnTo>
                    <a:pt x="3264" y="1505"/>
                  </a:lnTo>
                  <a:lnTo>
                    <a:pt x="3248" y="1505"/>
                  </a:lnTo>
                  <a:lnTo>
                    <a:pt x="3248" y="1441"/>
                  </a:lnTo>
                  <a:lnTo>
                    <a:pt x="3264" y="1441"/>
                  </a:lnTo>
                  <a:close/>
                  <a:moveTo>
                    <a:pt x="3264" y="1553"/>
                  </a:moveTo>
                  <a:lnTo>
                    <a:pt x="3264" y="1617"/>
                  </a:lnTo>
                  <a:lnTo>
                    <a:pt x="3248" y="1617"/>
                  </a:lnTo>
                  <a:lnTo>
                    <a:pt x="3248" y="1553"/>
                  </a:lnTo>
                  <a:lnTo>
                    <a:pt x="3264" y="1553"/>
                  </a:lnTo>
                  <a:close/>
                  <a:moveTo>
                    <a:pt x="3264" y="1665"/>
                  </a:moveTo>
                  <a:lnTo>
                    <a:pt x="3264" y="1729"/>
                  </a:lnTo>
                  <a:lnTo>
                    <a:pt x="3248" y="1729"/>
                  </a:lnTo>
                  <a:lnTo>
                    <a:pt x="3248" y="1665"/>
                  </a:lnTo>
                  <a:lnTo>
                    <a:pt x="3264" y="1665"/>
                  </a:lnTo>
                  <a:close/>
                  <a:moveTo>
                    <a:pt x="3264" y="1778"/>
                  </a:moveTo>
                  <a:lnTo>
                    <a:pt x="3264" y="1842"/>
                  </a:lnTo>
                  <a:lnTo>
                    <a:pt x="3248" y="1842"/>
                  </a:lnTo>
                  <a:lnTo>
                    <a:pt x="3248" y="1778"/>
                  </a:lnTo>
                  <a:lnTo>
                    <a:pt x="3264" y="1778"/>
                  </a:lnTo>
                  <a:close/>
                  <a:moveTo>
                    <a:pt x="3264" y="1890"/>
                  </a:moveTo>
                  <a:lnTo>
                    <a:pt x="3264" y="1954"/>
                  </a:lnTo>
                  <a:lnTo>
                    <a:pt x="3248" y="1954"/>
                  </a:lnTo>
                  <a:lnTo>
                    <a:pt x="3248" y="1890"/>
                  </a:lnTo>
                  <a:lnTo>
                    <a:pt x="3264" y="1890"/>
                  </a:lnTo>
                  <a:close/>
                  <a:moveTo>
                    <a:pt x="3264" y="2002"/>
                  </a:moveTo>
                  <a:lnTo>
                    <a:pt x="3264" y="2066"/>
                  </a:lnTo>
                  <a:lnTo>
                    <a:pt x="3248" y="2066"/>
                  </a:lnTo>
                  <a:lnTo>
                    <a:pt x="3248" y="2002"/>
                  </a:lnTo>
                  <a:lnTo>
                    <a:pt x="3264" y="2002"/>
                  </a:lnTo>
                  <a:close/>
                  <a:moveTo>
                    <a:pt x="3264" y="2114"/>
                  </a:moveTo>
                  <a:lnTo>
                    <a:pt x="3264" y="2178"/>
                  </a:lnTo>
                  <a:lnTo>
                    <a:pt x="3248" y="2178"/>
                  </a:lnTo>
                  <a:lnTo>
                    <a:pt x="3248" y="2114"/>
                  </a:lnTo>
                  <a:lnTo>
                    <a:pt x="3264" y="2114"/>
                  </a:lnTo>
                  <a:close/>
                  <a:moveTo>
                    <a:pt x="3264" y="2226"/>
                  </a:moveTo>
                  <a:lnTo>
                    <a:pt x="3264" y="2290"/>
                  </a:lnTo>
                  <a:lnTo>
                    <a:pt x="3248" y="2290"/>
                  </a:lnTo>
                  <a:lnTo>
                    <a:pt x="3248" y="2226"/>
                  </a:lnTo>
                  <a:lnTo>
                    <a:pt x="3264" y="2226"/>
                  </a:lnTo>
                  <a:close/>
                  <a:moveTo>
                    <a:pt x="3264" y="2338"/>
                  </a:moveTo>
                  <a:lnTo>
                    <a:pt x="3264" y="2402"/>
                  </a:lnTo>
                  <a:lnTo>
                    <a:pt x="3248" y="2402"/>
                  </a:lnTo>
                  <a:lnTo>
                    <a:pt x="3248" y="2338"/>
                  </a:lnTo>
                  <a:lnTo>
                    <a:pt x="3264" y="2338"/>
                  </a:lnTo>
                  <a:close/>
                  <a:moveTo>
                    <a:pt x="3264" y="2450"/>
                  </a:moveTo>
                  <a:lnTo>
                    <a:pt x="3264" y="2514"/>
                  </a:lnTo>
                  <a:lnTo>
                    <a:pt x="3248" y="2514"/>
                  </a:lnTo>
                  <a:lnTo>
                    <a:pt x="3248" y="2450"/>
                  </a:lnTo>
                  <a:lnTo>
                    <a:pt x="3264" y="2450"/>
                  </a:lnTo>
                  <a:close/>
                  <a:moveTo>
                    <a:pt x="3264" y="2562"/>
                  </a:moveTo>
                  <a:lnTo>
                    <a:pt x="3264" y="2626"/>
                  </a:lnTo>
                  <a:lnTo>
                    <a:pt x="3248" y="2626"/>
                  </a:lnTo>
                  <a:lnTo>
                    <a:pt x="3248" y="2562"/>
                  </a:lnTo>
                  <a:lnTo>
                    <a:pt x="3264" y="2562"/>
                  </a:lnTo>
                  <a:close/>
                  <a:moveTo>
                    <a:pt x="3264" y="2674"/>
                  </a:moveTo>
                  <a:lnTo>
                    <a:pt x="3264" y="2739"/>
                  </a:lnTo>
                  <a:lnTo>
                    <a:pt x="3248" y="2739"/>
                  </a:lnTo>
                  <a:lnTo>
                    <a:pt x="3248" y="2674"/>
                  </a:lnTo>
                  <a:lnTo>
                    <a:pt x="3264" y="2674"/>
                  </a:lnTo>
                  <a:close/>
                  <a:moveTo>
                    <a:pt x="3264" y="2787"/>
                  </a:moveTo>
                  <a:lnTo>
                    <a:pt x="3264" y="2851"/>
                  </a:lnTo>
                  <a:lnTo>
                    <a:pt x="3248" y="2851"/>
                  </a:lnTo>
                  <a:lnTo>
                    <a:pt x="3248" y="2787"/>
                  </a:lnTo>
                  <a:lnTo>
                    <a:pt x="3264" y="2787"/>
                  </a:lnTo>
                  <a:close/>
                  <a:moveTo>
                    <a:pt x="3264" y="2899"/>
                  </a:moveTo>
                  <a:lnTo>
                    <a:pt x="3264" y="2963"/>
                  </a:lnTo>
                  <a:lnTo>
                    <a:pt x="3248" y="2963"/>
                  </a:lnTo>
                  <a:lnTo>
                    <a:pt x="3248" y="2899"/>
                  </a:lnTo>
                  <a:lnTo>
                    <a:pt x="3264" y="2899"/>
                  </a:lnTo>
                  <a:close/>
                  <a:moveTo>
                    <a:pt x="3264" y="3011"/>
                  </a:moveTo>
                  <a:lnTo>
                    <a:pt x="3264" y="3075"/>
                  </a:lnTo>
                  <a:lnTo>
                    <a:pt x="3248" y="3075"/>
                  </a:lnTo>
                  <a:lnTo>
                    <a:pt x="3248" y="3011"/>
                  </a:lnTo>
                  <a:lnTo>
                    <a:pt x="3264" y="3011"/>
                  </a:lnTo>
                  <a:close/>
                  <a:moveTo>
                    <a:pt x="3264" y="3123"/>
                  </a:moveTo>
                  <a:lnTo>
                    <a:pt x="3264" y="3187"/>
                  </a:lnTo>
                  <a:lnTo>
                    <a:pt x="3248" y="3187"/>
                  </a:lnTo>
                  <a:lnTo>
                    <a:pt x="3248" y="3123"/>
                  </a:lnTo>
                  <a:lnTo>
                    <a:pt x="3264" y="3123"/>
                  </a:lnTo>
                  <a:close/>
                  <a:moveTo>
                    <a:pt x="3264" y="3235"/>
                  </a:moveTo>
                  <a:lnTo>
                    <a:pt x="3264" y="3299"/>
                  </a:lnTo>
                  <a:lnTo>
                    <a:pt x="3248" y="3299"/>
                  </a:lnTo>
                  <a:lnTo>
                    <a:pt x="3248" y="3235"/>
                  </a:lnTo>
                  <a:lnTo>
                    <a:pt x="3264" y="3235"/>
                  </a:lnTo>
                  <a:close/>
                  <a:moveTo>
                    <a:pt x="3264" y="3347"/>
                  </a:moveTo>
                  <a:lnTo>
                    <a:pt x="3264" y="3411"/>
                  </a:lnTo>
                  <a:lnTo>
                    <a:pt x="3248" y="3411"/>
                  </a:lnTo>
                  <a:lnTo>
                    <a:pt x="3248" y="3347"/>
                  </a:lnTo>
                  <a:lnTo>
                    <a:pt x="3264" y="3347"/>
                  </a:lnTo>
                  <a:close/>
                  <a:moveTo>
                    <a:pt x="3264" y="3459"/>
                  </a:moveTo>
                  <a:lnTo>
                    <a:pt x="3264" y="3523"/>
                  </a:lnTo>
                  <a:lnTo>
                    <a:pt x="3248" y="3523"/>
                  </a:lnTo>
                  <a:lnTo>
                    <a:pt x="3248" y="3459"/>
                  </a:lnTo>
                  <a:lnTo>
                    <a:pt x="3264" y="3459"/>
                  </a:lnTo>
                  <a:close/>
                  <a:moveTo>
                    <a:pt x="3264" y="3571"/>
                  </a:moveTo>
                  <a:lnTo>
                    <a:pt x="3264" y="3635"/>
                  </a:lnTo>
                  <a:lnTo>
                    <a:pt x="3248" y="3635"/>
                  </a:lnTo>
                  <a:lnTo>
                    <a:pt x="3248" y="3571"/>
                  </a:lnTo>
                  <a:lnTo>
                    <a:pt x="3264" y="3571"/>
                  </a:lnTo>
                  <a:close/>
                  <a:moveTo>
                    <a:pt x="3264" y="3683"/>
                  </a:moveTo>
                  <a:lnTo>
                    <a:pt x="3264" y="3748"/>
                  </a:lnTo>
                  <a:lnTo>
                    <a:pt x="3248" y="3748"/>
                  </a:lnTo>
                  <a:lnTo>
                    <a:pt x="3248" y="3683"/>
                  </a:lnTo>
                  <a:lnTo>
                    <a:pt x="3264" y="3683"/>
                  </a:lnTo>
                  <a:close/>
                  <a:moveTo>
                    <a:pt x="3264" y="3796"/>
                  </a:moveTo>
                  <a:lnTo>
                    <a:pt x="3264" y="3860"/>
                  </a:lnTo>
                  <a:lnTo>
                    <a:pt x="3248" y="3860"/>
                  </a:lnTo>
                  <a:lnTo>
                    <a:pt x="3248" y="3796"/>
                  </a:lnTo>
                  <a:lnTo>
                    <a:pt x="3264" y="3796"/>
                  </a:lnTo>
                  <a:close/>
                  <a:moveTo>
                    <a:pt x="3264" y="3908"/>
                  </a:moveTo>
                  <a:lnTo>
                    <a:pt x="3264" y="3972"/>
                  </a:lnTo>
                  <a:lnTo>
                    <a:pt x="3248" y="3972"/>
                  </a:lnTo>
                  <a:lnTo>
                    <a:pt x="3248" y="3908"/>
                  </a:lnTo>
                  <a:lnTo>
                    <a:pt x="3264" y="3908"/>
                  </a:lnTo>
                  <a:close/>
                  <a:moveTo>
                    <a:pt x="3264" y="4020"/>
                  </a:moveTo>
                  <a:lnTo>
                    <a:pt x="3264" y="4072"/>
                  </a:lnTo>
                  <a:cubicBezTo>
                    <a:pt x="3264" y="4077"/>
                    <a:pt x="3261" y="4080"/>
                    <a:pt x="3256" y="4080"/>
                  </a:cubicBezTo>
                  <a:lnTo>
                    <a:pt x="3245" y="4080"/>
                  </a:lnTo>
                  <a:lnTo>
                    <a:pt x="3245" y="4064"/>
                  </a:lnTo>
                  <a:lnTo>
                    <a:pt x="3256" y="4064"/>
                  </a:lnTo>
                  <a:lnTo>
                    <a:pt x="3248" y="4072"/>
                  </a:lnTo>
                  <a:lnTo>
                    <a:pt x="3248" y="4020"/>
                  </a:lnTo>
                  <a:lnTo>
                    <a:pt x="3264" y="4020"/>
                  </a:lnTo>
                  <a:close/>
                  <a:moveTo>
                    <a:pt x="3197" y="4080"/>
                  </a:moveTo>
                  <a:lnTo>
                    <a:pt x="3133" y="4080"/>
                  </a:lnTo>
                  <a:lnTo>
                    <a:pt x="3133" y="4064"/>
                  </a:lnTo>
                  <a:lnTo>
                    <a:pt x="3197" y="4064"/>
                  </a:lnTo>
                  <a:lnTo>
                    <a:pt x="3197" y="4080"/>
                  </a:lnTo>
                  <a:close/>
                  <a:moveTo>
                    <a:pt x="3085" y="4080"/>
                  </a:moveTo>
                  <a:lnTo>
                    <a:pt x="3021" y="4080"/>
                  </a:lnTo>
                  <a:lnTo>
                    <a:pt x="3021" y="4064"/>
                  </a:lnTo>
                  <a:lnTo>
                    <a:pt x="3085" y="4064"/>
                  </a:lnTo>
                  <a:lnTo>
                    <a:pt x="3085" y="4080"/>
                  </a:lnTo>
                  <a:close/>
                  <a:moveTo>
                    <a:pt x="2973" y="4080"/>
                  </a:moveTo>
                  <a:lnTo>
                    <a:pt x="2909" y="4080"/>
                  </a:lnTo>
                  <a:lnTo>
                    <a:pt x="2909" y="4064"/>
                  </a:lnTo>
                  <a:lnTo>
                    <a:pt x="2973" y="4064"/>
                  </a:lnTo>
                  <a:lnTo>
                    <a:pt x="2973" y="4080"/>
                  </a:lnTo>
                  <a:close/>
                  <a:moveTo>
                    <a:pt x="2861" y="4080"/>
                  </a:moveTo>
                  <a:lnTo>
                    <a:pt x="2797" y="4080"/>
                  </a:lnTo>
                  <a:lnTo>
                    <a:pt x="2797" y="4064"/>
                  </a:lnTo>
                  <a:lnTo>
                    <a:pt x="2861" y="4064"/>
                  </a:lnTo>
                  <a:lnTo>
                    <a:pt x="2861" y="4080"/>
                  </a:lnTo>
                  <a:close/>
                  <a:moveTo>
                    <a:pt x="2749" y="4080"/>
                  </a:moveTo>
                  <a:lnTo>
                    <a:pt x="2685" y="4080"/>
                  </a:lnTo>
                  <a:lnTo>
                    <a:pt x="2685" y="4064"/>
                  </a:lnTo>
                  <a:lnTo>
                    <a:pt x="2749" y="4064"/>
                  </a:lnTo>
                  <a:lnTo>
                    <a:pt x="2749" y="4080"/>
                  </a:lnTo>
                  <a:close/>
                  <a:moveTo>
                    <a:pt x="2636" y="4080"/>
                  </a:moveTo>
                  <a:lnTo>
                    <a:pt x="2572" y="4080"/>
                  </a:lnTo>
                  <a:lnTo>
                    <a:pt x="2572" y="4064"/>
                  </a:lnTo>
                  <a:lnTo>
                    <a:pt x="2636" y="4064"/>
                  </a:lnTo>
                  <a:lnTo>
                    <a:pt x="2636" y="4080"/>
                  </a:lnTo>
                  <a:close/>
                  <a:moveTo>
                    <a:pt x="2524" y="4080"/>
                  </a:moveTo>
                  <a:lnTo>
                    <a:pt x="2460" y="4080"/>
                  </a:lnTo>
                  <a:lnTo>
                    <a:pt x="2460" y="4064"/>
                  </a:lnTo>
                  <a:lnTo>
                    <a:pt x="2524" y="4064"/>
                  </a:lnTo>
                  <a:lnTo>
                    <a:pt x="2524" y="4080"/>
                  </a:lnTo>
                  <a:close/>
                  <a:moveTo>
                    <a:pt x="2412" y="4080"/>
                  </a:moveTo>
                  <a:lnTo>
                    <a:pt x="2348" y="4080"/>
                  </a:lnTo>
                  <a:lnTo>
                    <a:pt x="2348" y="4064"/>
                  </a:lnTo>
                  <a:lnTo>
                    <a:pt x="2412" y="4064"/>
                  </a:lnTo>
                  <a:lnTo>
                    <a:pt x="2412" y="4080"/>
                  </a:lnTo>
                  <a:close/>
                  <a:moveTo>
                    <a:pt x="2300" y="4080"/>
                  </a:moveTo>
                  <a:lnTo>
                    <a:pt x="2236" y="4080"/>
                  </a:lnTo>
                  <a:lnTo>
                    <a:pt x="2236" y="4064"/>
                  </a:lnTo>
                  <a:lnTo>
                    <a:pt x="2300" y="4064"/>
                  </a:lnTo>
                  <a:lnTo>
                    <a:pt x="2300" y="4080"/>
                  </a:lnTo>
                  <a:close/>
                  <a:moveTo>
                    <a:pt x="2188" y="4080"/>
                  </a:moveTo>
                  <a:lnTo>
                    <a:pt x="2124" y="4080"/>
                  </a:lnTo>
                  <a:lnTo>
                    <a:pt x="2124" y="4064"/>
                  </a:lnTo>
                  <a:lnTo>
                    <a:pt x="2188" y="4064"/>
                  </a:lnTo>
                  <a:lnTo>
                    <a:pt x="2188" y="4080"/>
                  </a:lnTo>
                  <a:close/>
                  <a:moveTo>
                    <a:pt x="2076" y="4080"/>
                  </a:moveTo>
                  <a:lnTo>
                    <a:pt x="2012" y="4080"/>
                  </a:lnTo>
                  <a:lnTo>
                    <a:pt x="2012" y="4064"/>
                  </a:lnTo>
                  <a:lnTo>
                    <a:pt x="2076" y="4064"/>
                  </a:lnTo>
                  <a:lnTo>
                    <a:pt x="2076" y="4080"/>
                  </a:lnTo>
                  <a:close/>
                  <a:moveTo>
                    <a:pt x="1964" y="4080"/>
                  </a:moveTo>
                  <a:lnTo>
                    <a:pt x="1900" y="4080"/>
                  </a:lnTo>
                  <a:lnTo>
                    <a:pt x="1900" y="4064"/>
                  </a:lnTo>
                  <a:lnTo>
                    <a:pt x="1964" y="4064"/>
                  </a:lnTo>
                  <a:lnTo>
                    <a:pt x="1964" y="4080"/>
                  </a:lnTo>
                  <a:close/>
                  <a:moveTo>
                    <a:pt x="1852" y="4080"/>
                  </a:moveTo>
                  <a:lnTo>
                    <a:pt x="1788" y="4080"/>
                  </a:lnTo>
                  <a:lnTo>
                    <a:pt x="1788" y="4064"/>
                  </a:lnTo>
                  <a:lnTo>
                    <a:pt x="1852" y="4064"/>
                  </a:lnTo>
                  <a:lnTo>
                    <a:pt x="1852" y="4080"/>
                  </a:lnTo>
                  <a:close/>
                  <a:moveTo>
                    <a:pt x="1740" y="4080"/>
                  </a:moveTo>
                  <a:lnTo>
                    <a:pt x="1675" y="4080"/>
                  </a:lnTo>
                  <a:lnTo>
                    <a:pt x="1675" y="4064"/>
                  </a:lnTo>
                  <a:lnTo>
                    <a:pt x="1740" y="4064"/>
                  </a:lnTo>
                  <a:lnTo>
                    <a:pt x="1740" y="4080"/>
                  </a:lnTo>
                  <a:close/>
                  <a:moveTo>
                    <a:pt x="1627" y="4080"/>
                  </a:moveTo>
                  <a:lnTo>
                    <a:pt x="1563" y="4080"/>
                  </a:lnTo>
                  <a:lnTo>
                    <a:pt x="1563" y="4064"/>
                  </a:lnTo>
                  <a:lnTo>
                    <a:pt x="1627" y="4064"/>
                  </a:lnTo>
                  <a:lnTo>
                    <a:pt x="1627" y="4080"/>
                  </a:lnTo>
                  <a:close/>
                  <a:moveTo>
                    <a:pt x="1515" y="4080"/>
                  </a:moveTo>
                  <a:lnTo>
                    <a:pt x="1451" y="4080"/>
                  </a:lnTo>
                  <a:lnTo>
                    <a:pt x="1451" y="4064"/>
                  </a:lnTo>
                  <a:lnTo>
                    <a:pt x="1515" y="4064"/>
                  </a:lnTo>
                  <a:lnTo>
                    <a:pt x="1515" y="4080"/>
                  </a:lnTo>
                  <a:close/>
                  <a:moveTo>
                    <a:pt x="1403" y="4080"/>
                  </a:moveTo>
                  <a:lnTo>
                    <a:pt x="1339" y="4080"/>
                  </a:lnTo>
                  <a:lnTo>
                    <a:pt x="1339" y="4064"/>
                  </a:lnTo>
                  <a:lnTo>
                    <a:pt x="1403" y="4064"/>
                  </a:lnTo>
                  <a:lnTo>
                    <a:pt x="1403" y="4080"/>
                  </a:lnTo>
                  <a:close/>
                  <a:moveTo>
                    <a:pt x="1291" y="4080"/>
                  </a:moveTo>
                  <a:lnTo>
                    <a:pt x="1227" y="4080"/>
                  </a:lnTo>
                  <a:lnTo>
                    <a:pt x="1227" y="4064"/>
                  </a:lnTo>
                  <a:lnTo>
                    <a:pt x="1291" y="4064"/>
                  </a:lnTo>
                  <a:lnTo>
                    <a:pt x="1291" y="4080"/>
                  </a:lnTo>
                  <a:close/>
                  <a:moveTo>
                    <a:pt x="1179" y="4080"/>
                  </a:moveTo>
                  <a:lnTo>
                    <a:pt x="1115" y="4080"/>
                  </a:lnTo>
                  <a:lnTo>
                    <a:pt x="1115" y="4064"/>
                  </a:lnTo>
                  <a:lnTo>
                    <a:pt x="1179" y="4064"/>
                  </a:lnTo>
                  <a:lnTo>
                    <a:pt x="1179" y="4080"/>
                  </a:lnTo>
                  <a:close/>
                  <a:moveTo>
                    <a:pt x="1067" y="4080"/>
                  </a:moveTo>
                  <a:lnTo>
                    <a:pt x="1003" y="4080"/>
                  </a:lnTo>
                  <a:lnTo>
                    <a:pt x="1003" y="4064"/>
                  </a:lnTo>
                  <a:lnTo>
                    <a:pt x="1067" y="4064"/>
                  </a:lnTo>
                  <a:lnTo>
                    <a:pt x="1067" y="4080"/>
                  </a:lnTo>
                  <a:close/>
                  <a:moveTo>
                    <a:pt x="955" y="4080"/>
                  </a:moveTo>
                  <a:lnTo>
                    <a:pt x="891" y="4080"/>
                  </a:lnTo>
                  <a:lnTo>
                    <a:pt x="891" y="4064"/>
                  </a:lnTo>
                  <a:lnTo>
                    <a:pt x="955" y="4064"/>
                  </a:lnTo>
                  <a:lnTo>
                    <a:pt x="955" y="4080"/>
                  </a:lnTo>
                  <a:close/>
                  <a:moveTo>
                    <a:pt x="843" y="4080"/>
                  </a:moveTo>
                  <a:lnTo>
                    <a:pt x="779" y="4080"/>
                  </a:lnTo>
                  <a:lnTo>
                    <a:pt x="779" y="4064"/>
                  </a:lnTo>
                  <a:lnTo>
                    <a:pt x="843" y="4064"/>
                  </a:lnTo>
                  <a:lnTo>
                    <a:pt x="843" y="4080"/>
                  </a:lnTo>
                  <a:close/>
                  <a:moveTo>
                    <a:pt x="731" y="4080"/>
                  </a:moveTo>
                  <a:lnTo>
                    <a:pt x="666" y="4080"/>
                  </a:lnTo>
                  <a:lnTo>
                    <a:pt x="666" y="4064"/>
                  </a:lnTo>
                  <a:lnTo>
                    <a:pt x="731" y="4064"/>
                  </a:lnTo>
                  <a:lnTo>
                    <a:pt x="731" y="4080"/>
                  </a:lnTo>
                  <a:close/>
                  <a:moveTo>
                    <a:pt x="618" y="4080"/>
                  </a:moveTo>
                  <a:lnTo>
                    <a:pt x="554" y="4080"/>
                  </a:lnTo>
                  <a:lnTo>
                    <a:pt x="554" y="4064"/>
                  </a:lnTo>
                  <a:lnTo>
                    <a:pt x="618" y="4064"/>
                  </a:lnTo>
                  <a:lnTo>
                    <a:pt x="618" y="4080"/>
                  </a:lnTo>
                  <a:close/>
                  <a:moveTo>
                    <a:pt x="506" y="4080"/>
                  </a:moveTo>
                  <a:lnTo>
                    <a:pt x="442" y="4080"/>
                  </a:lnTo>
                  <a:lnTo>
                    <a:pt x="442" y="4064"/>
                  </a:lnTo>
                  <a:lnTo>
                    <a:pt x="506" y="4064"/>
                  </a:lnTo>
                  <a:lnTo>
                    <a:pt x="506" y="4080"/>
                  </a:lnTo>
                  <a:close/>
                  <a:moveTo>
                    <a:pt x="394" y="4080"/>
                  </a:moveTo>
                  <a:lnTo>
                    <a:pt x="330" y="4080"/>
                  </a:lnTo>
                  <a:lnTo>
                    <a:pt x="330" y="4064"/>
                  </a:lnTo>
                  <a:lnTo>
                    <a:pt x="394" y="4064"/>
                  </a:lnTo>
                  <a:lnTo>
                    <a:pt x="394" y="4080"/>
                  </a:lnTo>
                  <a:close/>
                  <a:moveTo>
                    <a:pt x="282" y="4080"/>
                  </a:moveTo>
                  <a:lnTo>
                    <a:pt x="218" y="4080"/>
                  </a:lnTo>
                  <a:lnTo>
                    <a:pt x="218" y="4064"/>
                  </a:lnTo>
                  <a:lnTo>
                    <a:pt x="282" y="4064"/>
                  </a:lnTo>
                  <a:lnTo>
                    <a:pt x="282" y="4080"/>
                  </a:lnTo>
                  <a:close/>
                  <a:moveTo>
                    <a:pt x="170" y="4080"/>
                  </a:moveTo>
                  <a:lnTo>
                    <a:pt x="106" y="4080"/>
                  </a:lnTo>
                  <a:lnTo>
                    <a:pt x="106" y="4064"/>
                  </a:lnTo>
                  <a:lnTo>
                    <a:pt x="170" y="4064"/>
                  </a:lnTo>
                  <a:lnTo>
                    <a:pt x="170" y="4080"/>
                  </a:lnTo>
                  <a:close/>
                  <a:moveTo>
                    <a:pt x="58" y="4080"/>
                  </a:moveTo>
                  <a:lnTo>
                    <a:pt x="8" y="4080"/>
                  </a:lnTo>
                  <a:lnTo>
                    <a:pt x="8" y="4064"/>
                  </a:lnTo>
                  <a:lnTo>
                    <a:pt x="58" y="4064"/>
                  </a:lnTo>
                  <a:lnTo>
                    <a:pt x="58" y="4080"/>
                  </a:lnTo>
                  <a:close/>
                </a:path>
              </a:pathLst>
            </a:custGeom>
            <a:solidFill>
              <a:srgbClr val="A6A6A6"/>
            </a:solidFill>
            <a:ln w="0" cap="flat">
              <a:solidFill>
                <a:srgbClr val="A6A6A6"/>
              </a:solidFill>
              <a:prstDash val="solid"/>
              <a:round/>
              <a:headEnd/>
              <a:tailEnd/>
            </a:ln>
          </p:spPr>
          <p:txBody>
            <a:bodyPr/>
            <a:lstStyle/>
            <a:p>
              <a:pPr>
                <a:defRPr/>
              </a:pPr>
              <a:endParaRPr lang="en-US"/>
            </a:p>
          </p:txBody>
        </p:sp>
        <p:sp>
          <p:nvSpPr>
            <p:cNvPr id="1055" name="Rectangle 31"/>
            <p:cNvSpPr>
              <a:spLocks noChangeArrowheads="1"/>
            </p:cNvSpPr>
            <p:nvPr/>
          </p:nvSpPr>
          <p:spPr bwMode="auto">
            <a:xfrm>
              <a:off x="3553355" y="4143369"/>
              <a:ext cx="920029" cy="273849"/>
            </a:xfrm>
            <a:prstGeom prst="rect">
              <a:avLst/>
            </a:prstGeom>
            <a:noFill/>
            <a:ln w="9525">
              <a:noFill/>
              <a:miter lim="800000"/>
              <a:headEnd/>
              <a:tailEnd/>
            </a:ln>
          </p:spPr>
          <p:txBody>
            <a:bodyPr wrap="none" lIns="0" tIns="0" rIns="0" bIns="0">
              <a:spAutoFit/>
            </a:bodyPr>
            <a:lstStyle/>
            <a:p>
              <a:pPr>
                <a:defRPr/>
              </a:pPr>
              <a:r>
                <a:rPr lang="en-US" sz="1100" dirty="0"/>
                <a:t>Macro economic </a:t>
              </a:r>
            </a:p>
            <a:p>
              <a:pPr algn="ctr">
                <a:lnSpc>
                  <a:spcPts val="900"/>
                </a:lnSpc>
                <a:defRPr/>
              </a:pPr>
              <a:r>
                <a:rPr lang="en-US" sz="1100" dirty="0"/>
                <a:t>indicators  </a:t>
              </a:r>
            </a:p>
          </p:txBody>
        </p:sp>
        <p:sp>
          <p:nvSpPr>
            <p:cNvPr id="1078" name="Rectangle 54"/>
            <p:cNvSpPr>
              <a:spLocks noChangeArrowheads="1"/>
            </p:cNvSpPr>
            <p:nvPr/>
          </p:nvSpPr>
          <p:spPr bwMode="auto">
            <a:xfrm>
              <a:off x="7272383" y="4228007"/>
              <a:ext cx="1171796" cy="169277"/>
            </a:xfrm>
            <a:prstGeom prst="rect">
              <a:avLst/>
            </a:prstGeom>
            <a:noFill/>
            <a:ln w="9525">
              <a:noFill/>
              <a:miter lim="800000"/>
              <a:headEnd/>
              <a:tailEnd/>
            </a:ln>
          </p:spPr>
          <p:txBody>
            <a:bodyPr wrap="none" lIns="0" tIns="0" rIns="0" bIns="0">
              <a:spAutoFit/>
            </a:bodyPr>
            <a:lstStyle/>
            <a:p>
              <a:pPr>
                <a:defRPr/>
              </a:pPr>
              <a:r>
                <a:rPr lang="en-US" sz="1100" dirty="0"/>
                <a:t>Economic tabulation</a:t>
              </a:r>
            </a:p>
          </p:txBody>
        </p:sp>
        <p:sp>
          <p:nvSpPr>
            <p:cNvPr id="1079" name="Rectangle 55"/>
            <p:cNvSpPr>
              <a:spLocks noChangeArrowheads="1"/>
            </p:cNvSpPr>
            <p:nvPr/>
          </p:nvSpPr>
          <p:spPr bwMode="auto">
            <a:xfrm>
              <a:off x="8914608" y="4197230"/>
              <a:ext cx="1312860" cy="230832"/>
            </a:xfrm>
            <a:prstGeom prst="rect">
              <a:avLst/>
            </a:prstGeom>
            <a:noFill/>
            <a:ln w="9525">
              <a:noFill/>
              <a:miter lim="800000"/>
              <a:headEnd/>
              <a:tailEnd/>
            </a:ln>
          </p:spPr>
          <p:txBody>
            <a:bodyPr wrap="none" lIns="0" tIns="0" rIns="0" bIns="0">
              <a:spAutoFit/>
            </a:bodyPr>
            <a:lstStyle/>
            <a:p>
              <a:pPr algn="ctr">
                <a:lnSpc>
                  <a:spcPts val="900"/>
                </a:lnSpc>
                <a:defRPr/>
              </a:pPr>
              <a:r>
                <a:rPr lang="en-US" sz="1100" dirty="0"/>
                <a:t>Economic stability and </a:t>
              </a:r>
            </a:p>
            <a:p>
              <a:pPr algn="ctr">
                <a:lnSpc>
                  <a:spcPts val="900"/>
                </a:lnSpc>
                <a:defRPr/>
              </a:pPr>
              <a:r>
                <a:rPr lang="en-US" sz="1100" dirty="0"/>
                <a:t>price/cost variations</a:t>
              </a:r>
            </a:p>
          </p:txBody>
        </p:sp>
        <p:sp>
          <p:nvSpPr>
            <p:cNvPr id="1080" name="Rectangle 56"/>
            <p:cNvSpPr>
              <a:spLocks noChangeArrowheads="1"/>
            </p:cNvSpPr>
            <p:nvPr/>
          </p:nvSpPr>
          <p:spPr bwMode="auto">
            <a:xfrm>
              <a:off x="8816182" y="5601421"/>
              <a:ext cx="1497013" cy="228600"/>
            </a:xfrm>
            <a:prstGeom prst="rect">
              <a:avLst/>
            </a:prstGeom>
            <a:noFill/>
            <a:ln w="9525">
              <a:noFill/>
              <a:miter lim="800000"/>
              <a:headEnd/>
              <a:tailEnd/>
            </a:ln>
          </p:spPr>
          <p:txBody>
            <a:bodyPr lIns="0" tIns="0" rIns="0" bIns="0">
              <a:spAutoFit/>
            </a:bodyPr>
            <a:lstStyle/>
            <a:p>
              <a:pPr algn="ctr">
                <a:lnSpc>
                  <a:spcPts val="900"/>
                </a:lnSpc>
                <a:defRPr/>
              </a:pPr>
              <a:r>
                <a:rPr lang="en-US" sz="1100" dirty="0"/>
                <a:t>Accuracy, availability and competitiveness</a:t>
              </a:r>
            </a:p>
          </p:txBody>
        </p:sp>
        <p:sp>
          <p:nvSpPr>
            <p:cNvPr id="1082" name="Rectangle 58"/>
            <p:cNvSpPr>
              <a:spLocks noChangeArrowheads="1"/>
            </p:cNvSpPr>
            <p:nvPr/>
          </p:nvSpPr>
          <p:spPr bwMode="auto">
            <a:xfrm>
              <a:off x="3279777" y="5613129"/>
              <a:ext cx="1408113" cy="205184"/>
            </a:xfrm>
            <a:prstGeom prst="rect">
              <a:avLst/>
            </a:prstGeom>
            <a:noFill/>
            <a:ln w="9525">
              <a:noFill/>
              <a:miter lim="800000"/>
              <a:headEnd/>
              <a:tailEnd/>
            </a:ln>
          </p:spPr>
          <p:txBody>
            <a:bodyPr lIns="0" tIns="0" rIns="0" bIns="0">
              <a:spAutoFit/>
            </a:bodyPr>
            <a:lstStyle/>
            <a:p>
              <a:pPr algn="ctr">
                <a:lnSpc>
                  <a:spcPts val="800"/>
                </a:lnSpc>
                <a:defRPr/>
              </a:pPr>
              <a:r>
                <a:rPr lang="en-US" sz="1100" dirty="0"/>
                <a:t>Commercial and organizational expertise </a:t>
              </a:r>
            </a:p>
          </p:txBody>
        </p:sp>
        <p:sp>
          <p:nvSpPr>
            <p:cNvPr id="1085" name="Rectangle 61"/>
            <p:cNvSpPr>
              <a:spLocks noChangeArrowheads="1"/>
            </p:cNvSpPr>
            <p:nvPr/>
          </p:nvSpPr>
          <p:spPr bwMode="auto">
            <a:xfrm>
              <a:off x="7191329" y="5600661"/>
              <a:ext cx="1046775" cy="230121"/>
            </a:xfrm>
            <a:prstGeom prst="rect">
              <a:avLst/>
            </a:prstGeom>
            <a:noFill/>
            <a:ln w="9525">
              <a:noFill/>
              <a:miter lim="800000"/>
              <a:headEnd/>
              <a:tailEnd/>
            </a:ln>
          </p:spPr>
          <p:txBody>
            <a:bodyPr wrap="none" lIns="0" tIns="0" rIns="0" bIns="0">
              <a:spAutoFit/>
            </a:bodyPr>
            <a:lstStyle/>
            <a:p>
              <a:pPr algn="ctr">
                <a:lnSpc>
                  <a:spcPts val="900"/>
                </a:lnSpc>
                <a:defRPr/>
              </a:pPr>
              <a:r>
                <a:rPr lang="en-US" sz="1100" dirty="0"/>
                <a:t>Organization and </a:t>
              </a:r>
            </a:p>
            <a:p>
              <a:pPr algn="ctr">
                <a:lnSpc>
                  <a:spcPts val="900"/>
                </a:lnSpc>
                <a:defRPr/>
              </a:pPr>
              <a:r>
                <a:rPr lang="en-US" sz="1100" dirty="0"/>
                <a:t>Supervision of SOW</a:t>
              </a:r>
            </a:p>
          </p:txBody>
        </p:sp>
        <p:sp>
          <p:nvSpPr>
            <p:cNvPr id="1088" name="Rectangle 64"/>
            <p:cNvSpPr>
              <a:spLocks noChangeArrowheads="1"/>
            </p:cNvSpPr>
            <p:nvPr/>
          </p:nvSpPr>
          <p:spPr bwMode="auto">
            <a:xfrm>
              <a:off x="8887707" y="3734772"/>
              <a:ext cx="1249070" cy="230832"/>
            </a:xfrm>
            <a:prstGeom prst="rect">
              <a:avLst/>
            </a:prstGeom>
            <a:noFill/>
            <a:ln w="9525">
              <a:noFill/>
              <a:miter lim="800000"/>
              <a:headEnd/>
              <a:tailEnd/>
            </a:ln>
          </p:spPr>
          <p:txBody>
            <a:bodyPr wrap="square" lIns="0" tIns="0" rIns="0" bIns="0">
              <a:spAutoFit/>
            </a:bodyPr>
            <a:lstStyle/>
            <a:p>
              <a:pPr algn="ctr">
                <a:lnSpc>
                  <a:spcPts val="900"/>
                </a:lnSpc>
                <a:defRPr/>
              </a:pPr>
              <a:r>
                <a:rPr lang="en-US" sz="1100" dirty="0"/>
                <a:t>Punctuality, Quality</a:t>
              </a:r>
            </a:p>
            <a:p>
              <a:pPr algn="ctr">
                <a:lnSpc>
                  <a:spcPts val="900"/>
                </a:lnSpc>
                <a:defRPr/>
              </a:pPr>
              <a:r>
                <a:rPr lang="en-US" sz="1100" dirty="0"/>
                <a:t>and Behavior</a:t>
              </a:r>
            </a:p>
          </p:txBody>
        </p:sp>
        <p:sp>
          <p:nvSpPr>
            <p:cNvPr id="1089" name="Rectangle 65"/>
            <p:cNvSpPr>
              <a:spLocks noChangeArrowheads="1"/>
            </p:cNvSpPr>
            <p:nvPr/>
          </p:nvSpPr>
          <p:spPr bwMode="auto">
            <a:xfrm>
              <a:off x="7115994" y="3765549"/>
              <a:ext cx="1155766" cy="169277"/>
            </a:xfrm>
            <a:prstGeom prst="rect">
              <a:avLst/>
            </a:prstGeom>
            <a:noFill/>
            <a:ln w="9525">
              <a:noFill/>
              <a:miter lim="800000"/>
              <a:headEnd/>
              <a:tailEnd/>
            </a:ln>
          </p:spPr>
          <p:txBody>
            <a:bodyPr wrap="none" lIns="0" tIns="0" rIns="0" bIns="0">
              <a:spAutoFit/>
            </a:bodyPr>
            <a:lstStyle/>
            <a:p>
              <a:pPr>
                <a:defRPr/>
              </a:pPr>
              <a:r>
                <a:rPr lang="en-US" sz="1100" dirty="0"/>
                <a:t>Technical tabulation</a:t>
              </a:r>
            </a:p>
          </p:txBody>
        </p:sp>
        <p:sp>
          <p:nvSpPr>
            <p:cNvPr id="1090" name="Rectangle 66"/>
            <p:cNvSpPr>
              <a:spLocks noChangeArrowheads="1"/>
            </p:cNvSpPr>
            <p:nvPr/>
          </p:nvSpPr>
          <p:spPr bwMode="auto">
            <a:xfrm>
              <a:off x="3378200" y="3721948"/>
              <a:ext cx="1296000" cy="256480"/>
            </a:xfrm>
            <a:prstGeom prst="rect">
              <a:avLst/>
            </a:prstGeom>
            <a:noFill/>
            <a:ln w="9525">
              <a:noFill/>
              <a:miter lim="800000"/>
              <a:headEnd/>
              <a:tailEnd/>
            </a:ln>
          </p:spPr>
          <p:txBody>
            <a:bodyPr lIns="0" tIns="0" rIns="0" bIns="0">
              <a:spAutoFit/>
            </a:bodyPr>
            <a:lstStyle/>
            <a:p>
              <a:pPr algn="ctr">
                <a:lnSpc>
                  <a:spcPts val="1000"/>
                </a:lnSpc>
                <a:defRPr/>
              </a:pPr>
              <a:r>
                <a:rPr lang="en-US" sz="1100" dirty="0"/>
                <a:t>Products and services </a:t>
              </a:r>
            </a:p>
            <a:p>
              <a:pPr algn="ctr">
                <a:lnSpc>
                  <a:spcPts val="1000"/>
                </a:lnSpc>
                <a:defRPr/>
              </a:pPr>
              <a:r>
                <a:rPr lang="en-US" sz="1100" dirty="0"/>
                <a:t>  Technical references</a:t>
              </a:r>
            </a:p>
          </p:txBody>
        </p:sp>
        <p:sp>
          <p:nvSpPr>
            <p:cNvPr id="1096" name="Rectangle 72"/>
            <p:cNvSpPr>
              <a:spLocks noChangeArrowheads="1"/>
            </p:cNvSpPr>
            <p:nvPr/>
          </p:nvSpPr>
          <p:spPr bwMode="auto">
            <a:xfrm>
              <a:off x="3630411" y="4686652"/>
              <a:ext cx="730655" cy="162829"/>
            </a:xfrm>
            <a:prstGeom prst="rect">
              <a:avLst/>
            </a:prstGeom>
            <a:noFill/>
            <a:ln w="9525">
              <a:noFill/>
              <a:miter lim="800000"/>
              <a:headEnd/>
              <a:tailEnd/>
            </a:ln>
          </p:spPr>
          <p:txBody>
            <a:bodyPr wrap="none" lIns="0" tIns="0" rIns="0" bIns="0">
              <a:spAutoFit/>
            </a:bodyPr>
            <a:lstStyle/>
            <a:p>
              <a:pPr>
                <a:defRPr/>
              </a:pPr>
              <a:r>
                <a:rPr lang="en-US" sz="1100" dirty="0"/>
                <a:t>Due Diligence</a:t>
              </a:r>
            </a:p>
          </p:txBody>
        </p:sp>
        <p:sp>
          <p:nvSpPr>
            <p:cNvPr id="1097" name="Rectangle 73"/>
            <p:cNvSpPr>
              <a:spLocks noChangeArrowheads="1"/>
            </p:cNvSpPr>
            <p:nvPr/>
          </p:nvSpPr>
          <p:spPr bwMode="auto">
            <a:xfrm>
              <a:off x="4978402" y="4656231"/>
              <a:ext cx="1789113" cy="230121"/>
            </a:xfrm>
            <a:prstGeom prst="rect">
              <a:avLst/>
            </a:prstGeom>
            <a:noFill/>
            <a:ln w="9525">
              <a:noFill/>
              <a:miter lim="800000"/>
              <a:headEnd/>
              <a:tailEnd/>
            </a:ln>
          </p:spPr>
          <p:txBody>
            <a:bodyPr lIns="0" tIns="0" rIns="0" bIns="0">
              <a:spAutoFit/>
            </a:bodyPr>
            <a:lstStyle/>
            <a:p>
              <a:pPr algn="ctr">
                <a:lnSpc>
                  <a:spcPts val="900"/>
                </a:lnSpc>
                <a:defRPr/>
              </a:pPr>
              <a:r>
                <a:rPr lang="en-US" sz="1100" dirty="0"/>
                <a:t>Regulatory compliance</a:t>
              </a:r>
            </a:p>
            <a:p>
              <a:pPr algn="ctr">
                <a:lnSpc>
                  <a:spcPts val="900"/>
                </a:lnSpc>
                <a:defRPr/>
              </a:pPr>
              <a:r>
                <a:rPr lang="en-US" sz="1100" dirty="0"/>
                <a:t>Respect of Eni's Code of Ethics </a:t>
              </a:r>
            </a:p>
          </p:txBody>
        </p:sp>
        <p:sp>
          <p:nvSpPr>
            <p:cNvPr id="1098" name="Rectangle 74"/>
            <p:cNvSpPr>
              <a:spLocks noChangeArrowheads="1"/>
            </p:cNvSpPr>
            <p:nvPr/>
          </p:nvSpPr>
          <p:spPr bwMode="auto">
            <a:xfrm>
              <a:off x="7159253" y="4656231"/>
              <a:ext cx="1131771" cy="230121"/>
            </a:xfrm>
            <a:prstGeom prst="rect">
              <a:avLst/>
            </a:prstGeom>
            <a:noFill/>
            <a:ln w="9525">
              <a:noFill/>
              <a:miter lim="800000"/>
              <a:headEnd/>
              <a:tailEnd/>
            </a:ln>
          </p:spPr>
          <p:txBody>
            <a:bodyPr wrap="none" lIns="0" tIns="0" rIns="0" bIns="0">
              <a:spAutoFit/>
            </a:bodyPr>
            <a:lstStyle/>
            <a:p>
              <a:pPr algn="ctr">
                <a:lnSpc>
                  <a:spcPts val="900"/>
                </a:lnSpc>
                <a:defRPr/>
              </a:pPr>
              <a:r>
                <a:rPr lang="en-US" sz="1100" dirty="0"/>
                <a:t>Tender requirements</a:t>
              </a:r>
              <a:br>
                <a:rPr lang="en-US" sz="1100" dirty="0"/>
              </a:br>
              <a:r>
                <a:rPr lang="en-US" sz="1100" dirty="0"/>
                <a:t>fulfillment</a:t>
              </a:r>
            </a:p>
          </p:txBody>
        </p:sp>
        <p:sp>
          <p:nvSpPr>
            <p:cNvPr id="1104" name="Rectangle 80"/>
            <p:cNvSpPr>
              <a:spLocks noChangeArrowheads="1"/>
            </p:cNvSpPr>
            <p:nvPr/>
          </p:nvSpPr>
          <p:spPr bwMode="auto">
            <a:xfrm>
              <a:off x="8855049" y="4598167"/>
              <a:ext cx="1394209" cy="333061"/>
            </a:xfrm>
            <a:prstGeom prst="rect">
              <a:avLst/>
            </a:prstGeom>
            <a:noFill/>
            <a:ln w="9525">
              <a:noFill/>
              <a:miter lim="800000"/>
              <a:headEnd/>
              <a:tailEnd/>
            </a:ln>
          </p:spPr>
          <p:txBody>
            <a:bodyPr wrap="none" lIns="0" tIns="0" rIns="0" bIns="0">
              <a:spAutoFit/>
            </a:bodyPr>
            <a:lstStyle/>
            <a:p>
              <a:pPr algn="ctr">
                <a:lnSpc>
                  <a:spcPts val="900"/>
                </a:lnSpc>
                <a:defRPr/>
              </a:pPr>
              <a:r>
                <a:rPr lang="en-US" sz="1100" dirty="0"/>
                <a:t>Correct documentation,</a:t>
              </a:r>
            </a:p>
            <a:p>
              <a:pPr algn="ctr">
                <a:lnSpc>
                  <a:spcPts val="900"/>
                </a:lnSpc>
                <a:defRPr/>
              </a:pPr>
              <a:r>
                <a:rPr lang="en-US" sz="1100" dirty="0"/>
                <a:t>laws / regulations and Eni </a:t>
              </a:r>
            </a:p>
            <a:p>
              <a:pPr algn="ctr">
                <a:lnSpc>
                  <a:spcPts val="900"/>
                </a:lnSpc>
                <a:defRPr/>
              </a:pPr>
              <a:r>
                <a:rPr lang="en-US" sz="1100" dirty="0"/>
                <a:t>standards compliance</a:t>
              </a:r>
            </a:p>
          </p:txBody>
        </p:sp>
        <p:sp>
          <p:nvSpPr>
            <p:cNvPr id="1105" name="Rectangle 81"/>
            <p:cNvSpPr>
              <a:spLocks noChangeArrowheads="1"/>
            </p:cNvSpPr>
            <p:nvPr/>
          </p:nvSpPr>
          <p:spPr bwMode="auto">
            <a:xfrm>
              <a:off x="8887707" y="5047453"/>
              <a:ext cx="1328890" cy="346249"/>
            </a:xfrm>
            <a:prstGeom prst="rect">
              <a:avLst/>
            </a:prstGeom>
            <a:noFill/>
            <a:ln w="9525">
              <a:noFill/>
              <a:miter lim="800000"/>
              <a:headEnd/>
              <a:tailEnd/>
            </a:ln>
          </p:spPr>
          <p:txBody>
            <a:bodyPr wrap="none" lIns="0" tIns="0" rIns="0" bIns="0">
              <a:spAutoFit/>
            </a:bodyPr>
            <a:lstStyle/>
            <a:p>
              <a:pPr algn="ctr">
                <a:lnSpc>
                  <a:spcPts val="900"/>
                </a:lnSpc>
                <a:defRPr/>
              </a:pPr>
              <a:r>
                <a:rPr lang="en-US" sz="1100" dirty="0"/>
                <a:t>Incidents/injuries</a:t>
              </a:r>
            </a:p>
            <a:p>
              <a:pPr algn="ctr">
                <a:lnSpc>
                  <a:spcPts val="900"/>
                </a:lnSpc>
                <a:defRPr/>
              </a:pPr>
              <a:r>
                <a:rPr lang="en-US" sz="1100" dirty="0"/>
                <a:t>Contract specifications </a:t>
              </a:r>
              <a:br>
                <a:rPr lang="en-US" sz="1100" dirty="0"/>
              </a:br>
              <a:r>
                <a:rPr lang="en-US" sz="1100" dirty="0"/>
                <a:t>compliance</a:t>
              </a:r>
            </a:p>
          </p:txBody>
        </p:sp>
        <p:sp>
          <p:nvSpPr>
            <p:cNvPr id="1106" name="Rectangle 82"/>
            <p:cNvSpPr>
              <a:spLocks noChangeArrowheads="1"/>
            </p:cNvSpPr>
            <p:nvPr/>
          </p:nvSpPr>
          <p:spPr bwMode="auto">
            <a:xfrm>
              <a:off x="4978402" y="5050007"/>
              <a:ext cx="1789113" cy="341141"/>
            </a:xfrm>
            <a:prstGeom prst="rect">
              <a:avLst/>
            </a:prstGeom>
            <a:noFill/>
            <a:ln w="9525">
              <a:noFill/>
              <a:miter lim="800000"/>
              <a:headEnd/>
              <a:tailEnd/>
            </a:ln>
          </p:spPr>
          <p:txBody>
            <a:bodyPr lIns="0" tIns="0" rIns="0" bIns="0">
              <a:spAutoFit/>
            </a:bodyPr>
            <a:lstStyle/>
            <a:p>
              <a:pPr algn="ctr">
                <a:lnSpc>
                  <a:spcPts val="900"/>
                </a:lnSpc>
                <a:defRPr/>
              </a:pPr>
              <a:r>
                <a:rPr lang="en-US" sz="1100" dirty="0"/>
                <a:t>Regulatory compliance, certifications and HSE system effectiveness  </a:t>
              </a:r>
            </a:p>
          </p:txBody>
        </p:sp>
        <p:sp>
          <p:nvSpPr>
            <p:cNvPr id="1108" name="Rectangle 84"/>
            <p:cNvSpPr>
              <a:spLocks noChangeArrowheads="1"/>
            </p:cNvSpPr>
            <p:nvPr/>
          </p:nvSpPr>
          <p:spPr bwMode="auto">
            <a:xfrm>
              <a:off x="3275263" y="5105517"/>
              <a:ext cx="1525340" cy="230121"/>
            </a:xfrm>
            <a:prstGeom prst="rect">
              <a:avLst/>
            </a:prstGeom>
            <a:noFill/>
            <a:ln w="9525">
              <a:noFill/>
              <a:miter lim="800000"/>
              <a:headEnd/>
              <a:tailEnd/>
            </a:ln>
          </p:spPr>
          <p:txBody>
            <a:bodyPr wrap="square" lIns="0" tIns="0" rIns="0" bIns="0">
              <a:spAutoFit/>
            </a:bodyPr>
            <a:lstStyle/>
            <a:p>
              <a:pPr algn="ctr">
                <a:lnSpc>
                  <a:spcPts val="900"/>
                </a:lnSpc>
                <a:defRPr/>
              </a:pPr>
              <a:r>
                <a:rPr lang="en-US" sz="1100" dirty="0"/>
                <a:t>HSE expertise and relevant violations reports</a:t>
              </a:r>
            </a:p>
          </p:txBody>
        </p:sp>
        <p:sp>
          <p:nvSpPr>
            <p:cNvPr id="114" name="Rectangle 82"/>
            <p:cNvSpPr>
              <a:spLocks noChangeArrowheads="1"/>
            </p:cNvSpPr>
            <p:nvPr/>
          </p:nvSpPr>
          <p:spPr bwMode="auto">
            <a:xfrm>
              <a:off x="5068889" y="5600661"/>
              <a:ext cx="1581150" cy="230121"/>
            </a:xfrm>
            <a:prstGeom prst="rect">
              <a:avLst/>
            </a:prstGeom>
            <a:noFill/>
            <a:ln w="9525">
              <a:noFill/>
              <a:miter lim="800000"/>
              <a:headEnd/>
              <a:tailEnd/>
            </a:ln>
          </p:spPr>
          <p:txBody>
            <a:bodyPr lIns="0" tIns="0" rIns="0" bIns="0">
              <a:spAutoFit/>
            </a:bodyPr>
            <a:lstStyle/>
            <a:p>
              <a:pPr algn="ctr">
                <a:lnSpc>
                  <a:spcPts val="900"/>
                </a:lnSpc>
                <a:defRPr/>
              </a:pPr>
              <a:r>
                <a:rPr lang="en-US" sz="1100" dirty="0"/>
                <a:t>Commercial expertise and competitive advantages</a:t>
              </a:r>
            </a:p>
          </p:txBody>
        </p:sp>
        <p:sp>
          <p:nvSpPr>
            <p:cNvPr id="115" name="Rectangle 73"/>
            <p:cNvSpPr>
              <a:spLocks noChangeArrowheads="1"/>
            </p:cNvSpPr>
            <p:nvPr/>
          </p:nvSpPr>
          <p:spPr bwMode="auto">
            <a:xfrm>
              <a:off x="5012839" y="4228007"/>
              <a:ext cx="1789113" cy="169277"/>
            </a:xfrm>
            <a:prstGeom prst="rect">
              <a:avLst/>
            </a:prstGeom>
            <a:noFill/>
            <a:ln w="9525">
              <a:noFill/>
              <a:miter lim="800000"/>
              <a:headEnd/>
              <a:tailEnd/>
            </a:ln>
          </p:spPr>
          <p:txBody>
            <a:bodyPr lIns="0" tIns="0" rIns="0" bIns="0">
              <a:spAutoFit/>
            </a:bodyPr>
            <a:lstStyle/>
            <a:p>
              <a:pPr algn="ctr">
                <a:defRPr/>
              </a:pPr>
              <a:r>
                <a:rPr lang="en-US" sz="1100" dirty="0"/>
                <a:t>Financial position</a:t>
              </a:r>
              <a:endParaRPr lang="en-US" sz="1100" dirty="0">
                <a:solidFill>
                  <a:srgbClr val="FF0000"/>
                </a:solidFill>
              </a:endParaRPr>
            </a:p>
          </p:txBody>
        </p:sp>
        <p:sp>
          <p:nvSpPr>
            <p:cNvPr id="116" name="Rectangle 73"/>
            <p:cNvSpPr>
              <a:spLocks noChangeArrowheads="1"/>
            </p:cNvSpPr>
            <p:nvPr/>
          </p:nvSpPr>
          <p:spPr bwMode="auto">
            <a:xfrm>
              <a:off x="4978402" y="3679619"/>
              <a:ext cx="1789113" cy="341141"/>
            </a:xfrm>
            <a:prstGeom prst="rect">
              <a:avLst/>
            </a:prstGeom>
            <a:noFill/>
            <a:ln w="9525">
              <a:noFill/>
              <a:miter lim="800000"/>
              <a:headEnd/>
              <a:tailEnd/>
            </a:ln>
          </p:spPr>
          <p:txBody>
            <a:bodyPr lIns="0" tIns="0" rIns="0" bIns="0">
              <a:spAutoFit/>
            </a:bodyPr>
            <a:lstStyle/>
            <a:p>
              <a:pPr algn="ctr">
                <a:lnSpc>
                  <a:spcPts val="900"/>
                </a:lnSpc>
                <a:defRPr/>
              </a:pPr>
              <a:r>
                <a:rPr lang="en-US" sz="1100" dirty="0"/>
                <a:t>Capabilities and technical requirements on products and services provided</a:t>
              </a:r>
            </a:p>
          </p:txBody>
        </p:sp>
        <p:sp>
          <p:nvSpPr>
            <p:cNvPr id="89" name="Rounded Rectangle 88"/>
            <p:cNvSpPr/>
            <p:nvPr/>
          </p:nvSpPr>
          <p:spPr bwMode="auto">
            <a:xfrm>
              <a:off x="1866902" y="3030600"/>
              <a:ext cx="8588375" cy="24606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bg1"/>
                  </a:solidFill>
                  <a:cs typeface="Arial" charset="0"/>
                </a:rPr>
                <a:t>Misconduct</a:t>
              </a:r>
            </a:p>
          </p:txBody>
        </p:sp>
        <p:sp>
          <p:nvSpPr>
            <p:cNvPr id="90" name="Rounded Rectangle 89"/>
            <p:cNvSpPr/>
            <p:nvPr/>
          </p:nvSpPr>
          <p:spPr bwMode="auto">
            <a:xfrm>
              <a:off x="1866902" y="3325872"/>
              <a:ext cx="8588375" cy="24765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bg1"/>
                  </a:solidFill>
                  <a:cs typeface="Arial" charset="0"/>
                </a:rPr>
                <a:t>Serious non-performance</a:t>
              </a:r>
            </a:p>
          </p:txBody>
        </p:sp>
        <p:sp>
          <p:nvSpPr>
            <p:cNvPr id="96" name="Rounded Rectangle 95"/>
            <p:cNvSpPr/>
            <p:nvPr/>
          </p:nvSpPr>
          <p:spPr bwMode="auto">
            <a:xfrm rot="16200000">
              <a:off x="459424" y="4657967"/>
              <a:ext cx="2330450" cy="288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Performance</a:t>
              </a:r>
            </a:p>
          </p:txBody>
        </p:sp>
        <p:sp>
          <p:nvSpPr>
            <p:cNvPr id="91" name="Freeform 20"/>
            <p:cNvSpPr>
              <a:spLocks/>
            </p:cNvSpPr>
            <p:nvPr/>
          </p:nvSpPr>
          <p:spPr bwMode="auto">
            <a:xfrm>
              <a:off x="3140077" y="2443943"/>
              <a:ext cx="1876425" cy="536575"/>
            </a:xfrm>
            <a:custGeom>
              <a:avLst/>
              <a:gdLst/>
              <a:ahLst/>
              <a:cxnLst>
                <a:cxn ang="0">
                  <a:pos x="0" y="0"/>
                </a:cxn>
                <a:cxn ang="0">
                  <a:pos x="1190" y="0"/>
                </a:cxn>
                <a:cxn ang="0">
                  <a:pos x="1260" y="172"/>
                </a:cxn>
                <a:cxn ang="0">
                  <a:pos x="1190" y="344"/>
                </a:cxn>
                <a:cxn ang="0">
                  <a:pos x="0" y="344"/>
                </a:cxn>
                <a:cxn ang="0">
                  <a:pos x="71" y="172"/>
                </a:cxn>
                <a:cxn ang="0">
                  <a:pos x="0" y="0"/>
                </a:cxn>
              </a:cxnLst>
              <a:rect l="0" t="0" r="r" b="b"/>
              <a:pathLst>
                <a:path w="1260" h="344">
                  <a:moveTo>
                    <a:pt x="0" y="0"/>
                  </a:moveTo>
                  <a:lnTo>
                    <a:pt x="1190" y="0"/>
                  </a:lnTo>
                  <a:lnTo>
                    <a:pt x="1260" y="172"/>
                  </a:lnTo>
                  <a:lnTo>
                    <a:pt x="1190" y="344"/>
                  </a:lnTo>
                  <a:lnTo>
                    <a:pt x="0" y="344"/>
                  </a:lnTo>
                  <a:lnTo>
                    <a:pt x="71" y="172"/>
                  </a:lnTo>
                  <a:lnTo>
                    <a:pt x="0" y="0"/>
                  </a:lnTo>
                  <a:close/>
                </a:path>
              </a:pathLst>
            </a:custGeom>
            <a:solidFill>
              <a:schemeClr val="tx2"/>
            </a:solidFill>
            <a:ln w="63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pt-BR" b="1" dirty="0">
                  <a:solidFill>
                    <a:srgbClr val="FFFFFF"/>
                  </a:solidFill>
                </a:rPr>
                <a:t>Market </a:t>
              </a:r>
            </a:p>
            <a:p>
              <a:pPr algn="ctr">
                <a:defRPr/>
              </a:pPr>
              <a:r>
                <a:rPr lang="pt-BR" b="1" dirty="0">
                  <a:solidFill>
                    <a:srgbClr val="FFFFFF"/>
                  </a:solidFill>
                </a:rPr>
                <a:t>Intelligence</a:t>
              </a:r>
            </a:p>
          </p:txBody>
        </p:sp>
        <p:sp>
          <p:nvSpPr>
            <p:cNvPr id="94" name="Freeform 24"/>
            <p:cNvSpPr>
              <a:spLocks/>
            </p:cNvSpPr>
            <p:nvPr/>
          </p:nvSpPr>
          <p:spPr bwMode="auto">
            <a:xfrm>
              <a:off x="4951414" y="2440768"/>
              <a:ext cx="1878013" cy="536575"/>
            </a:xfrm>
            <a:custGeom>
              <a:avLst/>
              <a:gdLst/>
              <a:ahLst/>
              <a:cxnLst>
                <a:cxn ang="0">
                  <a:pos x="0" y="0"/>
                </a:cxn>
                <a:cxn ang="0">
                  <a:pos x="1190" y="0"/>
                </a:cxn>
                <a:cxn ang="0">
                  <a:pos x="1260" y="172"/>
                </a:cxn>
                <a:cxn ang="0">
                  <a:pos x="1190" y="344"/>
                </a:cxn>
                <a:cxn ang="0">
                  <a:pos x="0" y="344"/>
                </a:cxn>
                <a:cxn ang="0">
                  <a:pos x="71" y="172"/>
                </a:cxn>
                <a:cxn ang="0">
                  <a:pos x="0" y="0"/>
                </a:cxn>
              </a:cxnLst>
              <a:rect l="0" t="0" r="r" b="b"/>
              <a:pathLst>
                <a:path w="1260" h="344">
                  <a:moveTo>
                    <a:pt x="0" y="0"/>
                  </a:moveTo>
                  <a:lnTo>
                    <a:pt x="1190" y="0"/>
                  </a:lnTo>
                  <a:lnTo>
                    <a:pt x="1260" y="172"/>
                  </a:lnTo>
                  <a:lnTo>
                    <a:pt x="1190" y="344"/>
                  </a:lnTo>
                  <a:lnTo>
                    <a:pt x="0" y="344"/>
                  </a:lnTo>
                  <a:lnTo>
                    <a:pt x="71" y="172"/>
                  </a:lnTo>
                  <a:lnTo>
                    <a:pt x="0" y="0"/>
                  </a:lnTo>
                  <a:close/>
                </a:path>
              </a:pathLst>
            </a:custGeom>
            <a:solidFill>
              <a:schemeClr val="tx2"/>
            </a:solidFill>
            <a:ln w="63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it-IT" b="1" noProof="1">
                  <a:solidFill>
                    <a:srgbClr val="FFFFFF"/>
                  </a:solidFill>
                </a:rPr>
                <a:t>Supplier</a:t>
              </a:r>
            </a:p>
            <a:p>
              <a:pPr algn="ctr">
                <a:defRPr/>
              </a:pPr>
              <a:r>
                <a:rPr lang="it-IT" b="1" dirty="0">
                  <a:solidFill>
                    <a:srgbClr val="FFFFFF"/>
                  </a:solidFill>
                </a:rPr>
                <a:t> Qualification</a:t>
              </a:r>
              <a:endParaRPr lang="it-IT" dirty="0"/>
            </a:p>
          </p:txBody>
        </p:sp>
        <p:sp>
          <p:nvSpPr>
            <p:cNvPr id="95" name="Freeform 28"/>
            <p:cNvSpPr>
              <a:spLocks/>
            </p:cNvSpPr>
            <p:nvPr/>
          </p:nvSpPr>
          <p:spPr bwMode="auto">
            <a:xfrm>
              <a:off x="8647114" y="2443943"/>
              <a:ext cx="1884362" cy="536575"/>
            </a:xfrm>
            <a:custGeom>
              <a:avLst/>
              <a:gdLst/>
              <a:ahLst/>
              <a:cxnLst>
                <a:cxn ang="0">
                  <a:pos x="0" y="0"/>
                </a:cxn>
                <a:cxn ang="0">
                  <a:pos x="1196" y="0"/>
                </a:cxn>
                <a:cxn ang="0">
                  <a:pos x="1266" y="172"/>
                </a:cxn>
                <a:cxn ang="0">
                  <a:pos x="1196" y="344"/>
                </a:cxn>
                <a:cxn ang="0">
                  <a:pos x="0" y="344"/>
                </a:cxn>
                <a:cxn ang="0">
                  <a:pos x="71" y="172"/>
                </a:cxn>
                <a:cxn ang="0">
                  <a:pos x="0" y="0"/>
                </a:cxn>
              </a:cxnLst>
              <a:rect l="0" t="0" r="r" b="b"/>
              <a:pathLst>
                <a:path w="1266" h="344">
                  <a:moveTo>
                    <a:pt x="0" y="0"/>
                  </a:moveTo>
                  <a:lnTo>
                    <a:pt x="1196" y="0"/>
                  </a:lnTo>
                  <a:lnTo>
                    <a:pt x="1266" y="172"/>
                  </a:lnTo>
                  <a:lnTo>
                    <a:pt x="1196" y="344"/>
                  </a:lnTo>
                  <a:lnTo>
                    <a:pt x="0" y="344"/>
                  </a:lnTo>
                  <a:lnTo>
                    <a:pt x="71" y="172"/>
                  </a:lnTo>
                  <a:lnTo>
                    <a:pt x="0" y="0"/>
                  </a:lnTo>
                  <a:close/>
                </a:path>
              </a:pathLst>
            </a:custGeom>
            <a:solidFill>
              <a:schemeClr val="tx2"/>
            </a:solid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lnSpc>
                  <a:spcPct val="105000"/>
                </a:lnSpc>
                <a:defRPr/>
              </a:pPr>
              <a:r>
                <a:rPr lang="pt-BR" b="1" dirty="0">
                  <a:solidFill>
                    <a:srgbClr val="FFFFFF"/>
                  </a:solidFill>
                </a:rPr>
                <a:t>Feedback</a:t>
              </a:r>
            </a:p>
          </p:txBody>
        </p:sp>
        <p:grpSp>
          <p:nvGrpSpPr>
            <p:cNvPr id="97" name="Group 96"/>
            <p:cNvGrpSpPr/>
            <p:nvPr/>
          </p:nvGrpSpPr>
          <p:grpSpPr>
            <a:xfrm>
              <a:off x="6792912" y="2440767"/>
              <a:ext cx="1885950" cy="541338"/>
              <a:chOff x="5649912" y="2143172"/>
              <a:chExt cx="1885950" cy="541338"/>
            </a:xfrm>
            <a:solidFill>
              <a:schemeClr val="bg1"/>
            </a:solidFill>
          </p:grpSpPr>
          <p:sp>
            <p:nvSpPr>
              <p:cNvPr id="103" name="Freeform 20"/>
              <p:cNvSpPr>
                <a:spLocks/>
              </p:cNvSpPr>
              <p:nvPr/>
            </p:nvSpPr>
            <p:spPr bwMode="auto">
              <a:xfrm>
                <a:off x="5656263" y="2146349"/>
                <a:ext cx="1876425" cy="536575"/>
              </a:xfrm>
              <a:custGeom>
                <a:avLst/>
                <a:gdLst/>
                <a:ahLst/>
                <a:cxnLst>
                  <a:cxn ang="0">
                    <a:pos x="0" y="0"/>
                  </a:cxn>
                  <a:cxn ang="0">
                    <a:pos x="1190" y="0"/>
                  </a:cxn>
                  <a:cxn ang="0">
                    <a:pos x="1260" y="172"/>
                  </a:cxn>
                  <a:cxn ang="0">
                    <a:pos x="1190" y="344"/>
                  </a:cxn>
                  <a:cxn ang="0">
                    <a:pos x="0" y="344"/>
                  </a:cxn>
                  <a:cxn ang="0">
                    <a:pos x="71" y="172"/>
                  </a:cxn>
                  <a:cxn ang="0">
                    <a:pos x="0" y="0"/>
                  </a:cxn>
                </a:cxnLst>
                <a:rect l="0" t="0" r="r" b="b"/>
                <a:pathLst>
                  <a:path w="1260" h="344">
                    <a:moveTo>
                      <a:pt x="0" y="0"/>
                    </a:moveTo>
                    <a:lnTo>
                      <a:pt x="1190" y="0"/>
                    </a:lnTo>
                    <a:lnTo>
                      <a:pt x="1260" y="172"/>
                    </a:lnTo>
                    <a:lnTo>
                      <a:pt x="1190" y="344"/>
                    </a:lnTo>
                    <a:lnTo>
                      <a:pt x="0" y="344"/>
                    </a:lnTo>
                    <a:lnTo>
                      <a:pt x="71" y="172"/>
                    </a:lnTo>
                    <a:lnTo>
                      <a:pt x="0" y="0"/>
                    </a:lnTo>
                    <a:close/>
                  </a:path>
                </a:pathLst>
              </a:custGeom>
              <a:grpFill/>
              <a:ln w="63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pt-BR" b="1" dirty="0">
                    <a:solidFill>
                      <a:schemeClr val="tx1"/>
                    </a:solidFill>
                  </a:rPr>
                  <a:t>Tender</a:t>
                </a:r>
              </a:p>
              <a:p>
                <a:pPr algn="ctr">
                  <a:defRPr/>
                </a:pPr>
                <a:r>
                  <a:rPr lang="pt-BR" sz="1100" b="1" dirty="0">
                    <a:solidFill>
                      <a:schemeClr val="tx1"/>
                    </a:solidFill>
                  </a:rPr>
                  <a:t>Vendor List/Tenders</a:t>
                </a:r>
              </a:p>
            </p:txBody>
          </p:sp>
          <p:sp>
            <p:nvSpPr>
              <p:cNvPr id="104" name="Freeform 21"/>
              <p:cNvSpPr>
                <a:spLocks noEditPoints="1"/>
              </p:cNvSpPr>
              <p:nvPr/>
            </p:nvSpPr>
            <p:spPr bwMode="auto">
              <a:xfrm>
                <a:off x="5649912" y="2143172"/>
                <a:ext cx="1885950" cy="541338"/>
              </a:xfrm>
              <a:custGeom>
                <a:avLst/>
                <a:gdLst/>
                <a:ahLst/>
                <a:cxnLst>
                  <a:cxn ang="0">
                    <a:pos x="0" y="0"/>
                  </a:cxn>
                  <a:cxn ang="0">
                    <a:pos x="1196" y="0"/>
                  </a:cxn>
                  <a:cxn ang="0">
                    <a:pos x="1267" y="174"/>
                  </a:cxn>
                  <a:cxn ang="0">
                    <a:pos x="1196" y="348"/>
                  </a:cxn>
                  <a:cxn ang="0">
                    <a:pos x="0" y="348"/>
                  </a:cxn>
                  <a:cxn ang="0">
                    <a:pos x="72" y="173"/>
                  </a:cxn>
                  <a:cxn ang="0">
                    <a:pos x="72" y="175"/>
                  </a:cxn>
                  <a:cxn ang="0">
                    <a:pos x="0" y="0"/>
                  </a:cxn>
                  <a:cxn ang="0">
                    <a:pos x="78" y="174"/>
                  </a:cxn>
                  <a:cxn ang="0">
                    <a:pos x="7" y="347"/>
                  </a:cxn>
                  <a:cxn ang="0">
                    <a:pos x="4" y="343"/>
                  </a:cxn>
                  <a:cxn ang="0">
                    <a:pos x="1194" y="343"/>
                  </a:cxn>
                  <a:cxn ang="0">
                    <a:pos x="1191" y="345"/>
                  </a:cxn>
                  <a:cxn ang="0">
                    <a:pos x="1261" y="173"/>
                  </a:cxn>
                  <a:cxn ang="0">
                    <a:pos x="1261" y="175"/>
                  </a:cxn>
                  <a:cxn ang="0">
                    <a:pos x="1191" y="3"/>
                  </a:cxn>
                  <a:cxn ang="0">
                    <a:pos x="1194" y="5"/>
                  </a:cxn>
                  <a:cxn ang="0">
                    <a:pos x="4" y="5"/>
                  </a:cxn>
                  <a:cxn ang="0">
                    <a:pos x="7" y="2"/>
                  </a:cxn>
                  <a:cxn ang="0">
                    <a:pos x="78" y="174"/>
                  </a:cxn>
                </a:cxnLst>
                <a:rect l="0" t="0" r="r" b="b"/>
                <a:pathLst>
                  <a:path w="1267" h="348">
                    <a:moveTo>
                      <a:pt x="0" y="0"/>
                    </a:moveTo>
                    <a:lnTo>
                      <a:pt x="1196" y="0"/>
                    </a:lnTo>
                    <a:lnTo>
                      <a:pt x="1267" y="174"/>
                    </a:lnTo>
                    <a:lnTo>
                      <a:pt x="1196" y="348"/>
                    </a:lnTo>
                    <a:lnTo>
                      <a:pt x="0" y="348"/>
                    </a:lnTo>
                    <a:lnTo>
                      <a:pt x="72" y="173"/>
                    </a:lnTo>
                    <a:lnTo>
                      <a:pt x="72" y="175"/>
                    </a:lnTo>
                    <a:lnTo>
                      <a:pt x="0" y="0"/>
                    </a:lnTo>
                    <a:close/>
                    <a:moveTo>
                      <a:pt x="78" y="174"/>
                    </a:moveTo>
                    <a:lnTo>
                      <a:pt x="7" y="347"/>
                    </a:lnTo>
                    <a:lnTo>
                      <a:pt x="4" y="343"/>
                    </a:lnTo>
                    <a:lnTo>
                      <a:pt x="1194" y="343"/>
                    </a:lnTo>
                    <a:lnTo>
                      <a:pt x="1191" y="345"/>
                    </a:lnTo>
                    <a:lnTo>
                      <a:pt x="1261" y="173"/>
                    </a:lnTo>
                    <a:lnTo>
                      <a:pt x="1261" y="175"/>
                    </a:lnTo>
                    <a:lnTo>
                      <a:pt x="1191" y="3"/>
                    </a:lnTo>
                    <a:lnTo>
                      <a:pt x="1194" y="5"/>
                    </a:lnTo>
                    <a:lnTo>
                      <a:pt x="4" y="5"/>
                    </a:lnTo>
                    <a:lnTo>
                      <a:pt x="7" y="2"/>
                    </a:lnTo>
                    <a:lnTo>
                      <a:pt x="78" y="174"/>
                    </a:lnTo>
                    <a:close/>
                  </a:path>
                </a:pathLst>
              </a:custGeom>
              <a:grpFill/>
              <a:ln w="6350" cap="flat">
                <a:solidFill>
                  <a:schemeClr val="bg1">
                    <a:lumMod val="50000"/>
                  </a:schemeClr>
                </a:solidFill>
                <a:prstDash val="solid"/>
                <a:round/>
                <a:headEnd/>
                <a:tailEnd/>
              </a:ln>
            </p:spPr>
            <p:txBody>
              <a:bodyPr/>
              <a:lstStyle/>
              <a:p>
                <a:pPr>
                  <a:defRPr/>
                </a:pPr>
                <a:endParaRPr lang="pt-BR" sz="1600"/>
              </a:p>
            </p:txBody>
          </p:sp>
        </p:grpSp>
        <p:sp>
          <p:nvSpPr>
            <p:cNvPr id="105" name="Rectangle 74"/>
            <p:cNvSpPr>
              <a:spLocks noChangeArrowheads="1"/>
            </p:cNvSpPr>
            <p:nvPr/>
          </p:nvSpPr>
          <p:spPr bwMode="auto">
            <a:xfrm>
              <a:off x="7164377" y="5105517"/>
              <a:ext cx="1161592" cy="230121"/>
            </a:xfrm>
            <a:prstGeom prst="rect">
              <a:avLst/>
            </a:prstGeom>
            <a:noFill/>
            <a:ln w="9525">
              <a:noFill/>
              <a:miter lim="800000"/>
              <a:headEnd/>
              <a:tailEnd/>
            </a:ln>
          </p:spPr>
          <p:txBody>
            <a:bodyPr wrap="none" lIns="0" tIns="0" rIns="0" bIns="0">
              <a:spAutoFit/>
            </a:bodyPr>
            <a:lstStyle/>
            <a:p>
              <a:pPr algn="ctr">
                <a:lnSpc>
                  <a:spcPts val="900"/>
                </a:lnSpc>
                <a:defRPr/>
              </a:pPr>
              <a:r>
                <a:rPr lang="en-US" sz="1100" dirty="0"/>
                <a:t>Tender requirements </a:t>
              </a:r>
            </a:p>
            <a:p>
              <a:pPr algn="ctr">
                <a:lnSpc>
                  <a:spcPts val="900"/>
                </a:lnSpc>
                <a:defRPr/>
              </a:pPr>
              <a:r>
                <a:rPr lang="en-US" sz="1100" dirty="0"/>
                <a:t>fulfillment</a:t>
              </a:r>
            </a:p>
          </p:txBody>
        </p:sp>
      </p:grpSp>
      <p:sp>
        <p:nvSpPr>
          <p:cNvPr id="4" name="Titolo 3"/>
          <p:cNvSpPr>
            <a:spLocks noGrp="1"/>
          </p:cNvSpPr>
          <p:nvPr>
            <p:ph type="title"/>
          </p:nvPr>
        </p:nvSpPr>
        <p:spPr>
          <a:xfrm>
            <a:off x="640800" y="118208"/>
            <a:ext cx="10731600" cy="777600"/>
          </a:xfrm>
        </p:spPr>
        <p:txBody>
          <a:bodyPr>
            <a:normAutofit/>
          </a:bodyPr>
          <a:lstStyle/>
          <a:p>
            <a:r>
              <a:rPr lang="en-US" kern="0" dirty="0">
                <a:latin typeface="EniTabReg" panose="02000506030000020004" pitchFamily="50" charset="0"/>
              </a:rPr>
              <a:t>The Integrated Vendor Management system</a:t>
            </a:r>
          </a:p>
        </p:txBody>
      </p:sp>
      <p:sp>
        <p:nvSpPr>
          <p:cNvPr id="5" name="Segnaposto numero diapositiva 4"/>
          <p:cNvSpPr>
            <a:spLocks noGrp="1"/>
          </p:cNvSpPr>
          <p:nvPr>
            <p:ph type="sldNum" sz="quarter" idx="10"/>
          </p:nvPr>
        </p:nvSpPr>
        <p:spPr/>
        <p:txBody>
          <a:bodyPr/>
          <a:lstStyle/>
          <a:p>
            <a:pPr>
              <a:defRPr/>
            </a:pPr>
            <a:fld id="{B02AF5F5-6576-42F5-81F6-6E72D7F27623}" type="slidenum">
              <a:rPr lang="it-IT" smtClean="0"/>
              <a:pPr>
                <a:defRPr/>
              </a:pPr>
              <a:t>5</a:t>
            </a:fld>
            <a:endParaRPr lang="it-IT"/>
          </a:p>
        </p:txBody>
      </p:sp>
      <p:sp>
        <p:nvSpPr>
          <p:cNvPr id="58" name="Parentesi graffa aperta 57">
            <a:extLst>
              <a:ext uri="{FF2B5EF4-FFF2-40B4-BE49-F238E27FC236}">
                <a16:creationId xmlns:a16="http://schemas.microsoft.com/office/drawing/2014/main" id="{92883276-9282-41D5-81F2-B8A6DD8F833E}"/>
              </a:ext>
            </a:extLst>
          </p:cNvPr>
          <p:cNvSpPr/>
          <p:nvPr/>
        </p:nvSpPr>
        <p:spPr>
          <a:xfrm rot="5400000">
            <a:off x="4237699" y="-294915"/>
            <a:ext cx="386465" cy="38954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9" name="Rettangolo 58">
            <a:extLst>
              <a:ext uri="{FF2B5EF4-FFF2-40B4-BE49-F238E27FC236}">
                <a16:creationId xmlns:a16="http://schemas.microsoft.com/office/drawing/2014/main" id="{D4FF3BA7-E666-45F2-B22E-2560AD338E7B}"/>
              </a:ext>
            </a:extLst>
          </p:cNvPr>
          <p:cNvSpPr/>
          <p:nvPr/>
        </p:nvSpPr>
        <p:spPr>
          <a:xfrm>
            <a:off x="6412663" y="881515"/>
            <a:ext cx="3895453" cy="584775"/>
          </a:xfrm>
          <a:prstGeom prst="rect">
            <a:avLst/>
          </a:prstGeom>
        </p:spPr>
        <p:txBody>
          <a:bodyPr wrap="square">
            <a:spAutoFit/>
          </a:bodyPr>
          <a:lstStyle/>
          <a:p>
            <a:pPr algn="ctr"/>
            <a:r>
              <a:rPr lang="en-US" sz="1600" dirty="0">
                <a:latin typeface="EniTabReg" panose="02000506030000020004" pitchFamily="50" charset="0"/>
              </a:rPr>
              <a:t>Performance evaluation</a:t>
            </a:r>
          </a:p>
          <a:p>
            <a:pPr algn="ctr"/>
            <a:r>
              <a:rPr lang="en-US" sz="1600" i="1" dirty="0">
                <a:latin typeface="EniTabReg" panose="02000506030000020004" pitchFamily="50" charset="0"/>
              </a:rPr>
              <a:t>ex-post</a:t>
            </a:r>
          </a:p>
        </p:txBody>
      </p:sp>
      <p:sp>
        <p:nvSpPr>
          <p:cNvPr id="60" name="Parentesi graffa aperta 59">
            <a:extLst>
              <a:ext uri="{FF2B5EF4-FFF2-40B4-BE49-F238E27FC236}">
                <a16:creationId xmlns:a16="http://schemas.microsoft.com/office/drawing/2014/main" id="{FEC4DBCB-4248-4821-AF91-5951A766EE31}"/>
              </a:ext>
            </a:extLst>
          </p:cNvPr>
          <p:cNvSpPr/>
          <p:nvPr/>
        </p:nvSpPr>
        <p:spPr>
          <a:xfrm rot="5400000">
            <a:off x="8181299" y="-291983"/>
            <a:ext cx="386465" cy="38954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1" name="Rettangolo 60">
            <a:extLst>
              <a:ext uri="{FF2B5EF4-FFF2-40B4-BE49-F238E27FC236}">
                <a16:creationId xmlns:a16="http://schemas.microsoft.com/office/drawing/2014/main" id="{C2648F84-BCD2-4613-AFD8-AD4ECC59D48B}"/>
              </a:ext>
            </a:extLst>
          </p:cNvPr>
          <p:cNvSpPr/>
          <p:nvPr/>
        </p:nvSpPr>
        <p:spPr>
          <a:xfrm>
            <a:off x="2473502" y="899392"/>
            <a:ext cx="3895453" cy="584775"/>
          </a:xfrm>
          <a:prstGeom prst="rect">
            <a:avLst/>
          </a:prstGeom>
        </p:spPr>
        <p:txBody>
          <a:bodyPr wrap="square">
            <a:spAutoFit/>
          </a:bodyPr>
          <a:lstStyle/>
          <a:p>
            <a:pPr algn="ctr"/>
            <a:r>
              <a:rPr lang="en-US" sz="1600" dirty="0">
                <a:latin typeface="EniTabReg" panose="02000506030000020004" pitchFamily="50" charset="0"/>
              </a:rPr>
              <a:t>Potential evaluation</a:t>
            </a:r>
          </a:p>
          <a:p>
            <a:pPr algn="ctr"/>
            <a:r>
              <a:rPr lang="en-US" sz="1600" i="1" dirty="0">
                <a:latin typeface="EniTabReg" panose="02000506030000020004" pitchFamily="50" charset="0"/>
              </a:rPr>
              <a:t>ex-ante</a:t>
            </a:r>
          </a:p>
        </p:txBody>
      </p:sp>
      <p:sp>
        <p:nvSpPr>
          <p:cNvPr id="67" name="Freeform 33">
            <a:extLst>
              <a:ext uri="{FF2B5EF4-FFF2-40B4-BE49-F238E27FC236}">
                <a16:creationId xmlns:a16="http://schemas.microsoft.com/office/drawing/2014/main" id="{BF526FF1-C0CA-4C1C-81B2-829A0317BEF8}"/>
              </a:ext>
            </a:extLst>
          </p:cNvPr>
          <p:cNvSpPr>
            <a:spLocks noEditPoints="1"/>
          </p:cNvSpPr>
          <p:nvPr/>
        </p:nvSpPr>
        <p:spPr bwMode="auto">
          <a:xfrm>
            <a:off x="7335920" y="5433360"/>
            <a:ext cx="1950434" cy="588625"/>
          </a:xfrm>
          <a:custGeom>
            <a:avLst/>
            <a:gdLst>
              <a:gd name="T0" fmla="*/ 2147483647 w 3409"/>
              <a:gd name="T1" fmla="*/ 0 h 866"/>
              <a:gd name="T2" fmla="*/ 2147483647 w 3409"/>
              <a:gd name="T3" fmla="*/ 2147483647 h 866"/>
              <a:gd name="T4" fmla="*/ 2147483647 w 3409"/>
              <a:gd name="T5" fmla="*/ 2147483647 h 866"/>
              <a:gd name="T6" fmla="*/ 2147483647 w 3409"/>
              <a:gd name="T7" fmla="*/ 2147483647 h 866"/>
              <a:gd name="T8" fmla="*/ 2147483647 w 3409"/>
              <a:gd name="T9" fmla="*/ 2147483647 h 866"/>
              <a:gd name="T10" fmla="*/ 2147483647 w 3409"/>
              <a:gd name="T11" fmla="*/ 2147483647 h 866"/>
              <a:gd name="T12" fmla="*/ 2147483647 w 3409"/>
              <a:gd name="T13" fmla="*/ 2147483647 h 866"/>
              <a:gd name="T14" fmla="*/ 2147483647 w 3409"/>
              <a:gd name="T15" fmla="*/ 2147483647 h 866"/>
              <a:gd name="T16" fmla="*/ 2147483647 w 3409"/>
              <a:gd name="T17" fmla="*/ 2147483647 h 866"/>
              <a:gd name="T18" fmla="*/ 2147483647 w 3409"/>
              <a:gd name="T19" fmla="*/ 2147483647 h 866"/>
              <a:gd name="T20" fmla="*/ 2147483647 w 3409"/>
              <a:gd name="T21" fmla="*/ 2147483647 h 866"/>
              <a:gd name="T22" fmla="*/ 2147483647 w 3409"/>
              <a:gd name="T23" fmla="*/ 2147483647 h 866"/>
              <a:gd name="T24" fmla="*/ 2147483647 w 3409"/>
              <a:gd name="T25" fmla="*/ 2147483647 h 866"/>
              <a:gd name="T26" fmla="*/ 2147483647 w 3409"/>
              <a:gd name="T27" fmla="*/ 2147483647 h 866"/>
              <a:gd name="T28" fmla="*/ 2147483647 w 3409"/>
              <a:gd name="T29" fmla="*/ 2147483647 h 866"/>
              <a:gd name="T30" fmla="*/ 2147483647 w 3409"/>
              <a:gd name="T31" fmla="*/ 2147483647 h 866"/>
              <a:gd name="T32" fmla="*/ 2147483647 w 3409"/>
              <a:gd name="T33" fmla="*/ 2147483647 h 866"/>
              <a:gd name="T34" fmla="*/ 2147483647 w 3409"/>
              <a:gd name="T35" fmla="*/ 2147483647 h 866"/>
              <a:gd name="T36" fmla="*/ 2147483647 w 3409"/>
              <a:gd name="T37" fmla="*/ 2147483647 h 866"/>
              <a:gd name="T38" fmla="*/ 2147483647 w 3409"/>
              <a:gd name="T39" fmla="*/ 2147483647 h 866"/>
              <a:gd name="T40" fmla="*/ 2147483647 w 3409"/>
              <a:gd name="T41" fmla="*/ 2147483647 h 866"/>
              <a:gd name="T42" fmla="*/ 2147483647 w 3409"/>
              <a:gd name="T43" fmla="*/ 2147483647 h 866"/>
              <a:gd name="T44" fmla="*/ 2147483647 w 3409"/>
              <a:gd name="T45" fmla="*/ 2147483647 h 866"/>
              <a:gd name="T46" fmla="*/ 2147483647 w 3409"/>
              <a:gd name="T47" fmla="*/ 2147483647 h 866"/>
              <a:gd name="T48" fmla="*/ 2147483647 w 3409"/>
              <a:gd name="T49" fmla="*/ 2147483647 h 866"/>
              <a:gd name="T50" fmla="*/ 2147483647 w 3409"/>
              <a:gd name="T51" fmla="*/ 2147483647 h 866"/>
              <a:gd name="T52" fmla="*/ 2147483647 w 3409"/>
              <a:gd name="T53" fmla="*/ 2147483647 h 866"/>
              <a:gd name="T54" fmla="*/ 2147483647 w 3409"/>
              <a:gd name="T55" fmla="*/ 2147483647 h 866"/>
              <a:gd name="T56" fmla="*/ 2147483647 w 3409"/>
              <a:gd name="T57" fmla="*/ 2147483647 h 866"/>
              <a:gd name="T58" fmla="*/ 2147483647 w 3409"/>
              <a:gd name="T59" fmla="*/ 2147483647 h 866"/>
              <a:gd name="T60" fmla="*/ 2147483647 w 3409"/>
              <a:gd name="T61" fmla="*/ 2147483647 h 866"/>
              <a:gd name="T62" fmla="*/ 2147483647 w 3409"/>
              <a:gd name="T63" fmla="*/ 2147483647 h 866"/>
              <a:gd name="T64" fmla="*/ 2147483647 w 3409"/>
              <a:gd name="T65" fmla="*/ 2147483647 h 866"/>
              <a:gd name="T66" fmla="*/ 2147483647 w 3409"/>
              <a:gd name="T67" fmla="*/ 2147483647 h 866"/>
              <a:gd name="T68" fmla="*/ 2147483647 w 3409"/>
              <a:gd name="T69" fmla="*/ 2147483647 h 866"/>
              <a:gd name="T70" fmla="*/ 2147483647 w 3409"/>
              <a:gd name="T71" fmla="*/ 2147483647 h 866"/>
              <a:gd name="T72" fmla="*/ 2147483647 w 3409"/>
              <a:gd name="T73" fmla="*/ 2147483647 h 866"/>
              <a:gd name="T74" fmla="*/ 2147483647 w 3409"/>
              <a:gd name="T75" fmla="*/ 2147483647 h 866"/>
              <a:gd name="T76" fmla="*/ 2147483647 w 3409"/>
              <a:gd name="T77" fmla="*/ 2147483647 h 866"/>
              <a:gd name="T78" fmla="*/ 2147483647 w 3409"/>
              <a:gd name="T79" fmla="*/ 2147483647 h 866"/>
              <a:gd name="T80" fmla="*/ 2147483647 w 3409"/>
              <a:gd name="T81" fmla="*/ 2147483647 h 866"/>
              <a:gd name="T82" fmla="*/ 2147483647 w 3409"/>
              <a:gd name="T83" fmla="*/ 2147483647 h 866"/>
              <a:gd name="T84" fmla="*/ 2147483647 w 3409"/>
              <a:gd name="T85" fmla="*/ 2147483647 h 866"/>
              <a:gd name="T86" fmla="*/ 2147483647 w 3409"/>
              <a:gd name="T87" fmla="*/ 2147483647 h 866"/>
              <a:gd name="T88" fmla="*/ 2147483647 w 3409"/>
              <a:gd name="T89" fmla="*/ 2147483647 h 866"/>
              <a:gd name="T90" fmla="*/ 2147483647 w 3409"/>
              <a:gd name="T91" fmla="*/ 2147483647 h 866"/>
              <a:gd name="T92" fmla="*/ 2147483647 w 3409"/>
              <a:gd name="T93" fmla="*/ 2147483647 h 866"/>
              <a:gd name="T94" fmla="*/ 2147483647 w 3409"/>
              <a:gd name="T95" fmla="*/ 2147483647 h 866"/>
              <a:gd name="T96" fmla="*/ 2147483647 w 3409"/>
              <a:gd name="T97" fmla="*/ 2147483647 h 866"/>
              <a:gd name="T98" fmla="*/ 2147483647 w 3409"/>
              <a:gd name="T99" fmla="*/ 2147483647 h 866"/>
              <a:gd name="T100" fmla="*/ 2147483647 w 3409"/>
              <a:gd name="T101" fmla="*/ 2147483647 h 866"/>
              <a:gd name="T102" fmla="*/ 2147483647 w 3409"/>
              <a:gd name="T103" fmla="*/ 2147483647 h 866"/>
              <a:gd name="T104" fmla="*/ 2147483647 w 3409"/>
              <a:gd name="T105" fmla="*/ 2147483647 h 866"/>
              <a:gd name="T106" fmla="*/ 2147483647 w 3409"/>
              <a:gd name="T107" fmla="*/ 2147483647 h 866"/>
              <a:gd name="T108" fmla="*/ 2147483647 w 3409"/>
              <a:gd name="T109" fmla="*/ 2147483647 h 866"/>
              <a:gd name="T110" fmla="*/ 2147483647 w 3409"/>
              <a:gd name="T111" fmla="*/ 2147483647 h 866"/>
              <a:gd name="T112" fmla="*/ 2147483647 w 3409"/>
              <a:gd name="T113" fmla="*/ 2147483647 h 866"/>
              <a:gd name="T114" fmla="*/ 2147483647 w 3409"/>
              <a:gd name="T115" fmla="*/ 2147483647 h 866"/>
              <a:gd name="T116" fmla="*/ 2147483647 w 3409"/>
              <a:gd name="T117" fmla="*/ 2147483647 h 8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09"/>
              <a:gd name="T178" fmla="*/ 0 h 866"/>
              <a:gd name="T179" fmla="*/ 3409 w 3409"/>
              <a:gd name="T180" fmla="*/ 866 h 8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09" h="866">
                <a:moveTo>
                  <a:pt x="3409" y="0"/>
                </a:moveTo>
                <a:lnTo>
                  <a:pt x="3409" y="65"/>
                </a:lnTo>
                <a:lnTo>
                  <a:pt x="3393" y="65"/>
                </a:lnTo>
                <a:lnTo>
                  <a:pt x="3393" y="0"/>
                </a:lnTo>
                <a:lnTo>
                  <a:pt x="3409" y="0"/>
                </a:lnTo>
                <a:close/>
                <a:moveTo>
                  <a:pt x="3409" y="113"/>
                </a:moveTo>
                <a:lnTo>
                  <a:pt x="3409" y="177"/>
                </a:lnTo>
                <a:lnTo>
                  <a:pt x="3393" y="177"/>
                </a:lnTo>
                <a:lnTo>
                  <a:pt x="3393" y="113"/>
                </a:lnTo>
                <a:lnTo>
                  <a:pt x="3409" y="113"/>
                </a:lnTo>
                <a:close/>
                <a:moveTo>
                  <a:pt x="3409" y="225"/>
                </a:moveTo>
                <a:lnTo>
                  <a:pt x="3409" y="289"/>
                </a:lnTo>
                <a:lnTo>
                  <a:pt x="3393" y="289"/>
                </a:lnTo>
                <a:lnTo>
                  <a:pt x="3393" y="225"/>
                </a:lnTo>
                <a:lnTo>
                  <a:pt x="3409" y="225"/>
                </a:lnTo>
                <a:close/>
                <a:moveTo>
                  <a:pt x="3409" y="337"/>
                </a:moveTo>
                <a:lnTo>
                  <a:pt x="3409" y="401"/>
                </a:lnTo>
                <a:lnTo>
                  <a:pt x="3393" y="401"/>
                </a:lnTo>
                <a:lnTo>
                  <a:pt x="3393" y="337"/>
                </a:lnTo>
                <a:lnTo>
                  <a:pt x="3409" y="337"/>
                </a:lnTo>
                <a:close/>
                <a:moveTo>
                  <a:pt x="3409" y="449"/>
                </a:moveTo>
                <a:lnTo>
                  <a:pt x="3409" y="513"/>
                </a:lnTo>
                <a:lnTo>
                  <a:pt x="3393" y="513"/>
                </a:lnTo>
                <a:lnTo>
                  <a:pt x="3393" y="449"/>
                </a:lnTo>
                <a:lnTo>
                  <a:pt x="3409" y="449"/>
                </a:lnTo>
                <a:close/>
                <a:moveTo>
                  <a:pt x="3409" y="561"/>
                </a:moveTo>
                <a:lnTo>
                  <a:pt x="3409" y="625"/>
                </a:lnTo>
                <a:lnTo>
                  <a:pt x="3393" y="625"/>
                </a:lnTo>
                <a:lnTo>
                  <a:pt x="3393" y="561"/>
                </a:lnTo>
                <a:lnTo>
                  <a:pt x="3409" y="561"/>
                </a:lnTo>
                <a:close/>
                <a:moveTo>
                  <a:pt x="3409" y="673"/>
                </a:moveTo>
                <a:lnTo>
                  <a:pt x="3409" y="737"/>
                </a:lnTo>
                <a:lnTo>
                  <a:pt x="3393" y="737"/>
                </a:lnTo>
                <a:lnTo>
                  <a:pt x="3393" y="673"/>
                </a:lnTo>
                <a:lnTo>
                  <a:pt x="3409" y="673"/>
                </a:lnTo>
                <a:close/>
                <a:moveTo>
                  <a:pt x="3409" y="785"/>
                </a:moveTo>
                <a:lnTo>
                  <a:pt x="3409" y="849"/>
                </a:lnTo>
                <a:lnTo>
                  <a:pt x="3393" y="849"/>
                </a:lnTo>
                <a:lnTo>
                  <a:pt x="3393" y="785"/>
                </a:lnTo>
                <a:lnTo>
                  <a:pt x="3409" y="785"/>
                </a:lnTo>
                <a:close/>
                <a:moveTo>
                  <a:pt x="3361" y="866"/>
                </a:moveTo>
                <a:lnTo>
                  <a:pt x="3297" y="866"/>
                </a:lnTo>
                <a:lnTo>
                  <a:pt x="3297" y="850"/>
                </a:lnTo>
                <a:lnTo>
                  <a:pt x="3361" y="850"/>
                </a:lnTo>
                <a:lnTo>
                  <a:pt x="3361" y="866"/>
                </a:lnTo>
                <a:close/>
                <a:moveTo>
                  <a:pt x="3249" y="866"/>
                </a:moveTo>
                <a:lnTo>
                  <a:pt x="3185" y="866"/>
                </a:lnTo>
                <a:lnTo>
                  <a:pt x="3185" y="850"/>
                </a:lnTo>
                <a:lnTo>
                  <a:pt x="3249" y="850"/>
                </a:lnTo>
                <a:lnTo>
                  <a:pt x="3249" y="866"/>
                </a:lnTo>
                <a:close/>
                <a:moveTo>
                  <a:pt x="3137" y="866"/>
                </a:moveTo>
                <a:lnTo>
                  <a:pt x="3073" y="866"/>
                </a:lnTo>
                <a:lnTo>
                  <a:pt x="3073" y="850"/>
                </a:lnTo>
                <a:lnTo>
                  <a:pt x="3137" y="850"/>
                </a:lnTo>
                <a:lnTo>
                  <a:pt x="3137" y="866"/>
                </a:lnTo>
                <a:close/>
                <a:moveTo>
                  <a:pt x="3025" y="866"/>
                </a:moveTo>
                <a:lnTo>
                  <a:pt x="2961" y="866"/>
                </a:lnTo>
                <a:lnTo>
                  <a:pt x="2961" y="850"/>
                </a:lnTo>
                <a:lnTo>
                  <a:pt x="3025" y="850"/>
                </a:lnTo>
                <a:lnTo>
                  <a:pt x="3025" y="866"/>
                </a:lnTo>
                <a:close/>
                <a:moveTo>
                  <a:pt x="2913" y="866"/>
                </a:moveTo>
                <a:lnTo>
                  <a:pt x="2849" y="866"/>
                </a:lnTo>
                <a:lnTo>
                  <a:pt x="2849" y="850"/>
                </a:lnTo>
                <a:lnTo>
                  <a:pt x="2913" y="850"/>
                </a:lnTo>
                <a:lnTo>
                  <a:pt x="2913" y="866"/>
                </a:lnTo>
                <a:close/>
                <a:moveTo>
                  <a:pt x="2801" y="866"/>
                </a:moveTo>
                <a:lnTo>
                  <a:pt x="2737" y="866"/>
                </a:lnTo>
                <a:lnTo>
                  <a:pt x="2737" y="850"/>
                </a:lnTo>
                <a:lnTo>
                  <a:pt x="2801" y="850"/>
                </a:lnTo>
                <a:lnTo>
                  <a:pt x="2801" y="866"/>
                </a:lnTo>
                <a:close/>
                <a:moveTo>
                  <a:pt x="2689" y="866"/>
                </a:moveTo>
                <a:lnTo>
                  <a:pt x="2625" y="866"/>
                </a:lnTo>
                <a:lnTo>
                  <a:pt x="2625" y="850"/>
                </a:lnTo>
                <a:lnTo>
                  <a:pt x="2689" y="850"/>
                </a:lnTo>
                <a:lnTo>
                  <a:pt x="2689" y="866"/>
                </a:lnTo>
                <a:close/>
                <a:moveTo>
                  <a:pt x="2577" y="866"/>
                </a:moveTo>
                <a:lnTo>
                  <a:pt x="2513" y="866"/>
                </a:lnTo>
                <a:lnTo>
                  <a:pt x="2513" y="850"/>
                </a:lnTo>
                <a:lnTo>
                  <a:pt x="2577" y="850"/>
                </a:lnTo>
                <a:lnTo>
                  <a:pt x="2577" y="866"/>
                </a:lnTo>
                <a:close/>
                <a:moveTo>
                  <a:pt x="2465" y="866"/>
                </a:moveTo>
                <a:lnTo>
                  <a:pt x="2400" y="866"/>
                </a:lnTo>
                <a:lnTo>
                  <a:pt x="2400" y="850"/>
                </a:lnTo>
                <a:lnTo>
                  <a:pt x="2465" y="850"/>
                </a:lnTo>
                <a:lnTo>
                  <a:pt x="2465" y="866"/>
                </a:lnTo>
                <a:close/>
                <a:moveTo>
                  <a:pt x="2352" y="866"/>
                </a:moveTo>
                <a:lnTo>
                  <a:pt x="2288" y="866"/>
                </a:lnTo>
                <a:lnTo>
                  <a:pt x="2288" y="850"/>
                </a:lnTo>
                <a:lnTo>
                  <a:pt x="2352" y="850"/>
                </a:lnTo>
                <a:lnTo>
                  <a:pt x="2352" y="866"/>
                </a:lnTo>
                <a:close/>
                <a:moveTo>
                  <a:pt x="2240" y="866"/>
                </a:moveTo>
                <a:lnTo>
                  <a:pt x="2176" y="866"/>
                </a:lnTo>
                <a:lnTo>
                  <a:pt x="2176" y="850"/>
                </a:lnTo>
                <a:lnTo>
                  <a:pt x="2240" y="850"/>
                </a:lnTo>
                <a:lnTo>
                  <a:pt x="2240" y="866"/>
                </a:lnTo>
                <a:close/>
                <a:moveTo>
                  <a:pt x="2128" y="866"/>
                </a:moveTo>
                <a:lnTo>
                  <a:pt x="2064" y="866"/>
                </a:lnTo>
                <a:lnTo>
                  <a:pt x="2064" y="850"/>
                </a:lnTo>
                <a:lnTo>
                  <a:pt x="2128" y="850"/>
                </a:lnTo>
                <a:lnTo>
                  <a:pt x="2128" y="866"/>
                </a:lnTo>
                <a:close/>
                <a:moveTo>
                  <a:pt x="2016" y="866"/>
                </a:moveTo>
                <a:lnTo>
                  <a:pt x="1952" y="866"/>
                </a:lnTo>
                <a:lnTo>
                  <a:pt x="1952" y="850"/>
                </a:lnTo>
                <a:lnTo>
                  <a:pt x="2016" y="850"/>
                </a:lnTo>
                <a:lnTo>
                  <a:pt x="2016" y="866"/>
                </a:lnTo>
                <a:close/>
                <a:moveTo>
                  <a:pt x="1904" y="866"/>
                </a:moveTo>
                <a:lnTo>
                  <a:pt x="1840" y="866"/>
                </a:lnTo>
                <a:lnTo>
                  <a:pt x="1840" y="850"/>
                </a:lnTo>
                <a:lnTo>
                  <a:pt x="1904" y="850"/>
                </a:lnTo>
                <a:lnTo>
                  <a:pt x="1904" y="866"/>
                </a:lnTo>
                <a:close/>
                <a:moveTo>
                  <a:pt x="1792" y="866"/>
                </a:moveTo>
                <a:lnTo>
                  <a:pt x="1728" y="866"/>
                </a:lnTo>
                <a:lnTo>
                  <a:pt x="1728" y="850"/>
                </a:lnTo>
                <a:lnTo>
                  <a:pt x="1792" y="850"/>
                </a:lnTo>
                <a:lnTo>
                  <a:pt x="1792" y="866"/>
                </a:lnTo>
                <a:close/>
                <a:moveTo>
                  <a:pt x="1680" y="866"/>
                </a:moveTo>
                <a:lnTo>
                  <a:pt x="1616" y="866"/>
                </a:lnTo>
                <a:lnTo>
                  <a:pt x="1616" y="850"/>
                </a:lnTo>
                <a:lnTo>
                  <a:pt x="1680" y="850"/>
                </a:lnTo>
                <a:lnTo>
                  <a:pt x="1680" y="866"/>
                </a:lnTo>
                <a:close/>
                <a:moveTo>
                  <a:pt x="1568" y="866"/>
                </a:moveTo>
                <a:lnTo>
                  <a:pt x="1504" y="866"/>
                </a:lnTo>
                <a:lnTo>
                  <a:pt x="1504" y="850"/>
                </a:lnTo>
                <a:lnTo>
                  <a:pt x="1568" y="850"/>
                </a:lnTo>
                <a:lnTo>
                  <a:pt x="1568" y="866"/>
                </a:lnTo>
                <a:close/>
                <a:moveTo>
                  <a:pt x="1456" y="866"/>
                </a:moveTo>
                <a:lnTo>
                  <a:pt x="1391" y="866"/>
                </a:lnTo>
                <a:lnTo>
                  <a:pt x="1391" y="850"/>
                </a:lnTo>
                <a:lnTo>
                  <a:pt x="1456" y="850"/>
                </a:lnTo>
                <a:lnTo>
                  <a:pt x="1456" y="866"/>
                </a:lnTo>
                <a:close/>
                <a:moveTo>
                  <a:pt x="1343" y="866"/>
                </a:moveTo>
                <a:lnTo>
                  <a:pt x="1279" y="866"/>
                </a:lnTo>
                <a:lnTo>
                  <a:pt x="1279" y="850"/>
                </a:lnTo>
                <a:lnTo>
                  <a:pt x="1343" y="850"/>
                </a:lnTo>
                <a:lnTo>
                  <a:pt x="1343" y="866"/>
                </a:lnTo>
                <a:close/>
                <a:moveTo>
                  <a:pt x="1231" y="866"/>
                </a:moveTo>
                <a:lnTo>
                  <a:pt x="1167" y="866"/>
                </a:lnTo>
                <a:lnTo>
                  <a:pt x="1167" y="850"/>
                </a:lnTo>
                <a:lnTo>
                  <a:pt x="1231" y="850"/>
                </a:lnTo>
                <a:lnTo>
                  <a:pt x="1231" y="866"/>
                </a:lnTo>
                <a:close/>
                <a:moveTo>
                  <a:pt x="1119" y="866"/>
                </a:moveTo>
                <a:lnTo>
                  <a:pt x="1055" y="866"/>
                </a:lnTo>
                <a:lnTo>
                  <a:pt x="1055" y="850"/>
                </a:lnTo>
                <a:lnTo>
                  <a:pt x="1119" y="850"/>
                </a:lnTo>
                <a:lnTo>
                  <a:pt x="1119" y="866"/>
                </a:lnTo>
                <a:close/>
                <a:moveTo>
                  <a:pt x="1007" y="866"/>
                </a:moveTo>
                <a:lnTo>
                  <a:pt x="943" y="866"/>
                </a:lnTo>
                <a:lnTo>
                  <a:pt x="943" y="850"/>
                </a:lnTo>
                <a:lnTo>
                  <a:pt x="1007" y="850"/>
                </a:lnTo>
                <a:lnTo>
                  <a:pt x="1007" y="866"/>
                </a:lnTo>
                <a:close/>
                <a:moveTo>
                  <a:pt x="895" y="866"/>
                </a:moveTo>
                <a:lnTo>
                  <a:pt x="831" y="866"/>
                </a:lnTo>
                <a:lnTo>
                  <a:pt x="831" y="850"/>
                </a:lnTo>
                <a:lnTo>
                  <a:pt x="895" y="850"/>
                </a:lnTo>
                <a:lnTo>
                  <a:pt x="895" y="866"/>
                </a:lnTo>
                <a:close/>
                <a:moveTo>
                  <a:pt x="783" y="866"/>
                </a:moveTo>
                <a:lnTo>
                  <a:pt x="719" y="866"/>
                </a:lnTo>
                <a:lnTo>
                  <a:pt x="719" y="850"/>
                </a:lnTo>
                <a:lnTo>
                  <a:pt x="783" y="850"/>
                </a:lnTo>
                <a:lnTo>
                  <a:pt x="783" y="866"/>
                </a:lnTo>
                <a:close/>
                <a:moveTo>
                  <a:pt x="671" y="866"/>
                </a:moveTo>
                <a:lnTo>
                  <a:pt x="607" y="866"/>
                </a:lnTo>
                <a:lnTo>
                  <a:pt x="607" y="850"/>
                </a:lnTo>
                <a:lnTo>
                  <a:pt x="671" y="850"/>
                </a:lnTo>
                <a:lnTo>
                  <a:pt x="671" y="866"/>
                </a:lnTo>
                <a:close/>
                <a:moveTo>
                  <a:pt x="559" y="866"/>
                </a:moveTo>
                <a:lnTo>
                  <a:pt x="495" y="866"/>
                </a:lnTo>
                <a:lnTo>
                  <a:pt x="495" y="850"/>
                </a:lnTo>
                <a:lnTo>
                  <a:pt x="559" y="850"/>
                </a:lnTo>
                <a:lnTo>
                  <a:pt x="559" y="866"/>
                </a:lnTo>
                <a:close/>
                <a:moveTo>
                  <a:pt x="446" y="866"/>
                </a:moveTo>
                <a:lnTo>
                  <a:pt x="382" y="866"/>
                </a:lnTo>
                <a:lnTo>
                  <a:pt x="382" y="850"/>
                </a:lnTo>
                <a:lnTo>
                  <a:pt x="446" y="850"/>
                </a:lnTo>
                <a:lnTo>
                  <a:pt x="446" y="866"/>
                </a:lnTo>
                <a:close/>
                <a:moveTo>
                  <a:pt x="334" y="866"/>
                </a:moveTo>
                <a:lnTo>
                  <a:pt x="270" y="866"/>
                </a:lnTo>
                <a:lnTo>
                  <a:pt x="270" y="850"/>
                </a:lnTo>
                <a:lnTo>
                  <a:pt x="334" y="850"/>
                </a:lnTo>
                <a:lnTo>
                  <a:pt x="334" y="866"/>
                </a:lnTo>
                <a:close/>
                <a:moveTo>
                  <a:pt x="222" y="866"/>
                </a:moveTo>
                <a:lnTo>
                  <a:pt x="158" y="866"/>
                </a:lnTo>
                <a:lnTo>
                  <a:pt x="158" y="850"/>
                </a:lnTo>
                <a:lnTo>
                  <a:pt x="222" y="850"/>
                </a:lnTo>
                <a:lnTo>
                  <a:pt x="222" y="866"/>
                </a:lnTo>
                <a:close/>
                <a:moveTo>
                  <a:pt x="110" y="866"/>
                </a:moveTo>
                <a:lnTo>
                  <a:pt x="83" y="866"/>
                </a:lnTo>
                <a:cubicBezTo>
                  <a:pt x="79" y="866"/>
                  <a:pt x="75" y="862"/>
                  <a:pt x="75" y="858"/>
                </a:cubicBezTo>
                <a:lnTo>
                  <a:pt x="75" y="821"/>
                </a:lnTo>
                <a:lnTo>
                  <a:pt x="91" y="821"/>
                </a:lnTo>
                <a:lnTo>
                  <a:pt x="91" y="858"/>
                </a:lnTo>
                <a:lnTo>
                  <a:pt x="83" y="850"/>
                </a:lnTo>
                <a:lnTo>
                  <a:pt x="110" y="850"/>
                </a:lnTo>
                <a:lnTo>
                  <a:pt x="110" y="866"/>
                </a:lnTo>
                <a:close/>
                <a:moveTo>
                  <a:pt x="75" y="773"/>
                </a:moveTo>
                <a:lnTo>
                  <a:pt x="75" y="708"/>
                </a:lnTo>
                <a:lnTo>
                  <a:pt x="91" y="708"/>
                </a:lnTo>
                <a:lnTo>
                  <a:pt x="91" y="773"/>
                </a:lnTo>
                <a:lnTo>
                  <a:pt x="75" y="773"/>
                </a:lnTo>
                <a:close/>
                <a:moveTo>
                  <a:pt x="75" y="660"/>
                </a:moveTo>
                <a:lnTo>
                  <a:pt x="75" y="596"/>
                </a:lnTo>
                <a:lnTo>
                  <a:pt x="91" y="596"/>
                </a:lnTo>
                <a:lnTo>
                  <a:pt x="91" y="660"/>
                </a:lnTo>
                <a:lnTo>
                  <a:pt x="75" y="660"/>
                </a:lnTo>
                <a:close/>
                <a:moveTo>
                  <a:pt x="75" y="548"/>
                </a:moveTo>
                <a:lnTo>
                  <a:pt x="75" y="484"/>
                </a:lnTo>
                <a:lnTo>
                  <a:pt x="91" y="484"/>
                </a:lnTo>
                <a:lnTo>
                  <a:pt x="91" y="548"/>
                </a:lnTo>
                <a:lnTo>
                  <a:pt x="75" y="548"/>
                </a:lnTo>
                <a:close/>
                <a:moveTo>
                  <a:pt x="75" y="436"/>
                </a:moveTo>
                <a:lnTo>
                  <a:pt x="75" y="372"/>
                </a:lnTo>
                <a:lnTo>
                  <a:pt x="91" y="372"/>
                </a:lnTo>
                <a:lnTo>
                  <a:pt x="91" y="436"/>
                </a:lnTo>
                <a:lnTo>
                  <a:pt x="75" y="436"/>
                </a:lnTo>
                <a:close/>
                <a:moveTo>
                  <a:pt x="75" y="324"/>
                </a:moveTo>
                <a:lnTo>
                  <a:pt x="75" y="260"/>
                </a:lnTo>
                <a:lnTo>
                  <a:pt x="91" y="260"/>
                </a:lnTo>
                <a:lnTo>
                  <a:pt x="91" y="324"/>
                </a:lnTo>
                <a:lnTo>
                  <a:pt x="75" y="324"/>
                </a:lnTo>
                <a:close/>
                <a:moveTo>
                  <a:pt x="75" y="212"/>
                </a:moveTo>
                <a:lnTo>
                  <a:pt x="75" y="148"/>
                </a:lnTo>
                <a:lnTo>
                  <a:pt x="91" y="148"/>
                </a:lnTo>
                <a:lnTo>
                  <a:pt x="91" y="212"/>
                </a:lnTo>
                <a:lnTo>
                  <a:pt x="75" y="212"/>
                </a:lnTo>
                <a:close/>
                <a:moveTo>
                  <a:pt x="75" y="100"/>
                </a:moveTo>
                <a:lnTo>
                  <a:pt x="75" y="36"/>
                </a:lnTo>
                <a:lnTo>
                  <a:pt x="91" y="36"/>
                </a:lnTo>
                <a:lnTo>
                  <a:pt x="91" y="100"/>
                </a:lnTo>
                <a:lnTo>
                  <a:pt x="75" y="100"/>
                </a:lnTo>
                <a:close/>
                <a:moveTo>
                  <a:pt x="2" y="159"/>
                </a:moveTo>
                <a:lnTo>
                  <a:pt x="83" y="19"/>
                </a:lnTo>
                <a:lnTo>
                  <a:pt x="165" y="159"/>
                </a:lnTo>
                <a:cubicBezTo>
                  <a:pt x="167" y="163"/>
                  <a:pt x="166" y="168"/>
                  <a:pt x="162" y="170"/>
                </a:cubicBezTo>
                <a:cubicBezTo>
                  <a:pt x="158" y="172"/>
                  <a:pt x="154" y="171"/>
                  <a:pt x="151" y="167"/>
                </a:cubicBezTo>
                <a:lnTo>
                  <a:pt x="77" y="39"/>
                </a:lnTo>
                <a:lnTo>
                  <a:pt x="90" y="39"/>
                </a:lnTo>
                <a:lnTo>
                  <a:pt x="16" y="167"/>
                </a:lnTo>
                <a:cubicBezTo>
                  <a:pt x="13" y="171"/>
                  <a:pt x="9" y="172"/>
                  <a:pt x="5" y="170"/>
                </a:cubicBezTo>
                <a:cubicBezTo>
                  <a:pt x="1" y="168"/>
                  <a:pt x="0" y="163"/>
                  <a:pt x="2" y="159"/>
                </a:cubicBezTo>
                <a:close/>
              </a:path>
            </a:pathLst>
          </a:custGeom>
          <a:solidFill>
            <a:srgbClr val="065D98"/>
          </a:solidFill>
          <a:ln w="0" cap="flat">
            <a:solidFill>
              <a:srgbClr val="065D98"/>
            </a:solidFill>
            <a:prstDash val="solid"/>
            <a:round/>
            <a:headEnd/>
            <a:tailEnd/>
          </a:ln>
        </p:spPr>
        <p:txBody>
          <a:bodyPr/>
          <a:lstStyle/>
          <a:p>
            <a:endParaRPr lang="en-US" sz="1100"/>
          </a:p>
        </p:txBody>
      </p:sp>
      <p:sp>
        <p:nvSpPr>
          <p:cNvPr id="68" name="Rectangle 34">
            <a:extLst>
              <a:ext uri="{FF2B5EF4-FFF2-40B4-BE49-F238E27FC236}">
                <a16:creationId xmlns:a16="http://schemas.microsoft.com/office/drawing/2014/main" id="{E5405F7D-AD07-4482-903A-979B75A174A4}"/>
              </a:ext>
            </a:extLst>
          </p:cNvPr>
          <p:cNvSpPr>
            <a:spLocks noChangeArrowheads="1"/>
          </p:cNvSpPr>
          <p:nvPr/>
        </p:nvSpPr>
        <p:spPr bwMode="auto">
          <a:xfrm>
            <a:off x="7492472" y="5523117"/>
            <a:ext cx="1606974" cy="338554"/>
          </a:xfrm>
          <a:prstGeom prst="rect">
            <a:avLst/>
          </a:prstGeom>
          <a:noFill/>
          <a:ln w="9525">
            <a:noFill/>
            <a:miter lim="800000"/>
            <a:headEnd/>
            <a:tailEnd/>
          </a:ln>
        </p:spPr>
        <p:txBody>
          <a:bodyPr wrap="square" lIns="0" tIns="0" rIns="0" bIns="0">
            <a:spAutoFit/>
          </a:bodyPr>
          <a:lstStyle/>
          <a:p>
            <a:r>
              <a:rPr lang="it-IT" sz="1100" dirty="0">
                <a:solidFill>
                  <a:srgbClr val="003E74"/>
                </a:solidFill>
                <a:latin typeface="EniTabReg" panose="02000506030000020004"/>
              </a:rPr>
              <a:t>Impact on tender Scoring Model and vendor list </a:t>
            </a:r>
            <a:endParaRPr lang="it-IT" sz="1100" dirty="0">
              <a:solidFill>
                <a:srgbClr val="000000"/>
              </a:solidFill>
              <a:latin typeface="EniTabReg" panose="02000506030000020004"/>
            </a:endParaRPr>
          </a:p>
        </p:txBody>
      </p:sp>
      <p:sp>
        <p:nvSpPr>
          <p:cNvPr id="69" name="Freeform 41">
            <a:extLst>
              <a:ext uri="{FF2B5EF4-FFF2-40B4-BE49-F238E27FC236}">
                <a16:creationId xmlns:a16="http://schemas.microsoft.com/office/drawing/2014/main" id="{9A9760DD-3799-49BB-82A8-21FB0715B7F9}"/>
              </a:ext>
            </a:extLst>
          </p:cNvPr>
          <p:cNvSpPr>
            <a:spLocks noEditPoints="1"/>
          </p:cNvSpPr>
          <p:nvPr/>
        </p:nvSpPr>
        <p:spPr bwMode="auto">
          <a:xfrm>
            <a:off x="5442031" y="5433360"/>
            <a:ext cx="4005262" cy="741779"/>
          </a:xfrm>
          <a:custGeom>
            <a:avLst/>
            <a:gdLst>
              <a:gd name="T0" fmla="*/ 2147483647 w 6729"/>
              <a:gd name="T1" fmla="*/ 2147483647 h 1307"/>
              <a:gd name="T2" fmla="*/ 2147483647 w 6729"/>
              <a:gd name="T3" fmla="*/ 2147483647 h 1307"/>
              <a:gd name="T4" fmla="*/ 2147483647 w 6729"/>
              <a:gd name="T5" fmla="*/ 2147483647 h 1307"/>
              <a:gd name="T6" fmla="*/ 2147483647 w 6729"/>
              <a:gd name="T7" fmla="*/ 2147483647 h 1307"/>
              <a:gd name="T8" fmla="*/ 2147483647 w 6729"/>
              <a:gd name="T9" fmla="*/ 2147483647 h 1307"/>
              <a:gd name="T10" fmla="*/ 2147483647 w 6729"/>
              <a:gd name="T11" fmla="*/ 2147483647 h 1307"/>
              <a:gd name="T12" fmla="*/ 2147483647 w 6729"/>
              <a:gd name="T13" fmla="*/ 2147483647 h 1307"/>
              <a:gd name="T14" fmla="*/ 2147483647 w 6729"/>
              <a:gd name="T15" fmla="*/ 2147483647 h 1307"/>
              <a:gd name="T16" fmla="*/ 2147483647 w 6729"/>
              <a:gd name="T17" fmla="*/ 2147483647 h 1307"/>
              <a:gd name="T18" fmla="*/ 2147483647 w 6729"/>
              <a:gd name="T19" fmla="*/ 2147483647 h 1307"/>
              <a:gd name="T20" fmla="*/ 2147483647 w 6729"/>
              <a:gd name="T21" fmla="*/ 2147483647 h 1307"/>
              <a:gd name="T22" fmla="*/ 2147483647 w 6729"/>
              <a:gd name="T23" fmla="*/ 2147483647 h 1307"/>
              <a:gd name="T24" fmla="*/ 2147483647 w 6729"/>
              <a:gd name="T25" fmla="*/ 2147483647 h 1307"/>
              <a:gd name="T26" fmla="*/ 2147483647 w 6729"/>
              <a:gd name="T27" fmla="*/ 2147483647 h 1307"/>
              <a:gd name="T28" fmla="*/ 2147483647 w 6729"/>
              <a:gd name="T29" fmla="*/ 2147483647 h 1307"/>
              <a:gd name="T30" fmla="*/ 2147483647 w 6729"/>
              <a:gd name="T31" fmla="*/ 2147483647 h 1307"/>
              <a:gd name="T32" fmla="*/ 2147483647 w 6729"/>
              <a:gd name="T33" fmla="*/ 2147483647 h 1307"/>
              <a:gd name="T34" fmla="*/ 2147483647 w 6729"/>
              <a:gd name="T35" fmla="*/ 2147483647 h 1307"/>
              <a:gd name="T36" fmla="*/ 2147483647 w 6729"/>
              <a:gd name="T37" fmla="*/ 2147483647 h 1307"/>
              <a:gd name="T38" fmla="*/ 2147483647 w 6729"/>
              <a:gd name="T39" fmla="*/ 2147483647 h 1307"/>
              <a:gd name="T40" fmla="*/ 2147483647 w 6729"/>
              <a:gd name="T41" fmla="*/ 2147483647 h 1307"/>
              <a:gd name="T42" fmla="*/ 2147483647 w 6729"/>
              <a:gd name="T43" fmla="*/ 2147483647 h 1307"/>
              <a:gd name="T44" fmla="*/ 2147483647 w 6729"/>
              <a:gd name="T45" fmla="*/ 2147483647 h 1307"/>
              <a:gd name="T46" fmla="*/ 2147483647 w 6729"/>
              <a:gd name="T47" fmla="*/ 2147483647 h 1307"/>
              <a:gd name="T48" fmla="*/ 2147483647 w 6729"/>
              <a:gd name="T49" fmla="*/ 2147483647 h 1307"/>
              <a:gd name="T50" fmla="*/ 2147483647 w 6729"/>
              <a:gd name="T51" fmla="*/ 2147483647 h 1307"/>
              <a:gd name="T52" fmla="*/ 2147483647 w 6729"/>
              <a:gd name="T53" fmla="*/ 2147483647 h 1307"/>
              <a:gd name="T54" fmla="*/ 2147483647 w 6729"/>
              <a:gd name="T55" fmla="*/ 2147483647 h 1307"/>
              <a:gd name="T56" fmla="*/ 2147483647 w 6729"/>
              <a:gd name="T57" fmla="*/ 2147483647 h 1307"/>
              <a:gd name="T58" fmla="*/ 2147483647 w 6729"/>
              <a:gd name="T59" fmla="*/ 2147483647 h 1307"/>
              <a:gd name="T60" fmla="*/ 2147483647 w 6729"/>
              <a:gd name="T61" fmla="*/ 2147483647 h 1307"/>
              <a:gd name="T62" fmla="*/ 2147483647 w 6729"/>
              <a:gd name="T63" fmla="*/ 2147483647 h 1307"/>
              <a:gd name="T64" fmla="*/ 2147483647 w 6729"/>
              <a:gd name="T65" fmla="*/ 2147483647 h 1307"/>
              <a:gd name="T66" fmla="*/ 2147483647 w 6729"/>
              <a:gd name="T67" fmla="*/ 2147483647 h 1307"/>
              <a:gd name="T68" fmla="*/ 2147483647 w 6729"/>
              <a:gd name="T69" fmla="*/ 2147483647 h 1307"/>
              <a:gd name="T70" fmla="*/ 2147483647 w 6729"/>
              <a:gd name="T71" fmla="*/ 2147483647 h 1307"/>
              <a:gd name="T72" fmla="*/ 2147483647 w 6729"/>
              <a:gd name="T73" fmla="*/ 2147483647 h 1307"/>
              <a:gd name="T74" fmla="*/ 2147483647 w 6729"/>
              <a:gd name="T75" fmla="*/ 2147483647 h 1307"/>
              <a:gd name="T76" fmla="*/ 2147483647 w 6729"/>
              <a:gd name="T77" fmla="*/ 2147483647 h 1307"/>
              <a:gd name="T78" fmla="*/ 2147483647 w 6729"/>
              <a:gd name="T79" fmla="*/ 2147483647 h 1307"/>
              <a:gd name="T80" fmla="*/ 2147483647 w 6729"/>
              <a:gd name="T81" fmla="*/ 2147483647 h 1307"/>
              <a:gd name="T82" fmla="*/ 2147483647 w 6729"/>
              <a:gd name="T83" fmla="*/ 2147483647 h 1307"/>
              <a:gd name="T84" fmla="*/ 2147483647 w 6729"/>
              <a:gd name="T85" fmla="*/ 2147483647 h 1307"/>
              <a:gd name="T86" fmla="*/ 2147483647 w 6729"/>
              <a:gd name="T87" fmla="*/ 2147483647 h 1307"/>
              <a:gd name="T88" fmla="*/ 2147483647 w 6729"/>
              <a:gd name="T89" fmla="*/ 2147483647 h 1307"/>
              <a:gd name="T90" fmla="*/ 2147483647 w 6729"/>
              <a:gd name="T91" fmla="*/ 2147483647 h 1307"/>
              <a:gd name="T92" fmla="*/ 2147483647 w 6729"/>
              <a:gd name="T93" fmla="*/ 2147483647 h 1307"/>
              <a:gd name="T94" fmla="*/ 2147483647 w 6729"/>
              <a:gd name="T95" fmla="*/ 2147483647 h 1307"/>
              <a:gd name="T96" fmla="*/ 2147483647 w 6729"/>
              <a:gd name="T97" fmla="*/ 2147483647 h 1307"/>
              <a:gd name="T98" fmla="*/ 2147483647 w 6729"/>
              <a:gd name="T99" fmla="*/ 2147483647 h 1307"/>
              <a:gd name="T100" fmla="*/ 2147483647 w 6729"/>
              <a:gd name="T101" fmla="*/ 2147483647 h 1307"/>
              <a:gd name="T102" fmla="*/ 2147483647 w 6729"/>
              <a:gd name="T103" fmla="*/ 2147483647 h 1307"/>
              <a:gd name="T104" fmla="*/ 2147483647 w 6729"/>
              <a:gd name="T105" fmla="*/ 2147483647 h 1307"/>
              <a:gd name="T106" fmla="*/ 2147483647 w 6729"/>
              <a:gd name="T107" fmla="*/ 2147483647 h 1307"/>
              <a:gd name="T108" fmla="*/ 2147483647 w 6729"/>
              <a:gd name="T109" fmla="*/ 2147483647 h 1307"/>
              <a:gd name="T110" fmla="*/ 2147483647 w 6729"/>
              <a:gd name="T111" fmla="*/ 2147483647 h 1307"/>
              <a:gd name="T112" fmla="*/ 2147483647 w 6729"/>
              <a:gd name="T113" fmla="*/ 2147483647 h 1307"/>
              <a:gd name="T114" fmla="*/ 2147483647 w 6729"/>
              <a:gd name="T115" fmla="*/ 2147483647 h 1307"/>
              <a:gd name="T116" fmla="*/ 2147483647 w 6729"/>
              <a:gd name="T117" fmla="*/ 2147483647 h 1307"/>
              <a:gd name="T118" fmla="*/ 2147483647 w 6729"/>
              <a:gd name="T119" fmla="*/ 2147483647 h 1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29"/>
              <a:gd name="T181" fmla="*/ 0 h 1307"/>
              <a:gd name="T182" fmla="*/ 6729 w 6729"/>
              <a:gd name="T183" fmla="*/ 1307 h 13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29" h="1307">
                <a:moveTo>
                  <a:pt x="6729" y="0"/>
                </a:moveTo>
                <a:lnTo>
                  <a:pt x="6729" y="65"/>
                </a:lnTo>
                <a:lnTo>
                  <a:pt x="6713" y="65"/>
                </a:lnTo>
                <a:lnTo>
                  <a:pt x="6713" y="0"/>
                </a:lnTo>
                <a:lnTo>
                  <a:pt x="6729" y="0"/>
                </a:lnTo>
                <a:close/>
                <a:moveTo>
                  <a:pt x="6729" y="113"/>
                </a:moveTo>
                <a:lnTo>
                  <a:pt x="6729" y="177"/>
                </a:lnTo>
                <a:lnTo>
                  <a:pt x="6713" y="177"/>
                </a:lnTo>
                <a:lnTo>
                  <a:pt x="6713" y="113"/>
                </a:lnTo>
                <a:lnTo>
                  <a:pt x="6729" y="113"/>
                </a:lnTo>
                <a:close/>
                <a:moveTo>
                  <a:pt x="6729" y="225"/>
                </a:moveTo>
                <a:lnTo>
                  <a:pt x="6729" y="289"/>
                </a:lnTo>
                <a:lnTo>
                  <a:pt x="6713" y="289"/>
                </a:lnTo>
                <a:lnTo>
                  <a:pt x="6713" y="225"/>
                </a:lnTo>
                <a:lnTo>
                  <a:pt x="6729" y="225"/>
                </a:lnTo>
                <a:close/>
                <a:moveTo>
                  <a:pt x="6729" y="337"/>
                </a:moveTo>
                <a:lnTo>
                  <a:pt x="6729" y="401"/>
                </a:lnTo>
                <a:lnTo>
                  <a:pt x="6713" y="401"/>
                </a:lnTo>
                <a:lnTo>
                  <a:pt x="6713" y="337"/>
                </a:lnTo>
                <a:lnTo>
                  <a:pt x="6729" y="337"/>
                </a:lnTo>
                <a:close/>
                <a:moveTo>
                  <a:pt x="6729" y="449"/>
                </a:moveTo>
                <a:lnTo>
                  <a:pt x="6729" y="513"/>
                </a:lnTo>
                <a:lnTo>
                  <a:pt x="6713" y="513"/>
                </a:lnTo>
                <a:lnTo>
                  <a:pt x="6713" y="449"/>
                </a:lnTo>
                <a:lnTo>
                  <a:pt x="6729" y="449"/>
                </a:lnTo>
                <a:close/>
                <a:moveTo>
                  <a:pt x="6729" y="561"/>
                </a:moveTo>
                <a:lnTo>
                  <a:pt x="6729" y="625"/>
                </a:lnTo>
                <a:lnTo>
                  <a:pt x="6713" y="625"/>
                </a:lnTo>
                <a:lnTo>
                  <a:pt x="6713" y="561"/>
                </a:lnTo>
                <a:lnTo>
                  <a:pt x="6729" y="561"/>
                </a:lnTo>
                <a:close/>
                <a:moveTo>
                  <a:pt x="6729" y="673"/>
                </a:moveTo>
                <a:lnTo>
                  <a:pt x="6729" y="737"/>
                </a:lnTo>
                <a:lnTo>
                  <a:pt x="6713" y="737"/>
                </a:lnTo>
                <a:lnTo>
                  <a:pt x="6713" y="673"/>
                </a:lnTo>
                <a:lnTo>
                  <a:pt x="6729" y="673"/>
                </a:lnTo>
                <a:close/>
                <a:moveTo>
                  <a:pt x="6729" y="785"/>
                </a:moveTo>
                <a:lnTo>
                  <a:pt x="6729" y="849"/>
                </a:lnTo>
                <a:lnTo>
                  <a:pt x="6713" y="849"/>
                </a:lnTo>
                <a:lnTo>
                  <a:pt x="6713" y="785"/>
                </a:lnTo>
                <a:lnTo>
                  <a:pt x="6729" y="785"/>
                </a:lnTo>
                <a:close/>
                <a:moveTo>
                  <a:pt x="6729" y="897"/>
                </a:moveTo>
                <a:lnTo>
                  <a:pt x="6729" y="961"/>
                </a:lnTo>
                <a:lnTo>
                  <a:pt x="6713" y="961"/>
                </a:lnTo>
                <a:lnTo>
                  <a:pt x="6713" y="897"/>
                </a:lnTo>
                <a:lnTo>
                  <a:pt x="6729" y="897"/>
                </a:lnTo>
                <a:close/>
                <a:moveTo>
                  <a:pt x="6729" y="1009"/>
                </a:moveTo>
                <a:lnTo>
                  <a:pt x="6729" y="1074"/>
                </a:lnTo>
                <a:lnTo>
                  <a:pt x="6713" y="1074"/>
                </a:lnTo>
                <a:lnTo>
                  <a:pt x="6713" y="1009"/>
                </a:lnTo>
                <a:lnTo>
                  <a:pt x="6729" y="1009"/>
                </a:lnTo>
                <a:close/>
                <a:moveTo>
                  <a:pt x="6729" y="1122"/>
                </a:moveTo>
                <a:lnTo>
                  <a:pt x="6729" y="1186"/>
                </a:lnTo>
                <a:lnTo>
                  <a:pt x="6713" y="1186"/>
                </a:lnTo>
                <a:lnTo>
                  <a:pt x="6713" y="1122"/>
                </a:lnTo>
                <a:lnTo>
                  <a:pt x="6729" y="1122"/>
                </a:lnTo>
                <a:close/>
                <a:moveTo>
                  <a:pt x="6729" y="1234"/>
                </a:moveTo>
                <a:lnTo>
                  <a:pt x="6729" y="1298"/>
                </a:lnTo>
                <a:lnTo>
                  <a:pt x="6713" y="1298"/>
                </a:lnTo>
                <a:lnTo>
                  <a:pt x="6713" y="1234"/>
                </a:lnTo>
                <a:lnTo>
                  <a:pt x="6729" y="1234"/>
                </a:lnTo>
                <a:close/>
                <a:moveTo>
                  <a:pt x="6674" y="1307"/>
                </a:moveTo>
                <a:lnTo>
                  <a:pt x="6610" y="1307"/>
                </a:lnTo>
                <a:lnTo>
                  <a:pt x="6610" y="1291"/>
                </a:lnTo>
                <a:lnTo>
                  <a:pt x="6674" y="1291"/>
                </a:lnTo>
                <a:lnTo>
                  <a:pt x="6674" y="1307"/>
                </a:lnTo>
                <a:close/>
                <a:moveTo>
                  <a:pt x="6562" y="1307"/>
                </a:moveTo>
                <a:lnTo>
                  <a:pt x="6498" y="1307"/>
                </a:lnTo>
                <a:lnTo>
                  <a:pt x="6498" y="1291"/>
                </a:lnTo>
                <a:lnTo>
                  <a:pt x="6562" y="1291"/>
                </a:lnTo>
                <a:lnTo>
                  <a:pt x="6562" y="1307"/>
                </a:lnTo>
                <a:close/>
                <a:moveTo>
                  <a:pt x="6450" y="1307"/>
                </a:moveTo>
                <a:lnTo>
                  <a:pt x="6386" y="1307"/>
                </a:lnTo>
                <a:lnTo>
                  <a:pt x="6386" y="1291"/>
                </a:lnTo>
                <a:lnTo>
                  <a:pt x="6450" y="1291"/>
                </a:lnTo>
                <a:lnTo>
                  <a:pt x="6450" y="1307"/>
                </a:lnTo>
                <a:close/>
                <a:moveTo>
                  <a:pt x="6338" y="1307"/>
                </a:moveTo>
                <a:lnTo>
                  <a:pt x="6274" y="1307"/>
                </a:lnTo>
                <a:lnTo>
                  <a:pt x="6274" y="1291"/>
                </a:lnTo>
                <a:lnTo>
                  <a:pt x="6338" y="1291"/>
                </a:lnTo>
                <a:lnTo>
                  <a:pt x="6338" y="1307"/>
                </a:lnTo>
                <a:close/>
                <a:moveTo>
                  <a:pt x="6226" y="1307"/>
                </a:moveTo>
                <a:lnTo>
                  <a:pt x="6162" y="1307"/>
                </a:lnTo>
                <a:lnTo>
                  <a:pt x="6162" y="1291"/>
                </a:lnTo>
                <a:lnTo>
                  <a:pt x="6226" y="1291"/>
                </a:lnTo>
                <a:lnTo>
                  <a:pt x="6226" y="1307"/>
                </a:lnTo>
                <a:close/>
                <a:moveTo>
                  <a:pt x="6114" y="1307"/>
                </a:moveTo>
                <a:lnTo>
                  <a:pt x="6050" y="1307"/>
                </a:lnTo>
                <a:lnTo>
                  <a:pt x="6050" y="1291"/>
                </a:lnTo>
                <a:lnTo>
                  <a:pt x="6114" y="1291"/>
                </a:lnTo>
                <a:lnTo>
                  <a:pt x="6114" y="1307"/>
                </a:lnTo>
                <a:close/>
                <a:moveTo>
                  <a:pt x="6002" y="1307"/>
                </a:moveTo>
                <a:lnTo>
                  <a:pt x="5938" y="1307"/>
                </a:lnTo>
                <a:lnTo>
                  <a:pt x="5938" y="1291"/>
                </a:lnTo>
                <a:lnTo>
                  <a:pt x="6002" y="1291"/>
                </a:lnTo>
                <a:lnTo>
                  <a:pt x="6002" y="1307"/>
                </a:lnTo>
                <a:close/>
                <a:moveTo>
                  <a:pt x="5889" y="1307"/>
                </a:moveTo>
                <a:lnTo>
                  <a:pt x="5825" y="1307"/>
                </a:lnTo>
                <a:lnTo>
                  <a:pt x="5825" y="1291"/>
                </a:lnTo>
                <a:lnTo>
                  <a:pt x="5889" y="1291"/>
                </a:lnTo>
                <a:lnTo>
                  <a:pt x="5889" y="1307"/>
                </a:lnTo>
                <a:close/>
                <a:moveTo>
                  <a:pt x="5777" y="1307"/>
                </a:moveTo>
                <a:lnTo>
                  <a:pt x="5713" y="1307"/>
                </a:lnTo>
                <a:lnTo>
                  <a:pt x="5713" y="1291"/>
                </a:lnTo>
                <a:lnTo>
                  <a:pt x="5777" y="1291"/>
                </a:lnTo>
                <a:lnTo>
                  <a:pt x="5777" y="1307"/>
                </a:lnTo>
                <a:close/>
                <a:moveTo>
                  <a:pt x="5665" y="1307"/>
                </a:moveTo>
                <a:lnTo>
                  <a:pt x="5601" y="1307"/>
                </a:lnTo>
                <a:lnTo>
                  <a:pt x="5601" y="1291"/>
                </a:lnTo>
                <a:lnTo>
                  <a:pt x="5665" y="1291"/>
                </a:lnTo>
                <a:lnTo>
                  <a:pt x="5665" y="1307"/>
                </a:lnTo>
                <a:close/>
                <a:moveTo>
                  <a:pt x="5553" y="1307"/>
                </a:moveTo>
                <a:lnTo>
                  <a:pt x="5489" y="1307"/>
                </a:lnTo>
                <a:lnTo>
                  <a:pt x="5489" y="1291"/>
                </a:lnTo>
                <a:lnTo>
                  <a:pt x="5553" y="1291"/>
                </a:lnTo>
                <a:lnTo>
                  <a:pt x="5553" y="1307"/>
                </a:lnTo>
                <a:close/>
                <a:moveTo>
                  <a:pt x="5441" y="1307"/>
                </a:moveTo>
                <a:lnTo>
                  <a:pt x="5377" y="1307"/>
                </a:lnTo>
                <a:lnTo>
                  <a:pt x="5377" y="1291"/>
                </a:lnTo>
                <a:lnTo>
                  <a:pt x="5441" y="1291"/>
                </a:lnTo>
                <a:lnTo>
                  <a:pt x="5441" y="1307"/>
                </a:lnTo>
                <a:close/>
                <a:moveTo>
                  <a:pt x="5329" y="1307"/>
                </a:moveTo>
                <a:lnTo>
                  <a:pt x="5265" y="1307"/>
                </a:lnTo>
                <a:lnTo>
                  <a:pt x="5265" y="1291"/>
                </a:lnTo>
                <a:lnTo>
                  <a:pt x="5329" y="1291"/>
                </a:lnTo>
                <a:lnTo>
                  <a:pt x="5329" y="1307"/>
                </a:lnTo>
                <a:close/>
                <a:moveTo>
                  <a:pt x="5217" y="1307"/>
                </a:moveTo>
                <a:lnTo>
                  <a:pt x="5153" y="1307"/>
                </a:lnTo>
                <a:lnTo>
                  <a:pt x="5153" y="1291"/>
                </a:lnTo>
                <a:lnTo>
                  <a:pt x="5217" y="1291"/>
                </a:lnTo>
                <a:lnTo>
                  <a:pt x="5217" y="1307"/>
                </a:lnTo>
                <a:close/>
                <a:moveTo>
                  <a:pt x="5105" y="1307"/>
                </a:moveTo>
                <a:lnTo>
                  <a:pt x="5041" y="1307"/>
                </a:lnTo>
                <a:lnTo>
                  <a:pt x="5041" y="1291"/>
                </a:lnTo>
                <a:lnTo>
                  <a:pt x="5105" y="1291"/>
                </a:lnTo>
                <a:lnTo>
                  <a:pt x="5105" y="1307"/>
                </a:lnTo>
                <a:close/>
                <a:moveTo>
                  <a:pt x="4993" y="1307"/>
                </a:moveTo>
                <a:lnTo>
                  <a:pt x="4928" y="1307"/>
                </a:lnTo>
                <a:lnTo>
                  <a:pt x="4928" y="1291"/>
                </a:lnTo>
                <a:lnTo>
                  <a:pt x="4993" y="1291"/>
                </a:lnTo>
                <a:lnTo>
                  <a:pt x="4993" y="1307"/>
                </a:lnTo>
                <a:close/>
                <a:moveTo>
                  <a:pt x="4880" y="1307"/>
                </a:moveTo>
                <a:lnTo>
                  <a:pt x="4816" y="1307"/>
                </a:lnTo>
                <a:lnTo>
                  <a:pt x="4816" y="1291"/>
                </a:lnTo>
                <a:lnTo>
                  <a:pt x="4880" y="1291"/>
                </a:lnTo>
                <a:lnTo>
                  <a:pt x="4880" y="1307"/>
                </a:lnTo>
                <a:close/>
                <a:moveTo>
                  <a:pt x="4768" y="1307"/>
                </a:moveTo>
                <a:lnTo>
                  <a:pt x="4704" y="1307"/>
                </a:lnTo>
                <a:lnTo>
                  <a:pt x="4704" y="1291"/>
                </a:lnTo>
                <a:lnTo>
                  <a:pt x="4768" y="1291"/>
                </a:lnTo>
                <a:lnTo>
                  <a:pt x="4768" y="1307"/>
                </a:lnTo>
                <a:close/>
                <a:moveTo>
                  <a:pt x="4656" y="1307"/>
                </a:moveTo>
                <a:lnTo>
                  <a:pt x="4592" y="1307"/>
                </a:lnTo>
                <a:lnTo>
                  <a:pt x="4592" y="1291"/>
                </a:lnTo>
                <a:lnTo>
                  <a:pt x="4656" y="1291"/>
                </a:lnTo>
                <a:lnTo>
                  <a:pt x="4656" y="1307"/>
                </a:lnTo>
                <a:close/>
                <a:moveTo>
                  <a:pt x="4544" y="1307"/>
                </a:moveTo>
                <a:lnTo>
                  <a:pt x="4480" y="1307"/>
                </a:lnTo>
                <a:lnTo>
                  <a:pt x="4480" y="1291"/>
                </a:lnTo>
                <a:lnTo>
                  <a:pt x="4544" y="1291"/>
                </a:lnTo>
                <a:lnTo>
                  <a:pt x="4544" y="1307"/>
                </a:lnTo>
                <a:close/>
                <a:moveTo>
                  <a:pt x="4432" y="1307"/>
                </a:moveTo>
                <a:lnTo>
                  <a:pt x="4368" y="1307"/>
                </a:lnTo>
                <a:lnTo>
                  <a:pt x="4368" y="1291"/>
                </a:lnTo>
                <a:lnTo>
                  <a:pt x="4432" y="1291"/>
                </a:lnTo>
                <a:lnTo>
                  <a:pt x="4432" y="1307"/>
                </a:lnTo>
                <a:close/>
                <a:moveTo>
                  <a:pt x="4320" y="1307"/>
                </a:moveTo>
                <a:lnTo>
                  <a:pt x="4256" y="1307"/>
                </a:lnTo>
                <a:lnTo>
                  <a:pt x="4256" y="1291"/>
                </a:lnTo>
                <a:lnTo>
                  <a:pt x="4320" y="1291"/>
                </a:lnTo>
                <a:lnTo>
                  <a:pt x="4320" y="1307"/>
                </a:lnTo>
                <a:close/>
                <a:moveTo>
                  <a:pt x="4208" y="1307"/>
                </a:moveTo>
                <a:lnTo>
                  <a:pt x="4144" y="1307"/>
                </a:lnTo>
                <a:lnTo>
                  <a:pt x="4144" y="1291"/>
                </a:lnTo>
                <a:lnTo>
                  <a:pt x="4208" y="1291"/>
                </a:lnTo>
                <a:lnTo>
                  <a:pt x="4208" y="1307"/>
                </a:lnTo>
                <a:close/>
                <a:moveTo>
                  <a:pt x="4096" y="1307"/>
                </a:moveTo>
                <a:lnTo>
                  <a:pt x="4032" y="1307"/>
                </a:lnTo>
                <a:lnTo>
                  <a:pt x="4032" y="1291"/>
                </a:lnTo>
                <a:lnTo>
                  <a:pt x="4096" y="1291"/>
                </a:lnTo>
                <a:lnTo>
                  <a:pt x="4096" y="1307"/>
                </a:lnTo>
                <a:close/>
                <a:moveTo>
                  <a:pt x="3984" y="1307"/>
                </a:moveTo>
                <a:lnTo>
                  <a:pt x="3919" y="1307"/>
                </a:lnTo>
                <a:lnTo>
                  <a:pt x="3919" y="1291"/>
                </a:lnTo>
                <a:lnTo>
                  <a:pt x="3984" y="1291"/>
                </a:lnTo>
                <a:lnTo>
                  <a:pt x="3984" y="1307"/>
                </a:lnTo>
                <a:close/>
                <a:moveTo>
                  <a:pt x="3871" y="1307"/>
                </a:moveTo>
                <a:lnTo>
                  <a:pt x="3807" y="1307"/>
                </a:lnTo>
                <a:lnTo>
                  <a:pt x="3807" y="1291"/>
                </a:lnTo>
                <a:lnTo>
                  <a:pt x="3871" y="1291"/>
                </a:lnTo>
                <a:lnTo>
                  <a:pt x="3871" y="1307"/>
                </a:lnTo>
                <a:close/>
                <a:moveTo>
                  <a:pt x="3759" y="1307"/>
                </a:moveTo>
                <a:lnTo>
                  <a:pt x="3695" y="1307"/>
                </a:lnTo>
                <a:lnTo>
                  <a:pt x="3695" y="1291"/>
                </a:lnTo>
                <a:lnTo>
                  <a:pt x="3759" y="1291"/>
                </a:lnTo>
                <a:lnTo>
                  <a:pt x="3759" y="1307"/>
                </a:lnTo>
                <a:close/>
                <a:moveTo>
                  <a:pt x="3647" y="1307"/>
                </a:moveTo>
                <a:lnTo>
                  <a:pt x="3583" y="1307"/>
                </a:lnTo>
                <a:lnTo>
                  <a:pt x="3583" y="1291"/>
                </a:lnTo>
                <a:lnTo>
                  <a:pt x="3647" y="1291"/>
                </a:lnTo>
                <a:lnTo>
                  <a:pt x="3647" y="1307"/>
                </a:lnTo>
                <a:close/>
                <a:moveTo>
                  <a:pt x="3535" y="1307"/>
                </a:moveTo>
                <a:lnTo>
                  <a:pt x="3471" y="1307"/>
                </a:lnTo>
                <a:lnTo>
                  <a:pt x="3471" y="1291"/>
                </a:lnTo>
                <a:lnTo>
                  <a:pt x="3535" y="1291"/>
                </a:lnTo>
                <a:lnTo>
                  <a:pt x="3535" y="1307"/>
                </a:lnTo>
                <a:close/>
                <a:moveTo>
                  <a:pt x="3423" y="1307"/>
                </a:moveTo>
                <a:lnTo>
                  <a:pt x="3359" y="1307"/>
                </a:lnTo>
                <a:lnTo>
                  <a:pt x="3359" y="1291"/>
                </a:lnTo>
                <a:lnTo>
                  <a:pt x="3423" y="1291"/>
                </a:lnTo>
                <a:lnTo>
                  <a:pt x="3423" y="1307"/>
                </a:lnTo>
                <a:close/>
                <a:moveTo>
                  <a:pt x="3311" y="1307"/>
                </a:moveTo>
                <a:lnTo>
                  <a:pt x="3247" y="1307"/>
                </a:lnTo>
                <a:lnTo>
                  <a:pt x="3247" y="1291"/>
                </a:lnTo>
                <a:lnTo>
                  <a:pt x="3311" y="1291"/>
                </a:lnTo>
                <a:lnTo>
                  <a:pt x="3311" y="1307"/>
                </a:lnTo>
                <a:close/>
                <a:moveTo>
                  <a:pt x="3199" y="1307"/>
                </a:moveTo>
                <a:lnTo>
                  <a:pt x="3135" y="1307"/>
                </a:lnTo>
                <a:lnTo>
                  <a:pt x="3135" y="1291"/>
                </a:lnTo>
                <a:lnTo>
                  <a:pt x="3199" y="1291"/>
                </a:lnTo>
                <a:lnTo>
                  <a:pt x="3199" y="1307"/>
                </a:lnTo>
                <a:close/>
                <a:moveTo>
                  <a:pt x="3087" y="1307"/>
                </a:moveTo>
                <a:lnTo>
                  <a:pt x="3023" y="1307"/>
                </a:lnTo>
                <a:lnTo>
                  <a:pt x="3023" y="1291"/>
                </a:lnTo>
                <a:lnTo>
                  <a:pt x="3087" y="1291"/>
                </a:lnTo>
                <a:lnTo>
                  <a:pt x="3087" y="1307"/>
                </a:lnTo>
                <a:close/>
                <a:moveTo>
                  <a:pt x="2975" y="1307"/>
                </a:moveTo>
                <a:lnTo>
                  <a:pt x="2910" y="1307"/>
                </a:lnTo>
                <a:lnTo>
                  <a:pt x="2910" y="1291"/>
                </a:lnTo>
                <a:lnTo>
                  <a:pt x="2975" y="1291"/>
                </a:lnTo>
                <a:lnTo>
                  <a:pt x="2975" y="1307"/>
                </a:lnTo>
                <a:close/>
                <a:moveTo>
                  <a:pt x="2862" y="1307"/>
                </a:moveTo>
                <a:lnTo>
                  <a:pt x="2798" y="1307"/>
                </a:lnTo>
                <a:lnTo>
                  <a:pt x="2798" y="1291"/>
                </a:lnTo>
                <a:lnTo>
                  <a:pt x="2862" y="1291"/>
                </a:lnTo>
                <a:lnTo>
                  <a:pt x="2862" y="1307"/>
                </a:lnTo>
                <a:close/>
                <a:moveTo>
                  <a:pt x="2750" y="1307"/>
                </a:moveTo>
                <a:lnTo>
                  <a:pt x="2686" y="1307"/>
                </a:lnTo>
                <a:lnTo>
                  <a:pt x="2686" y="1291"/>
                </a:lnTo>
                <a:lnTo>
                  <a:pt x="2750" y="1291"/>
                </a:lnTo>
                <a:lnTo>
                  <a:pt x="2750" y="1307"/>
                </a:lnTo>
                <a:close/>
                <a:moveTo>
                  <a:pt x="2638" y="1307"/>
                </a:moveTo>
                <a:lnTo>
                  <a:pt x="2574" y="1307"/>
                </a:lnTo>
                <a:lnTo>
                  <a:pt x="2574" y="1291"/>
                </a:lnTo>
                <a:lnTo>
                  <a:pt x="2638" y="1291"/>
                </a:lnTo>
                <a:lnTo>
                  <a:pt x="2638" y="1307"/>
                </a:lnTo>
                <a:close/>
                <a:moveTo>
                  <a:pt x="2526" y="1307"/>
                </a:moveTo>
                <a:lnTo>
                  <a:pt x="2462" y="1307"/>
                </a:lnTo>
                <a:lnTo>
                  <a:pt x="2462" y="1291"/>
                </a:lnTo>
                <a:lnTo>
                  <a:pt x="2526" y="1291"/>
                </a:lnTo>
                <a:lnTo>
                  <a:pt x="2526" y="1307"/>
                </a:lnTo>
                <a:close/>
                <a:moveTo>
                  <a:pt x="2414" y="1307"/>
                </a:moveTo>
                <a:lnTo>
                  <a:pt x="2350" y="1307"/>
                </a:lnTo>
                <a:lnTo>
                  <a:pt x="2350" y="1291"/>
                </a:lnTo>
                <a:lnTo>
                  <a:pt x="2414" y="1291"/>
                </a:lnTo>
                <a:lnTo>
                  <a:pt x="2414" y="1307"/>
                </a:lnTo>
                <a:close/>
                <a:moveTo>
                  <a:pt x="2302" y="1307"/>
                </a:moveTo>
                <a:lnTo>
                  <a:pt x="2238" y="1307"/>
                </a:lnTo>
                <a:lnTo>
                  <a:pt x="2238" y="1291"/>
                </a:lnTo>
                <a:lnTo>
                  <a:pt x="2302" y="1291"/>
                </a:lnTo>
                <a:lnTo>
                  <a:pt x="2302" y="1307"/>
                </a:lnTo>
                <a:close/>
                <a:moveTo>
                  <a:pt x="2190" y="1307"/>
                </a:moveTo>
                <a:lnTo>
                  <a:pt x="2126" y="1307"/>
                </a:lnTo>
                <a:lnTo>
                  <a:pt x="2126" y="1291"/>
                </a:lnTo>
                <a:lnTo>
                  <a:pt x="2190" y="1291"/>
                </a:lnTo>
                <a:lnTo>
                  <a:pt x="2190" y="1307"/>
                </a:lnTo>
                <a:close/>
                <a:moveTo>
                  <a:pt x="2078" y="1307"/>
                </a:moveTo>
                <a:lnTo>
                  <a:pt x="2014" y="1307"/>
                </a:lnTo>
                <a:lnTo>
                  <a:pt x="2014" y="1291"/>
                </a:lnTo>
                <a:lnTo>
                  <a:pt x="2078" y="1291"/>
                </a:lnTo>
                <a:lnTo>
                  <a:pt x="2078" y="1307"/>
                </a:lnTo>
                <a:close/>
                <a:moveTo>
                  <a:pt x="1966" y="1307"/>
                </a:moveTo>
                <a:lnTo>
                  <a:pt x="1901" y="1307"/>
                </a:lnTo>
                <a:lnTo>
                  <a:pt x="1901" y="1291"/>
                </a:lnTo>
                <a:lnTo>
                  <a:pt x="1966" y="1291"/>
                </a:lnTo>
                <a:lnTo>
                  <a:pt x="1966" y="1307"/>
                </a:lnTo>
                <a:close/>
                <a:moveTo>
                  <a:pt x="1853" y="1307"/>
                </a:moveTo>
                <a:lnTo>
                  <a:pt x="1789" y="1307"/>
                </a:lnTo>
                <a:lnTo>
                  <a:pt x="1789" y="1291"/>
                </a:lnTo>
                <a:lnTo>
                  <a:pt x="1853" y="1291"/>
                </a:lnTo>
                <a:lnTo>
                  <a:pt x="1853" y="1307"/>
                </a:lnTo>
                <a:close/>
                <a:moveTo>
                  <a:pt x="1741" y="1307"/>
                </a:moveTo>
                <a:lnTo>
                  <a:pt x="1677" y="1307"/>
                </a:lnTo>
                <a:lnTo>
                  <a:pt x="1677" y="1291"/>
                </a:lnTo>
                <a:lnTo>
                  <a:pt x="1741" y="1291"/>
                </a:lnTo>
                <a:lnTo>
                  <a:pt x="1741" y="1307"/>
                </a:lnTo>
                <a:close/>
                <a:moveTo>
                  <a:pt x="1629" y="1307"/>
                </a:moveTo>
                <a:lnTo>
                  <a:pt x="1565" y="1307"/>
                </a:lnTo>
                <a:lnTo>
                  <a:pt x="1565" y="1291"/>
                </a:lnTo>
                <a:lnTo>
                  <a:pt x="1629" y="1291"/>
                </a:lnTo>
                <a:lnTo>
                  <a:pt x="1629" y="1307"/>
                </a:lnTo>
                <a:close/>
                <a:moveTo>
                  <a:pt x="1517" y="1307"/>
                </a:moveTo>
                <a:lnTo>
                  <a:pt x="1453" y="1307"/>
                </a:lnTo>
                <a:lnTo>
                  <a:pt x="1453" y="1291"/>
                </a:lnTo>
                <a:lnTo>
                  <a:pt x="1517" y="1291"/>
                </a:lnTo>
                <a:lnTo>
                  <a:pt x="1517" y="1307"/>
                </a:lnTo>
                <a:close/>
                <a:moveTo>
                  <a:pt x="1405" y="1307"/>
                </a:moveTo>
                <a:lnTo>
                  <a:pt x="1341" y="1307"/>
                </a:lnTo>
                <a:lnTo>
                  <a:pt x="1341" y="1291"/>
                </a:lnTo>
                <a:lnTo>
                  <a:pt x="1405" y="1291"/>
                </a:lnTo>
                <a:lnTo>
                  <a:pt x="1405" y="1307"/>
                </a:lnTo>
                <a:close/>
                <a:moveTo>
                  <a:pt x="1293" y="1307"/>
                </a:moveTo>
                <a:lnTo>
                  <a:pt x="1229" y="1307"/>
                </a:lnTo>
                <a:lnTo>
                  <a:pt x="1229" y="1291"/>
                </a:lnTo>
                <a:lnTo>
                  <a:pt x="1293" y="1291"/>
                </a:lnTo>
                <a:lnTo>
                  <a:pt x="1293" y="1307"/>
                </a:lnTo>
                <a:close/>
                <a:moveTo>
                  <a:pt x="1181" y="1307"/>
                </a:moveTo>
                <a:lnTo>
                  <a:pt x="1117" y="1307"/>
                </a:lnTo>
                <a:lnTo>
                  <a:pt x="1117" y="1291"/>
                </a:lnTo>
                <a:lnTo>
                  <a:pt x="1181" y="1291"/>
                </a:lnTo>
                <a:lnTo>
                  <a:pt x="1181" y="1307"/>
                </a:lnTo>
                <a:close/>
                <a:moveTo>
                  <a:pt x="1069" y="1307"/>
                </a:moveTo>
                <a:lnTo>
                  <a:pt x="1005" y="1307"/>
                </a:lnTo>
                <a:lnTo>
                  <a:pt x="1005" y="1291"/>
                </a:lnTo>
                <a:lnTo>
                  <a:pt x="1069" y="1291"/>
                </a:lnTo>
                <a:lnTo>
                  <a:pt x="1069" y="1307"/>
                </a:lnTo>
                <a:close/>
                <a:moveTo>
                  <a:pt x="957" y="1307"/>
                </a:moveTo>
                <a:lnTo>
                  <a:pt x="892" y="1307"/>
                </a:lnTo>
                <a:lnTo>
                  <a:pt x="892" y="1291"/>
                </a:lnTo>
                <a:lnTo>
                  <a:pt x="957" y="1291"/>
                </a:lnTo>
                <a:lnTo>
                  <a:pt x="957" y="1307"/>
                </a:lnTo>
                <a:close/>
                <a:moveTo>
                  <a:pt x="844" y="1307"/>
                </a:moveTo>
                <a:lnTo>
                  <a:pt x="780" y="1307"/>
                </a:lnTo>
                <a:lnTo>
                  <a:pt x="780" y="1291"/>
                </a:lnTo>
                <a:lnTo>
                  <a:pt x="844" y="1291"/>
                </a:lnTo>
                <a:lnTo>
                  <a:pt x="844" y="1307"/>
                </a:lnTo>
                <a:close/>
                <a:moveTo>
                  <a:pt x="732" y="1307"/>
                </a:moveTo>
                <a:lnTo>
                  <a:pt x="668" y="1307"/>
                </a:lnTo>
                <a:lnTo>
                  <a:pt x="668" y="1291"/>
                </a:lnTo>
                <a:lnTo>
                  <a:pt x="732" y="1291"/>
                </a:lnTo>
                <a:lnTo>
                  <a:pt x="732" y="1307"/>
                </a:lnTo>
                <a:close/>
                <a:moveTo>
                  <a:pt x="620" y="1307"/>
                </a:moveTo>
                <a:lnTo>
                  <a:pt x="556" y="1307"/>
                </a:lnTo>
                <a:lnTo>
                  <a:pt x="556" y="1291"/>
                </a:lnTo>
                <a:lnTo>
                  <a:pt x="620" y="1291"/>
                </a:lnTo>
                <a:lnTo>
                  <a:pt x="620" y="1307"/>
                </a:lnTo>
                <a:close/>
                <a:moveTo>
                  <a:pt x="508" y="1307"/>
                </a:moveTo>
                <a:lnTo>
                  <a:pt x="444" y="1307"/>
                </a:lnTo>
                <a:lnTo>
                  <a:pt x="444" y="1291"/>
                </a:lnTo>
                <a:lnTo>
                  <a:pt x="508" y="1291"/>
                </a:lnTo>
                <a:lnTo>
                  <a:pt x="508" y="1307"/>
                </a:lnTo>
                <a:close/>
                <a:moveTo>
                  <a:pt x="396" y="1307"/>
                </a:moveTo>
                <a:lnTo>
                  <a:pt x="332" y="1307"/>
                </a:lnTo>
                <a:lnTo>
                  <a:pt x="332" y="1291"/>
                </a:lnTo>
                <a:lnTo>
                  <a:pt x="396" y="1291"/>
                </a:lnTo>
                <a:lnTo>
                  <a:pt x="396" y="1307"/>
                </a:lnTo>
                <a:close/>
                <a:moveTo>
                  <a:pt x="284" y="1307"/>
                </a:moveTo>
                <a:lnTo>
                  <a:pt x="220" y="1307"/>
                </a:lnTo>
                <a:lnTo>
                  <a:pt x="220" y="1291"/>
                </a:lnTo>
                <a:lnTo>
                  <a:pt x="284" y="1291"/>
                </a:lnTo>
                <a:lnTo>
                  <a:pt x="284" y="1307"/>
                </a:lnTo>
                <a:close/>
                <a:moveTo>
                  <a:pt x="172" y="1307"/>
                </a:moveTo>
                <a:lnTo>
                  <a:pt x="108" y="1307"/>
                </a:lnTo>
                <a:lnTo>
                  <a:pt x="108" y="1291"/>
                </a:lnTo>
                <a:lnTo>
                  <a:pt x="172" y="1291"/>
                </a:lnTo>
                <a:lnTo>
                  <a:pt x="172" y="1307"/>
                </a:lnTo>
                <a:close/>
                <a:moveTo>
                  <a:pt x="75" y="1275"/>
                </a:moveTo>
                <a:lnTo>
                  <a:pt x="75" y="1211"/>
                </a:lnTo>
                <a:lnTo>
                  <a:pt x="91" y="1211"/>
                </a:lnTo>
                <a:lnTo>
                  <a:pt x="91" y="1275"/>
                </a:lnTo>
                <a:lnTo>
                  <a:pt x="75" y="1275"/>
                </a:lnTo>
                <a:close/>
                <a:moveTo>
                  <a:pt x="75" y="1163"/>
                </a:moveTo>
                <a:lnTo>
                  <a:pt x="75" y="1099"/>
                </a:lnTo>
                <a:lnTo>
                  <a:pt x="91" y="1099"/>
                </a:lnTo>
                <a:lnTo>
                  <a:pt x="91" y="1163"/>
                </a:lnTo>
                <a:lnTo>
                  <a:pt x="75" y="1163"/>
                </a:lnTo>
                <a:close/>
                <a:moveTo>
                  <a:pt x="75" y="1051"/>
                </a:moveTo>
                <a:lnTo>
                  <a:pt x="75" y="987"/>
                </a:lnTo>
                <a:lnTo>
                  <a:pt x="91" y="987"/>
                </a:lnTo>
                <a:lnTo>
                  <a:pt x="91" y="1051"/>
                </a:lnTo>
                <a:lnTo>
                  <a:pt x="75" y="1051"/>
                </a:lnTo>
                <a:close/>
                <a:moveTo>
                  <a:pt x="75" y="939"/>
                </a:moveTo>
                <a:lnTo>
                  <a:pt x="75" y="875"/>
                </a:lnTo>
                <a:lnTo>
                  <a:pt x="91" y="875"/>
                </a:lnTo>
                <a:lnTo>
                  <a:pt x="91" y="939"/>
                </a:lnTo>
                <a:lnTo>
                  <a:pt x="75" y="939"/>
                </a:lnTo>
                <a:close/>
                <a:moveTo>
                  <a:pt x="75" y="827"/>
                </a:moveTo>
                <a:lnTo>
                  <a:pt x="75" y="763"/>
                </a:lnTo>
                <a:lnTo>
                  <a:pt x="91" y="763"/>
                </a:lnTo>
                <a:lnTo>
                  <a:pt x="91" y="827"/>
                </a:lnTo>
                <a:lnTo>
                  <a:pt x="75" y="827"/>
                </a:lnTo>
                <a:close/>
                <a:moveTo>
                  <a:pt x="75" y="715"/>
                </a:moveTo>
                <a:lnTo>
                  <a:pt x="75" y="651"/>
                </a:lnTo>
                <a:lnTo>
                  <a:pt x="91" y="651"/>
                </a:lnTo>
                <a:lnTo>
                  <a:pt x="91" y="715"/>
                </a:lnTo>
                <a:lnTo>
                  <a:pt x="75" y="715"/>
                </a:lnTo>
                <a:close/>
                <a:moveTo>
                  <a:pt x="75" y="603"/>
                </a:moveTo>
                <a:lnTo>
                  <a:pt x="75" y="539"/>
                </a:lnTo>
                <a:lnTo>
                  <a:pt x="91" y="539"/>
                </a:lnTo>
                <a:lnTo>
                  <a:pt x="91" y="603"/>
                </a:lnTo>
                <a:lnTo>
                  <a:pt x="75" y="603"/>
                </a:lnTo>
                <a:close/>
                <a:moveTo>
                  <a:pt x="75" y="491"/>
                </a:moveTo>
                <a:lnTo>
                  <a:pt x="75" y="427"/>
                </a:lnTo>
                <a:lnTo>
                  <a:pt x="91" y="427"/>
                </a:lnTo>
                <a:lnTo>
                  <a:pt x="91" y="491"/>
                </a:lnTo>
                <a:lnTo>
                  <a:pt x="75" y="491"/>
                </a:lnTo>
                <a:close/>
                <a:moveTo>
                  <a:pt x="75" y="379"/>
                </a:moveTo>
                <a:lnTo>
                  <a:pt x="75" y="314"/>
                </a:lnTo>
                <a:lnTo>
                  <a:pt x="91" y="314"/>
                </a:lnTo>
                <a:lnTo>
                  <a:pt x="91" y="379"/>
                </a:lnTo>
                <a:lnTo>
                  <a:pt x="75" y="379"/>
                </a:lnTo>
                <a:close/>
                <a:moveTo>
                  <a:pt x="75" y="266"/>
                </a:moveTo>
                <a:lnTo>
                  <a:pt x="75" y="202"/>
                </a:lnTo>
                <a:lnTo>
                  <a:pt x="91" y="202"/>
                </a:lnTo>
                <a:lnTo>
                  <a:pt x="91" y="266"/>
                </a:lnTo>
                <a:lnTo>
                  <a:pt x="75" y="266"/>
                </a:lnTo>
                <a:close/>
                <a:moveTo>
                  <a:pt x="75" y="154"/>
                </a:moveTo>
                <a:lnTo>
                  <a:pt x="75" y="90"/>
                </a:lnTo>
                <a:lnTo>
                  <a:pt x="91" y="90"/>
                </a:lnTo>
                <a:lnTo>
                  <a:pt x="91" y="154"/>
                </a:lnTo>
                <a:lnTo>
                  <a:pt x="75" y="154"/>
                </a:lnTo>
                <a:close/>
                <a:moveTo>
                  <a:pt x="75" y="42"/>
                </a:moveTo>
                <a:lnTo>
                  <a:pt x="75" y="35"/>
                </a:lnTo>
                <a:lnTo>
                  <a:pt x="91" y="35"/>
                </a:lnTo>
                <a:lnTo>
                  <a:pt x="91" y="42"/>
                </a:lnTo>
                <a:lnTo>
                  <a:pt x="75" y="42"/>
                </a:lnTo>
                <a:close/>
                <a:moveTo>
                  <a:pt x="2" y="159"/>
                </a:moveTo>
                <a:lnTo>
                  <a:pt x="83" y="19"/>
                </a:lnTo>
                <a:lnTo>
                  <a:pt x="165" y="159"/>
                </a:lnTo>
                <a:cubicBezTo>
                  <a:pt x="167" y="163"/>
                  <a:pt x="166" y="168"/>
                  <a:pt x="162" y="170"/>
                </a:cubicBezTo>
                <a:cubicBezTo>
                  <a:pt x="158" y="172"/>
                  <a:pt x="154" y="171"/>
                  <a:pt x="151" y="167"/>
                </a:cubicBezTo>
                <a:lnTo>
                  <a:pt x="77" y="39"/>
                </a:lnTo>
                <a:lnTo>
                  <a:pt x="90" y="39"/>
                </a:lnTo>
                <a:lnTo>
                  <a:pt x="16" y="167"/>
                </a:lnTo>
                <a:cubicBezTo>
                  <a:pt x="13" y="171"/>
                  <a:pt x="9" y="172"/>
                  <a:pt x="5" y="170"/>
                </a:cubicBezTo>
                <a:cubicBezTo>
                  <a:pt x="1" y="168"/>
                  <a:pt x="0" y="163"/>
                  <a:pt x="2" y="159"/>
                </a:cubicBezTo>
                <a:close/>
              </a:path>
            </a:pathLst>
          </a:custGeom>
          <a:solidFill>
            <a:srgbClr val="065D98"/>
          </a:solidFill>
          <a:ln w="0" cap="flat">
            <a:solidFill>
              <a:srgbClr val="065D98"/>
            </a:solidFill>
            <a:prstDash val="solid"/>
            <a:round/>
            <a:headEnd/>
            <a:tailEnd/>
          </a:ln>
        </p:spPr>
        <p:txBody>
          <a:bodyPr/>
          <a:lstStyle/>
          <a:p>
            <a:endParaRPr lang="en-US" sz="1100"/>
          </a:p>
        </p:txBody>
      </p:sp>
      <p:sp>
        <p:nvSpPr>
          <p:cNvPr id="70" name="Rectangle 42">
            <a:extLst>
              <a:ext uri="{FF2B5EF4-FFF2-40B4-BE49-F238E27FC236}">
                <a16:creationId xmlns:a16="http://schemas.microsoft.com/office/drawing/2014/main" id="{746D0DA7-6DD2-4B34-89E1-84BABAB3AB44}"/>
              </a:ext>
            </a:extLst>
          </p:cNvPr>
          <p:cNvSpPr>
            <a:spLocks noChangeArrowheads="1"/>
          </p:cNvSpPr>
          <p:nvPr/>
        </p:nvSpPr>
        <p:spPr bwMode="auto">
          <a:xfrm>
            <a:off x="5605544" y="5818999"/>
            <a:ext cx="1156492" cy="338554"/>
          </a:xfrm>
          <a:prstGeom prst="rect">
            <a:avLst/>
          </a:prstGeom>
          <a:noFill/>
          <a:ln w="9525">
            <a:noFill/>
            <a:miter lim="800000"/>
            <a:headEnd/>
            <a:tailEnd/>
          </a:ln>
        </p:spPr>
        <p:txBody>
          <a:bodyPr wrap="square" lIns="0" tIns="0" rIns="0" bIns="0">
            <a:spAutoFit/>
          </a:bodyPr>
          <a:lstStyle/>
          <a:p>
            <a:r>
              <a:rPr lang="it-IT" sz="1100" dirty="0">
                <a:solidFill>
                  <a:srgbClr val="003E74"/>
                </a:solidFill>
                <a:latin typeface="EniTabReg" panose="02000506030000020004"/>
              </a:rPr>
              <a:t>Impact on vendor </a:t>
            </a:r>
            <a:br>
              <a:rPr lang="it-IT" sz="1100" dirty="0">
                <a:solidFill>
                  <a:srgbClr val="003E74"/>
                </a:solidFill>
                <a:latin typeface="EniTabReg" panose="02000506030000020004"/>
              </a:rPr>
            </a:br>
            <a:r>
              <a:rPr lang="it-IT" sz="1100" dirty="0">
                <a:solidFill>
                  <a:srgbClr val="003E74"/>
                </a:solidFill>
                <a:latin typeface="EniTabReg" panose="02000506030000020004"/>
              </a:rPr>
              <a:t>qualification status</a:t>
            </a:r>
          </a:p>
        </p:txBody>
      </p:sp>
      <p:sp>
        <p:nvSpPr>
          <p:cNvPr id="71" name="Rectangle 45">
            <a:extLst>
              <a:ext uri="{FF2B5EF4-FFF2-40B4-BE49-F238E27FC236}">
                <a16:creationId xmlns:a16="http://schemas.microsoft.com/office/drawing/2014/main" id="{171825A2-EEF7-478F-9908-BE193F20B0A7}"/>
              </a:ext>
            </a:extLst>
          </p:cNvPr>
          <p:cNvSpPr>
            <a:spLocks noChangeArrowheads="1"/>
          </p:cNvSpPr>
          <p:nvPr/>
        </p:nvSpPr>
        <p:spPr bwMode="auto">
          <a:xfrm>
            <a:off x="3586197" y="5523117"/>
            <a:ext cx="1376578" cy="677108"/>
          </a:xfrm>
          <a:prstGeom prst="rect">
            <a:avLst/>
          </a:prstGeom>
          <a:noFill/>
          <a:ln w="9525">
            <a:noFill/>
            <a:miter lim="800000"/>
            <a:headEnd/>
            <a:tailEnd/>
          </a:ln>
        </p:spPr>
        <p:txBody>
          <a:bodyPr wrap="square" lIns="0" tIns="0" rIns="0" bIns="0">
            <a:spAutoFit/>
          </a:bodyPr>
          <a:lstStyle/>
          <a:p>
            <a:r>
              <a:rPr lang="en-US" sz="1100" dirty="0">
                <a:solidFill>
                  <a:srgbClr val="003E74"/>
                </a:solidFill>
                <a:latin typeface="EniTabReg" panose="02000506030000020004"/>
              </a:rPr>
              <a:t>Input to potential </a:t>
            </a:r>
          </a:p>
          <a:p>
            <a:r>
              <a:rPr lang="en-US" sz="1100" dirty="0">
                <a:solidFill>
                  <a:srgbClr val="003E74"/>
                </a:solidFill>
                <a:latin typeface="EniTabReg" panose="02000506030000020004"/>
              </a:rPr>
              <a:t>vendor list </a:t>
            </a:r>
          </a:p>
          <a:p>
            <a:r>
              <a:rPr lang="en-US" sz="1100" dirty="0">
                <a:solidFill>
                  <a:srgbClr val="003E74"/>
                </a:solidFill>
                <a:latin typeface="EniTabReg" panose="02000506030000020004"/>
              </a:rPr>
              <a:t>review (need for new </a:t>
            </a:r>
          </a:p>
          <a:p>
            <a:r>
              <a:rPr lang="en-US" sz="1100" dirty="0">
                <a:solidFill>
                  <a:srgbClr val="003E74"/>
                </a:solidFill>
                <a:latin typeface="EniTabReg" panose="02000506030000020004"/>
              </a:rPr>
              <a:t>markets, new suppliers)</a:t>
            </a:r>
          </a:p>
        </p:txBody>
      </p:sp>
      <p:sp>
        <p:nvSpPr>
          <p:cNvPr id="72" name="Freeform 49">
            <a:extLst>
              <a:ext uri="{FF2B5EF4-FFF2-40B4-BE49-F238E27FC236}">
                <a16:creationId xmlns:a16="http://schemas.microsoft.com/office/drawing/2014/main" id="{E456B60F-1382-4B91-B49E-F87CBEC44FD8}"/>
              </a:ext>
            </a:extLst>
          </p:cNvPr>
          <p:cNvSpPr>
            <a:spLocks noEditPoints="1"/>
          </p:cNvSpPr>
          <p:nvPr/>
        </p:nvSpPr>
        <p:spPr bwMode="auto">
          <a:xfrm>
            <a:off x="3460830" y="5432569"/>
            <a:ext cx="6140369" cy="882952"/>
          </a:xfrm>
          <a:custGeom>
            <a:avLst/>
            <a:gdLst>
              <a:gd name="T0" fmla="*/ 2147483647 w 10049"/>
              <a:gd name="T1" fmla="*/ 2147483647 h 1936"/>
              <a:gd name="T2" fmla="*/ 2147483647 w 10049"/>
              <a:gd name="T3" fmla="*/ 2147483647 h 1936"/>
              <a:gd name="T4" fmla="*/ 2147483647 w 10049"/>
              <a:gd name="T5" fmla="*/ 2147483647 h 1936"/>
              <a:gd name="T6" fmla="*/ 2147483647 w 10049"/>
              <a:gd name="T7" fmla="*/ 2147483647 h 1936"/>
              <a:gd name="T8" fmla="*/ 2147483647 w 10049"/>
              <a:gd name="T9" fmla="*/ 2147483647 h 1936"/>
              <a:gd name="T10" fmla="*/ 2147483647 w 10049"/>
              <a:gd name="T11" fmla="*/ 2147483647 h 1936"/>
              <a:gd name="T12" fmla="*/ 2147483647 w 10049"/>
              <a:gd name="T13" fmla="*/ 2147483647 h 1936"/>
              <a:gd name="T14" fmla="*/ 2147483647 w 10049"/>
              <a:gd name="T15" fmla="*/ 2147483647 h 1936"/>
              <a:gd name="T16" fmla="*/ 2147483647 w 10049"/>
              <a:gd name="T17" fmla="*/ 2147483647 h 1936"/>
              <a:gd name="T18" fmla="*/ 2147483647 w 10049"/>
              <a:gd name="T19" fmla="*/ 2147483647 h 1936"/>
              <a:gd name="T20" fmla="*/ 2147483647 w 10049"/>
              <a:gd name="T21" fmla="*/ 2147483647 h 1936"/>
              <a:gd name="T22" fmla="*/ 2147483647 w 10049"/>
              <a:gd name="T23" fmla="*/ 2147483647 h 1936"/>
              <a:gd name="T24" fmla="*/ 2147483647 w 10049"/>
              <a:gd name="T25" fmla="*/ 2147483647 h 1936"/>
              <a:gd name="T26" fmla="*/ 2147483647 w 10049"/>
              <a:gd name="T27" fmla="*/ 2147483647 h 1936"/>
              <a:gd name="T28" fmla="*/ 2147483647 w 10049"/>
              <a:gd name="T29" fmla="*/ 2147483647 h 1936"/>
              <a:gd name="T30" fmla="*/ 2147483647 w 10049"/>
              <a:gd name="T31" fmla="*/ 2147483647 h 1936"/>
              <a:gd name="T32" fmla="*/ 2147483647 w 10049"/>
              <a:gd name="T33" fmla="*/ 2147483647 h 1936"/>
              <a:gd name="T34" fmla="*/ 2147483647 w 10049"/>
              <a:gd name="T35" fmla="*/ 2147483647 h 1936"/>
              <a:gd name="T36" fmla="*/ 2147483647 w 10049"/>
              <a:gd name="T37" fmla="*/ 2147483647 h 1936"/>
              <a:gd name="T38" fmla="*/ 2147483647 w 10049"/>
              <a:gd name="T39" fmla="*/ 2147483647 h 1936"/>
              <a:gd name="T40" fmla="*/ 2147483647 w 10049"/>
              <a:gd name="T41" fmla="*/ 2147483647 h 1936"/>
              <a:gd name="T42" fmla="*/ 2147483647 w 10049"/>
              <a:gd name="T43" fmla="*/ 2147483647 h 1936"/>
              <a:gd name="T44" fmla="*/ 2147483647 w 10049"/>
              <a:gd name="T45" fmla="*/ 2147483647 h 1936"/>
              <a:gd name="T46" fmla="*/ 2147483647 w 10049"/>
              <a:gd name="T47" fmla="*/ 2147483647 h 1936"/>
              <a:gd name="T48" fmla="*/ 2147483647 w 10049"/>
              <a:gd name="T49" fmla="*/ 2147483647 h 1936"/>
              <a:gd name="T50" fmla="*/ 2147483647 w 10049"/>
              <a:gd name="T51" fmla="*/ 2147483647 h 1936"/>
              <a:gd name="T52" fmla="*/ 2147483647 w 10049"/>
              <a:gd name="T53" fmla="*/ 2147483647 h 1936"/>
              <a:gd name="T54" fmla="*/ 2147483647 w 10049"/>
              <a:gd name="T55" fmla="*/ 2147483647 h 1936"/>
              <a:gd name="T56" fmla="*/ 2147483647 w 10049"/>
              <a:gd name="T57" fmla="*/ 2147483647 h 1936"/>
              <a:gd name="T58" fmla="*/ 2147483647 w 10049"/>
              <a:gd name="T59" fmla="*/ 2147483647 h 1936"/>
              <a:gd name="T60" fmla="*/ 2147483647 w 10049"/>
              <a:gd name="T61" fmla="*/ 2147483647 h 1936"/>
              <a:gd name="T62" fmla="*/ 2147483647 w 10049"/>
              <a:gd name="T63" fmla="*/ 2147483647 h 1936"/>
              <a:gd name="T64" fmla="*/ 2147483647 w 10049"/>
              <a:gd name="T65" fmla="*/ 2147483647 h 1936"/>
              <a:gd name="T66" fmla="*/ 2147483647 w 10049"/>
              <a:gd name="T67" fmla="*/ 2147483647 h 1936"/>
              <a:gd name="T68" fmla="*/ 2147483647 w 10049"/>
              <a:gd name="T69" fmla="*/ 2147483647 h 1936"/>
              <a:gd name="T70" fmla="*/ 2147483647 w 10049"/>
              <a:gd name="T71" fmla="*/ 2147483647 h 1936"/>
              <a:gd name="T72" fmla="*/ 2147483647 w 10049"/>
              <a:gd name="T73" fmla="*/ 2147483647 h 1936"/>
              <a:gd name="T74" fmla="*/ 2147483647 w 10049"/>
              <a:gd name="T75" fmla="*/ 2147483647 h 1936"/>
              <a:gd name="T76" fmla="*/ 2147483647 w 10049"/>
              <a:gd name="T77" fmla="*/ 2147483647 h 1936"/>
              <a:gd name="T78" fmla="*/ 2147483647 w 10049"/>
              <a:gd name="T79" fmla="*/ 2147483647 h 1936"/>
              <a:gd name="T80" fmla="*/ 2147483647 w 10049"/>
              <a:gd name="T81" fmla="*/ 2147483647 h 1936"/>
              <a:gd name="T82" fmla="*/ 2147483647 w 10049"/>
              <a:gd name="T83" fmla="*/ 2147483647 h 1936"/>
              <a:gd name="T84" fmla="*/ 2147483647 w 10049"/>
              <a:gd name="T85" fmla="*/ 2147483647 h 1936"/>
              <a:gd name="T86" fmla="*/ 2147483647 w 10049"/>
              <a:gd name="T87" fmla="*/ 2147483647 h 1936"/>
              <a:gd name="T88" fmla="*/ 2147483647 w 10049"/>
              <a:gd name="T89" fmla="*/ 2147483647 h 1936"/>
              <a:gd name="T90" fmla="*/ 2147483647 w 10049"/>
              <a:gd name="T91" fmla="*/ 2147483647 h 1936"/>
              <a:gd name="T92" fmla="*/ 2147483647 w 10049"/>
              <a:gd name="T93" fmla="*/ 2147483647 h 1936"/>
              <a:gd name="T94" fmla="*/ 2147483647 w 10049"/>
              <a:gd name="T95" fmla="*/ 2147483647 h 1936"/>
              <a:gd name="T96" fmla="*/ 2147483647 w 10049"/>
              <a:gd name="T97" fmla="*/ 2147483647 h 1936"/>
              <a:gd name="T98" fmla="*/ 2147483647 w 10049"/>
              <a:gd name="T99" fmla="*/ 2147483647 h 1936"/>
              <a:gd name="T100" fmla="*/ 2147483647 w 10049"/>
              <a:gd name="T101" fmla="*/ 2147483647 h 1936"/>
              <a:gd name="T102" fmla="*/ 2147483647 w 10049"/>
              <a:gd name="T103" fmla="*/ 2147483647 h 1936"/>
              <a:gd name="T104" fmla="*/ 2147483647 w 10049"/>
              <a:gd name="T105" fmla="*/ 2147483647 h 1936"/>
              <a:gd name="T106" fmla="*/ 2147483647 w 10049"/>
              <a:gd name="T107" fmla="*/ 2147483647 h 1936"/>
              <a:gd name="T108" fmla="*/ 2147483647 w 10049"/>
              <a:gd name="T109" fmla="*/ 2147483647 h 1936"/>
              <a:gd name="T110" fmla="*/ 2147483647 w 10049"/>
              <a:gd name="T111" fmla="*/ 2147483647 h 1936"/>
              <a:gd name="T112" fmla="*/ 2147483647 w 10049"/>
              <a:gd name="T113" fmla="*/ 2147483647 h 1936"/>
              <a:gd name="T114" fmla="*/ 2147483647 w 10049"/>
              <a:gd name="T115" fmla="*/ 2147483647 h 1936"/>
              <a:gd name="T116" fmla="*/ 2147483647 w 10049"/>
              <a:gd name="T117" fmla="*/ 2147483647 h 1936"/>
              <a:gd name="T118" fmla="*/ 2147483647 w 10049"/>
              <a:gd name="T119" fmla="*/ 2147483647 h 1936"/>
              <a:gd name="T120" fmla="*/ 2147483647 w 10049"/>
              <a:gd name="T121" fmla="*/ 2147483647 h 1936"/>
              <a:gd name="T122" fmla="*/ 2147483647 w 10049"/>
              <a:gd name="T123" fmla="*/ 2147483647 h 1936"/>
              <a:gd name="T124" fmla="*/ 2147483647 w 10049"/>
              <a:gd name="T125" fmla="*/ 2147483647 h 19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49"/>
              <a:gd name="T190" fmla="*/ 0 h 1936"/>
              <a:gd name="T191" fmla="*/ 10049 w 10049"/>
              <a:gd name="T192" fmla="*/ 1936 h 19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49" h="1936">
                <a:moveTo>
                  <a:pt x="10049" y="0"/>
                </a:moveTo>
                <a:lnTo>
                  <a:pt x="10049" y="65"/>
                </a:lnTo>
                <a:lnTo>
                  <a:pt x="10033" y="65"/>
                </a:lnTo>
                <a:lnTo>
                  <a:pt x="10033" y="0"/>
                </a:lnTo>
                <a:lnTo>
                  <a:pt x="10049" y="0"/>
                </a:lnTo>
                <a:close/>
                <a:moveTo>
                  <a:pt x="10049" y="113"/>
                </a:moveTo>
                <a:lnTo>
                  <a:pt x="10049" y="177"/>
                </a:lnTo>
                <a:lnTo>
                  <a:pt x="10033" y="177"/>
                </a:lnTo>
                <a:lnTo>
                  <a:pt x="10033" y="113"/>
                </a:lnTo>
                <a:lnTo>
                  <a:pt x="10049" y="113"/>
                </a:lnTo>
                <a:close/>
                <a:moveTo>
                  <a:pt x="10049" y="225"/>
                </a:moveTo>
                <a:lnTo>
                  <a:pt x="10049" y="289"/>
                </a:lnTo>
                <a:lnTo>
                  <a:pt x="10033" y="289"/>
                </a:lnTo>
                <a:lnTo>
                  <a:pt x="10033" y="225"/>
                </a:lnTo>
                <a:lnTo>
                  <a:pt x="10049" y="225"/>
                </a:lnTo>
                <a:close/>
                <a:moveTo>
                  <a:pt x="10049" y="337"/>
                </a:moveTo>
                <a:lnTo>
                  <a:pt x="10049" y="401"/>
                </a:lnTo>
                <a:lnTo>
                  <a:pt x="10033" y="401"/>
                </a:lnTo>
                <a:lnTo>
                  <a:pt x="10033" y="337"/>
                </a:lnTo>
                <a:lnTo>
                  <a:pt x="10049" y="337"/>
                </a:lnTo>
                <a:close/>
                <a:moveTo>
                  <a:pt x="10049" y="449"/>
                </a:moveTo>
                <a:lnTo>
                  <a:pt x="10049" y="513"/>
                </a:lnTo>
                <a:lnTo>
                  <a:pt x="10033" y="513"/>
                </a:lnTo>
                <a:lnTo>
                  <a:pt x="10033" y="449"/>
                </a:lnTo>
                <a:lnTo>
                  <a:pt x="10049" y="449"/>
                </a:lnTo>
                <a:close/>
                <a:moveTo>
                  <a:pt x="10049" y="561"/>
                </a:moveTo>
                <a:lnTo>
                  <a:pt x="10049" y="625"/>
                </a:lnTo>
                <a:lnTo>
                  <a:pt x="10033" y="625"/>
                </a:lnTo>
                <a:lnTo>
                  <a:pt x="10033" y="561"/>
                </a:lnTo>
                <a:lnTo>
                  <a:pt x="10049" y="561"/>
                </a:lnTo>
                <a:close/>
                <a:moveTo>
                  <a:pt x="10049" y="673"/>
                </a:moveTo>
                <a:lnTo>
                  <a:pt x="10049" y="737"/>
                </a:lnTo>
                <a:lnTo>
                  <a:pt x="10033" y="737"/>
                </a:lnTo>
                <a:lnTo>
                  <a:pt x="10033" y="673"/>
                </a:lnTo>
                <a:lnTo>
                  <a:pt x="10049" y="673"/>
                </a:lnTo>
                <a:close/>
                <a:moveTo>
                  <a:pt x="10049" y="785"/>
                </a:moveTo>
                <a:lnTo>
                  <a:pt x="10049" y="849"/>
                </a:lnTo>
                <a:lnTo>
                  <a:pt x="10033" y="849"/>
                </a:lnTo>
                <a:lnTo>
                  <a:pt x="10033" y="785"/>
                </a:lnTo>
                <a:lnTo>
                  <a:pt x="10049" y="785"/>
                </a:lnTo>
                <a:close/>
                <a:moveTo>
                  <a:pt x="10049" y="897"/>
                </a:moveTo>
                <a:lnTo>
                  <a:pt x="10049" y="961"/>
                </a:lnTo>
                <a:lnTo>
                  <a:pt x="10033" y="961"/>
                </a:lnTo>
                <a:lnTo>
                  <a:pt x="10033" y="897"/>
                </a:lnTo>
                <a:lnTo>
                  <a:pt x="10049" y="897"/>
                </a:lnTo>
                <a:close/>
                <a:moveTo>
                  <a:pt x="10049" y="1009"/>
                </a:moveTo>
                <a:lnTo>
                  <a:pt x="10049" y="1074"/>
                </a:lnTo>
                <a:lnTo>
                  <a:pt x="10033" y="1074"/>
                </a:lnTo>
                <a:lnTo>
                  <a:pt x="10033" y="1009"/>
                </a:lnTo>
                <a:lnTo>
                  <a:pt x="10049" y="1009"/>
                </a:lnTo>
                <a:close/>
                <a:moveTo>
                  <a:pt x="10049" y="1122"/>
                </a:moveTo>
                <a:lnTo>
                  <a:pt x="10049" y="1186"/>
                </a:lnTo>
                <a:lnTo>
                  <a:pt x="10033" y="1186"/>
                </a:lnTo>
                <a:lnTo>
                  <a:pt x="10033" y="1122"/>
                </a:lnTo>
                <a:lnTo>
                  <a:pt x="10049" y="1122"/>
                </a:lnTo>
                <a:close/>
                <a:moveTo>
                  <a:pt x="10049" y="1234"/>
                </a:moveTo>
                <a:lnTo>
                  <a:pt x="10049" y="1298"/>
                </a:lnTo>
                <a:lnTo>
                  <a:pt x="10033" y="1298"/>
                </a:lnTo>
                <a:lnTo>
                  <a:pt x="10033" y="1234"/>
                </a:lnTo>
                <a:lnTo>
                  <a:pt x="10049" y="1234"/>
                </a:lnTo>
                <a:close/>
                <a:moveTo>
                  <a:pt x="10049" y="1346"/>
                </a:moveTo>
                <a:lnTo>
                  <a:pt x="10049" y="1410"/>
                </a:lnTo>
                <a:lnTo>
                  <a:pt x="10033" y="1410"/>
                </a:lnTo>
                <a:lnTo>
                  <a:pt x="10033" y="1346"/>
                </a:lnTo>
                <a:lnTo>
                  <a:pt x="10049" y="1346"/>
                </a:lnTo>
                <a:close/>
                <a:moveTo>
                  <a:pt x="10049" y="1458"/>
                </a:moveTo>
                <a:lnTo>
                  <a:pt x="10049" y="1522"/>
                </a:lnTo>
                <a:lnTo>
                  <a:pt x="10033" y="1522"/>
                </a:lnTo>
                <a:lnTo>
                  <a:pt x="10033" y="1458"/>
                </a:lnTo>
                <a:lnTo>
                  <a:pt x="10049" y="1458"/>
                </a:lnTo>
                <a:close/>
                <a:moveTo>
                  <a:pt x="10049" y="1570"/>
                </a:moveTo>
                <a:lnTo>
                  <a:pt x="10049" y="1634"/>
                </a:lnTo>
                <a:lnTo>
                  <a:pt x="10033" y="1634"/>
                </a:lnTo>
                <a:lnTo>
                  <a:pt x="10033" y="1570"/>
                </a:lnTo>
                <a:lnTo>
                  <a:pt x="10049" y="1570"/>
                </a:lnTo>
                <a:close/>
                <a:moveTo>
                  <a:pt x="10049" y="1682"/>
                </a:moveTo>
                <a:lnTo>
                  <a:pt x="10049" y="1746"/>
                </a:lnTo>
                <a:lnTo>
                  <a:pt x="10033" y="1746"/>
                </a:lnTo>
                <a:lnTo>
                  <a:pt x="10033" y="1682"/>
                </a:lnTo>
                <a:lnTo>
                  <a:pt x="10049" y="1682"/>
                </a:lnTo>
                <a:close/>
                <a:moveTo>
                  <a:pt x="10049" y="1794"/>
                </a:moveTo>
                <a:lnTo>
                  <a:pt x="10049" y="1858"/>
                </a:lnTo>
                <a:lnTo>
                  <a:pt x="10033" y="1858"/>
                </a:lnTo>
                <a:lnTo>
                  <a:pt x="10033" y="1794"/>
                </a:lnTo>
                <a:lnTo>
                  <a:pt x="10049" y="1794"/>
                </a:lnTo>
                <a:close/>
                <a:moveTo>
                  <a:pt x="10049" y="1906"/>
                </a:moveTo>
                <a:lnTo>
                  <a:pt x="10049" y="1928"/>
                </a:lnTo>
                <a:cubicBezTo>
                  <a:pt x="10049" y="1933"/>
                  <a:pt x="10045" y="1936"/>
                  <a:pt x="10041" y="1936"/>
                </a:cubicBezTo>
                <a:lnTo>
                  <a:pt x="9999" y="1936"/>
                </a:lnTo>
                <a:lnTo>
                  <a:pt x="9999" y="1920"/>
                </a:lnTo>
                <a:lnTo>
                  <a:pt x="10041" y="1920"/>
                </a:lnTo>
                <a:lnTo>
                  <a:pt x="10033" y="1928"/>
                </a:lnTo>
                <a:lnTo>
                  <a:pt x="10033" y="1906"/>
                </a:lnTo>
                <a:lnTo>
                  <a:pt x="10049" y="1906"/>
                </a:lnTo>
                <a:close/>
                <a:moveTo>
                  <a:pt x="9951" y="1936"/>
                </a:moveTo>
                <a:lnTo>
                  <a:pt x="9887" y="1936"/>
                </a:lnTo>
                <a:lnTo>
                  <a:pt x="9887" y="1920"/>
                </a:lnTo>
                <a:lnTo>
                  <a:pt x="9951" y="1920"/>
                </a:lnTo>
                <a:lnTo>
                  <a:pt x="9951" y="1936"/>
                </a:lnTo>
                <a:close/>
                <a:moveTo>
                  <a:pt x="9839" y="1936"/>
                </a:moveTo>
                <a:lnTo>
                  <a:pt x="9775" y="1936"/>
                </a:lnTo>
                <a:lnTo>
                  <a:pt x="9775" y="1920"/>
                </a:lnTo>
                <a:lnTo>
                  <a:pt x="9839" y="1920"/>
                </a:lnTo>
                <a:lnTo>
                  <a:pt x="9839" y="1936"/>
                </a:lnTo>
                <a:close/>
                <a:moveTo>
                  <a:pt x="9726" y="1936"/>
                </a:moveTo>
                <a:lnTo>
                  <a:pt x="9662" y="1936"/>
                </a:lnTo>
                <a:lnTo>
                  <a:pt x="9662" y="1920"/>
                </a:lnTo>
                <a:lnTo>
                  <a:pt x="9726" y="1920"/>
                </a:lnTo>
                <a:lnTo>
                  <a:pt x="9726" y="1936"/>
                </a:lnTo>
                <a:close/>
                <a:moveTo>
                  <a:pt x="9614" y="1936"/>
                </a:moveTo>
                <a:lnTo>
                  <a:pt x="9550" y="1936"/>
                </a:lnTo>
                <a:lnTo>
                  <a:pt x="9550" y="1920"/>
                </a:lnTo>
                <a:lnTo>
                  <a:pt x="9614" y="1920"/>
                </a:lnTo>
                <a:lnTo>
                  <a:pt x="9614" y="1936"/>
                </a:lnTo>
                <a:close/>
                <a:moveTo>
                  <a:pt x="9502" y="1936"/>
                </a:moveTo>
                <a:lnTo>
                  <a:pt x="9438" y="1936"/>
                </a:lnTo>
                <a:lnTo>
                  <a:pt x="9438" y="1920"/>
                </a:lnTo>
                <a:lnTo>
                  <a:pt x="9502" y="1920"/>
                </a:lnTo>
                <a:lnTo>
                  <a:pt x="9502" y="1936"/>
                </a:lnTo>
                <a:close/>
                <a:moveTo>
                  <a:pt x="9390" y="1936"/>
                </a:moveTo>
                <a:lnTo>
                  <a:pt x="9326" y="1936"/>
                </a:lnTo>
                <a:lnTo>
                  <a:pt x="9326" y="1920"/>
                </a:lnTo>
                <a:lnTo>
                  <a:pt x="9390" y="1920"/>
                </a:lnTo>
                <a:lnTo>
                  <a:pt x="9390" y="1936"/>
                </a:lnTo>
                <a:close/>
                <a:moveTo>
                  <a:pt x="9278" y="1936"/>
                </a:moveTo>
                <a:lnTo>
                  <a:pt x="9214" y="1936"/>
                </a:lnTo>
                <a:lnTo>
                  <a:pt x="9214" y="1920"/>
                </a:lnTo>
                <a:lnTo>
                  <a:pt x="9278" y="1920"/>
                </a:lnTo>
                <a:lnTo>
                  <a:pt x="9278" y="1936"/>
                </a:lnTo>
                <a:close/>
                <a:moveTo>
                  <a:pt x="9166" y="1936"/>
                </a:moveTo>
                <a:lnTo>
                  <a:pt x="9102" y="1936"/>
                </a:lnTo>
                <a:lnTo>
                  <a:pt x="9102" y="1920"/>
                </a:lnTo>
                <a:lnTo>
                  <a:pt x="9166" y="1920"/>
                </a:lnTo>
                <a:lnTo>
                  <a:pt x="9166" y="1936"/>
                </a:lnTo>
                <a:close/>
                <a:moveTo>
                  <a:pt x="9054" y="1936"/>
                </a:moveTo>
                <a:lnTo>
                  <a:pt x="8990" y="1936"/>
                </a:lnTo>
                <a:lnTo>
                  <a:pt x="8990" y="1920"/>
                </a:lnTo>
                <a:lnTo>
                  <a:pt x="9054" y="1920"/>
                </a:lnTo>
                <a:lnTo>
                  <a:pt x="9054" y="1936"/>
                </a:lnTo>
                <a:close/>
                <a:moveTo>
                  <a:pt x="8942" y="1936"/>
                </a:moveTo>
                <a:lnTo>
                  <a:pt x="8878" y="1936"/>
                </a:lnTo>
                <a:lnTo>
                  <a:pt x="8878" y="1920"/>
                </a:lnTo>
                <a:lnTo>
                  <a:pt x="8942" y="1920"/>
                </a:lnTo>
                <a:lnTo>
                  <a:pt x="8942" y="1936"/>
                </a:lnTo>
                <a:close/>
                <a:moveTo>
                  <a:pt x="8830" y="1936"/>
                </a:moveTo>
                <a:lnTo>
                  <a:pt x="8765" y="1936"/>
                </a:lnTo>
                <a:lnTo>
                  <a:pt x="8765" y="1920"/>
                </a:lnTo>
                <a:lnTo>
                  <a:pt x="8830" y="1920"/>
                </a:lnTo>
                <a:lnTo>
                  <a:pt x="8830" y="1936"/>
                </a:lnTo>
                <a:close/>
                <a:moveTo>
                  <a:pt x="8717" y="1936"/>
                </a:moveTo>
                <a:lnTo>
                  <a:pt x="8653" y="1936"/>
                </a:lnTo>
                <a:lnTo>
                  <a:pt x="8653" y="1920"/>
                </a:lnTo>
                <a:lnTo>
                  <a:pt x="8717" y="1920"/>
                </a:lnTo>
                <a:lnTo>
                  <a:pt x="8717" y="1936"/>
                </a:lnTo>
                <a:close/>
                <a:moveTo>
                  <a:pt x="8605" y="1936"/>
                </a:moveTo>
                <a:lnTo>
                  <a:pt x="8541" y="1936"/>
                </a:lnTo>
                <a:lnTo>
                  <a:pt x="8541" y="1920"/>
                </a:lnTo>
                <a:lnTo>
                  <a:pt x="8605" y="1920"/>
                </a:lnTo>
                <a:lnTo>
                  <a:pt x="8605" y="1936"/>
                </a:lnTo>
                <a:close/>
                <a:moveTo>
                  <a:pt x="8493" y="1936"/>
                </a:moveTo>
                <a:lnTo>
                  <a:pt x="8429" y="1936"/>
                </a:lnTo>
                <a:lnTo>
                  <a:pt x="8429" y="1920"/>
                </a:lnTo>
                <a:lnTo>
                  <a:pt x="8493" y="1920"/>
                </a:lnTo>
                <a:lnTo>
                  <a:pt x="8493" y="1936"/>
                </a:lnTo>
                <a:close/>
                <a:moveTo>
                  <a:pt x="8381" y="1936"/>
                </a:moveTo>
                <a:lnTo>
                  <a:pt x="8317" y="1936"/>
                </a:lnTo>
                <a:lnTo>
                  <a:pt x="8317" y="1920"/>
                </a:lnTo>
                <a:lnTo>
                  <a:pt x="8381" y="1920"/>
                </a:lnTo>
                <a:lnTo>
                  <a:pt x="8381" y="1936"/>
                </a:lnTo>
                <a:close/>
                <a:moveTo>
                  <a:pt x="8269" y="1936"/>
                </a:moveTo>
                <a:lnTo>
                  <a:pt x="8205" y="1936"/>
                </a:lnTo>
                <a:lnTo>
                  <a:pt x="8205" y="1920"/>
                </a:lnTo>
                <a:lnTo>
                  <a:pt x="8269" y="1920"/>
                </a:lnTo>
                <a:lnTo>
                  <a:pt x="8269" y="1936"/>
                </a:lnTo>
                <a:close/>
                <a:moveTo>
                  <a:pt x="8157" y="1936"/>
                </a:moveTo>
                <a:lnTo>
                  <a:pt x="8093" y="1936"/>
                </a:lnTo>
                <a:lnTo>
                  <a:pt x="8093" y="1920"/>
                </a:lnTo>
                <a:lnTo>
                  <a:pt x="8157" y="1920"/>
                </a:lnTo>
                <a:lnTo>
                  <a:pt x="8157" y="1936"/>
                </a:lnTo>
                <a:close/>
                <a:moveTo>
                  <a:pt x="8045" y="1936"/>
                </a:moveTo>
                <a:lnTo>
                  <a:pt x="7981" y="1936"/>
                </a:lnTo>
                <a:lnTo>
                  <a:pt x="7981" y="1920"/>
                </a:lnTo>
                <a:lnTo>
                  <a:pt x="8045" y="1920"/>
                </a:lnTo>
                <a:lnTo>
                  <a:pt x="8045" y="1936"/>
                </a:lnTo>
                <a:close/>
                <a:moveTo>
                  <a:pt x="7933" y="1936"/>
                </a:moveTo>
                <a:lnTo>
                  <a:pt x="7869" y="1936"/>
                </a:lnTo>
                <a:lnTo>
                  <a:pt x="7869" y="1920"/>
                </a:lnTo>
                <a:lnTo>
                  <a:pt x="7933" y="1920"/>
                </a:lnTo>
                <a:lnTo>
                  <a:pt x="7933" y="1936"/>
                </a:lnTo>
                <a:close/>
                <a:moveTo>
                  <a:pt x="7821" y="1936"/>
                </a:moveTo>
                <a:lnTo>
                  <a:pt x="7756" y="1936"/>
                </a:lnTo>
                <a:lnTo>
                  <a:pt x="7756" y="1920"/>
                </a:lnTo>
                <a:lnTo>
                  <a:pt x="7821" y="1920"/>
                </a:lnTo>
                <a:lnTo>
                  <a:pt x="7821" y="1936"/>
                </a:lnTo>
                <a:close/>
                <a:moveTo>
                  <a:pt x="7708" y="1936"/>
                </a:moveTo>
                <a:lnTo>
                  <a:pt x="7644" y="1936"/>
                </a:lnTo>
                <a:lnTo>
                  <a:pt x="7644" y="1920"/>
                </a:lnTo>
                <a:lnTo>
                  <a:pt x="7708" y="1920"/>
                </a:lnTo>
                <a:lnTo>
                  <a:pt x="7708" y="1936"/>
                </a:lnTo>
                <a:close/>
                <a:moveTo>
                  <a:pt x="7596" y="1936"/>
                </a:moveTo>
                <a:lnTo>
                  <a:pt x="7532" y="1936"/>
                </a:lnTo>
                <a:lnTo>
                  <a:pt x="7532" y="1920"/>
                </a:lnTo>
                <a:lnTo>
                  <a:pt x="7596" y="1920"/>
                </a:lnTo>
                <a:lnTo>
                  <a:pt x="7596" y="1936"/>
                </a:lnTo>
                <a:close/>
                <a:moveTo>
                  <a:pt x="7484" y="1936"/>
                </a:moveTo>
                <a:lnTo>
                  <a:pt x="7420" y="1936"/>
                </a:lnTo>
                <a:lnTo>
                  <a:pt x="7420" y="1920"/>
                </a:lnTo>
                <a:lnTo>
                  <a:pt x="7484" y="1920"/>
                </a:lnTo>
                <a:lnTo>
                  <a:pt x="7484" y="1936"/>
                </a:lnTo>
                <a:close/>
                <a:moveTo>
                  <a:pt x="7372" y="1936"/>
                </a:moveTo>
                <a:lnTo>
                  <a:pt x="7308" y="1936"/>
                </a:lnTo>
                <a:lnTo>
                  <a:pt x="7308" y="1920"/>
                </a:lnTo>
                <a:lnTo>
                  <a:pt x="7372" y="1920"/>
                </a:lnTo>
                <a:lnTo>
                  <a:pt x="7372" y="1936"/>
                </a:lnTo>
                <a:close/>
                <a:moveTo>
                  <a:pt x="7260" y="1936"/>
                </a:moveTo>
                <a:lnTo>
                  <a:pt x="7196" y="1936"/>
                </a:lnTo>
                <a:lnTo>
                  <a:pt x="7196" y="1920"/>
                </a:lnTo>
                <a:lnTo>
                  <a:pt x="7260" y="1920"/>
                </a:lnTo>
                <a:lnTo>
                  <a:pt x="7260" y="1936"/>
                </a:lnTo>
                <a:close/>
                <a:moveTo>
                  <a:pt x="7148" y="1936"/>
                </a:moveTo>
                <a:lnTo>
                  <a:pt x="7084" y="1936"/>
                </a:lnTo>
                <a:lnTo>
                  <a:pt x="7084" y="1920"/>
                </a:lnTo>
                <a:lnTo>
                  <a:pt x="7148" y="1920"/>
                </a:lnTo>
                <a:lnTo>
                  <a:pt x="7148" y="1936"/>
                </a:lnTo>
                <a:close/>
                <a:moveTo>
                  <a:pt x="7036" y="1936"/>
                </a:moveTo>
                <a:lnTo>
                  <a:pt x="6972" y="1936"/>
                </a:lnTo>
                <a:lnTo>
                  <a:pt x="6972" y="1920"/>
                </a:lnTo>
                <a:lnTo>
                  <a:pt x="7036" y="1920"/>
                </a:lnTo>
                <a:lnTo>
                  <a:pt x="7036" y="1936"/>
                </a:lnTo>
                <a:close/>
                <a:moveTo>
                  <a:pt x="6924" y="1936"/>
                </a:moveTo>
                <a:lnTo>
                  <a:pt x="6860" y="1936"/>
                </a:lnTo>
                <a:lnTo>
                  <a:pt x="6860" y="1920"/>
                </a:lnTo>
                <a:lnTo>
                  <a:pt x="6924" y="1920"/>
                </a:lnTo>
                <a:lnTo>
                  <a:pt x="6924" y="1936"/>
                </a:lnTo>
                <a:close/>
                <a:moveTo>
                  <a:pt x="6812" y="1936"/>
                </a:moveTo>
                <a:lnTo>
                  <a:pt x="6747" y="1936"/>
                </a:lnTo>
                <a:lnTo>
                  <a:pt x="6747" y="1920"/>
                </a:lnTo>
                <a:lnTo>
                  <a:pt x="6812" y="1920"/>
                </a:lnTo>
                <a:lnTo>
                  <a:pt x="6812" y="1936"/>
                </a:lnTo>
                <a:close/>
                <a:moveTo>
                  <a:pt x="6699" y="1936"/>
                </a:moveTo>
                <a:lnTo>
                  <a:pt x="6635" y="1936"/>
                </a:lnTo>
                <a:lnTo>
                  <a:pt x="6635" y="1920"/>
                </a:lnTo>
                <a:lnTo>
                  <a:pt x="6699" y="1920"/>
                </a:lnTo>
                <a:lnTo>
                  <a:pt x="6699" y="1936"/>
                </a:lnTo>
                <a:close/>
                <a:moveTo>
                  <a:pt x="6587" y="1936"/>
                </a:moveTo>
                <a:lnTo>
                  <a:pt x="6523" y="1936"/>
                </a:lnTo>
                <a:lnTo>
                  <a:pt x="6523" y="1920"/>
                </a:lnTo>
                <a:lnTo>
                  <a:pt x="6587" y="1920"/>
                </a:lnTo>
                <a:lnTo>
                  <a:pt x="6587" y="1936"/>
                </a:lnTo>
                <a:close/>
                <a:moveTo>
                  <a:pt x="6475" y="1936"/>
                </a:moveTo>
                <a:lnTo>
                  <a:pt x="6411" y="1936"/>
                </a:lnTo>
                <a:lnTo>
                  <a:pt x="6411" y="1920"/>
                </a:lnTo>
                <a:lnTo>
                  <a:pt x="6475" y="1920"/>
                </a:lnTo>
                <a:lnTo>
                  <a:pt x="6475" y="1936"/>
                </a:lnTo>
                <a:close/>
                <a:moveTo>
                  <a:pt x="6363" y="1936"/>
                </a:moveTo>
                <a:lnTo>
                  <a:pt x="6299" y="1936"/>
                </a:lnTo>
                <a:lnTo>
                  <a:pt x="6299" y="1920"/>
                </a:lnTo>
                <a:lnTo>
                  <a:pt x="6363" y="1920"/>
                </a:lnTo>
                <a:lnTo>
                  <a:pt x="6363" y="1936"/>
                </a:lnTo>
                <a:close/>
                <a:moveTo>
                  <a:pt x="6251" y="1936"/>
                </a:moveTo>
                <a:lnTo>
                  <a:pt x="6187" y="1936"/>
                </a:lnTo>
                <a:lnTo>
                  <a:pt x="6187" y="1920"/>
                </a:lnTo>
                <a:lnTo>
                  <a:pt x="6251" y="1920"/>
                </a:lnTo>
                <a:lnTo>
                  <a:pt x="6251" y="1936"/>
                </a:lnTo>
                <a:close/>
                <a:moveTo>
                  <a:pt x="6139" y="1936"/>
                </a:moveTo>
                <a:lnTo>
                  <a:pt x="6075" y="1936"/>
                </a:lnTo>
                <a:lnTo>
                  <a:pt x="6075" y="1920"/>
                </a:lnTo>
                <a:lnTo>
                  <a:pt x="6139" y="1920"/>
                </a:lnTo>
                <a:lnTo>
                  <a:pt x="6139" y="1936"/>
                </a:lnTo>
                <a:close/>
                <a:moveTo>
                  <a:pt x="6027" y="1936"/>
                </a:moveTo>
                <a:lnTo>
                  <a:pt x="5963" y="1936"/>
                </a:lnTo>
                <a:lnTo>
                  <a:pt x="5963" y="1920"/>
                </a:lnTo>
                <a:lnTo>
                  <a:pt x="6027" y="1920"/>
                </a:lnTo>
                <a:lnTo>
                  <a:pt x="6027" y="1936"/>
                </a:lnTo>
                <a:close/>
                <a:moveTo>
                  <a:pt x="5915" y="1936"/>
                </a:moveTo>
                <a:lnTo>
                  <a:pt x="5851" y="1936"/>
                </a:lnTo>
                <a:lnTo>
                  <a:pt x="5851" y="1920"/>
                </a:lnTo>
                <a:lnTo>
                  <a:pt x="5915" y="1920"/>
                </a:lnTo>
                <a:lnTo>
                  <a:pt x="5915" y="1936"/>
                </a:lnTo>
                <a:close/>
                <a:moveTo>
                  <a:pt x="5802" y="1936"/>
                </a:moveTo>
                <a:lnTo>
                  <a:pt x="5738" y="1936"/>
                </a:lnTo>
                <a:lnTo>
                  <a:pt x="5738" y="1920"/>
                </a:lnTo>
                <a:lnTo>
                  <a:pt x="5802" y="1920"/>
                </a:lnTo>
                <a:lnTo>
                  <a:pt x="5802" y="1936"/>
                </a:lnTo>
                <a:close/>
                <a:moveTo>
                  <a:pt x="5690" y="1936"/>
                </a:moveTo>
                <a:lnTo>
                  <a:pt x="5626" y="1936"/>
                </a:lnTo>
                <a:lnTo>
                  <a:pt x="5626" y="1920"/>
                </a:lnTo>
                <a:lnTo>
                  <a:pt x="5690" y="1920"/>
                </a:lnTo>
                <a:lnTo>
                  <a:pt x="5690" y="1936"/>
                </a:lnTo>
                <a:close/>
                <a:moveTo>
                  <a:pt x="5578" y="1936"/>
                </a:moveTo>
                <a:lnTo>
                  <a:pt x="5514" y="1936"/>
                </a:lnTo>
                <a:lnTo>
                  <a:pt x="5514" y="1920"/>
                </a:lnTo>
                <a:lnTo>
                  <a:pt x="5578" y="1920"/>
                </a:lnTo>
                <a:lnTo>
                  <a:pt x="5578" y="1936"/>
                </a:lnTo>
                <a:close/>
                <a:moveTo>
                  <a:pt x="5466" y="1936"/>
                </a:moveTo>
                <a:lnTo>
                  <a:pt x="5402" y="1936"/>
                </a:lnTo>
                <a:lnTo>
                  <a:pt x="5402" y="1920"/>
                </a:lnTo>
                <a:lnTo>
                  <a:pt x="5466" y="1920"/>
                </a:lnTo>
                <a:lnTo>
                  <a:pt x="5466" y="1936"/>
                </a:lnTo>
                <a:close/>
                <a:moveTo>
                  <a:pt x="5354" y="1936"/>
                </a:moveTo>
                <a:lnTo>
                  <a:pt x="5290" y="1936"/>
                </a:lnTo>
                <a:lnTo>
                  <a:pt x="5290" y="1920"/>
                </a:lnTo>
                <a:lnTo>
                  <a:pt x="5354" y="1920"/>
                </a:lnTo>
                <a:lnTo>
                  <a:pt x="5354" y="1936"/>
                </a:lnTo>
                <a:close/>
                <a:moveTo>
                  <a:pt x="5242" y="1936"/>
                </a:moveTo>
                <a:lnTo>
                  <a:pt x="5178" y="1936"/>
                </a:lnTo>
                <a:lnTo>
                  <a:pt x="5178" y="1920"/>
                </a:lnTo>
                <a:lnTo>
                  <a:pt x="5242" y="1920"/>
                </a:lnTo>
                <a:lnTo>
                  <a:pt x="5242" y="1936"/>
                </a:lnTo>
                <a:close/>
                <a:moveTo>
                  <a:pt x="5130" y="1936"/>
                </a:moveTo>
                <a:lnTo>
                  <a:pt x="5066" y="1936"/>
                </a:lnTo>
                <a:lnTo>
                  <a:pt x="5066" y="1920"/>
                </a:lnTo>
                <a:lnTo>
                  <a:pt x="5130" y="1920"/>
                </a:lnTo>
                <a:lnTo>
                  <a:pt x="5130" y="1936"/>
                </a:lnTo>
                <a:close/>
                <a:moveTo>
                  <a:pt x="5018" y="1936"/>
                </a:moveTo>
                <a:lnTo>
                  <a:pt x="4954" y="1936"/>
                </a:lnTo>
                <a:lnTo>
                  <a:pt x="4954" y="1920"/>
                </a:lnTo>
                <a:lnTo>
                  <a:pt x="5018" y="1920"/>
                </a:lnTo>
                <a:lnTo>
                  <a:pt x="5018" y="1936"/>
                </a:lnTo>
                <a:close/>
                <a:moveTo>
                  <a:pt x="4906" y="1936"/>
                </a:moveTo>
                <a:lnTo>
                  <a:pt x="4842" y="1936"/>
                </a:lnTo>
                <a:lnTo>
                  <a:pt x="4842" y="1920"/>
                </a:lnTo>
                <a:lnTo>
                  <a:pt x="4906" y="1920"/>
                </a:lnTo>
                <a:lnTo>
                  <a:pt x="4906" y="1936"/>
                </a:lnTo>
                <a:close/>
                <a:moveTo>
                  <a:pt x="4793" y="1936"/>
                </a:moveTo>
                <a:lnTo>
                  <a:pt x="4729" y="1936"/>
                </a:lnTo>
                <a:lnTo>
                  <a:pt x="4729" y="1920"/>
                </a:lnTo>
                <a:lnTo>
                  <a:pt x="4793" y="1920"/>
                </a:lnTo>
                <a:lnTo>
                  <a:pt x="4793" y="1936"/>
                </a:lnTo>
                <a:close/>
                <a:moveTo>
                  <a:pt x="4681" y="1936"/>
                </a:moveTo>
                <a:lnTo>
                  <a:pt x="4617" y="1936"/>
                </a:lnTo>
                <a:lnTo>
                  <a:pt x="4617" y="1920"/>
                </a:lnTo>
                <a:lnTo>
                  <a:pt x="4681" y="1920"/>
                </a:lnTo>
                <a:lnTo>
                  <a:pt x="4681" y="1936"/>
                </a:lnTo>
                <a:close/>
                <a:moveTo>
                  <a:pt x="4569" y="1936"/>
                </a:moveTo>
                <a:lnTo>
                  <a:pt x="4505" y="1936"/>
                </a:lnTo>
                <a:lnTo>
                  <a:pt x="4505" y="1920"/>
                </a:lnTo>
                <a:lnTo>
                  <a:pt x="4569" y="1920"/>
                </a:lnTo>
                <a:lnTo>
                  <a:pt x="4569" y="1936"/>
                </a:lnTo>
                <a:close/>
                <a:moveTo>
                  <a:pt x="4457" y="1936"/>
                </a:moveTo>
                <a:lnTo>
                  <a:pt x="4393" y="1936"/>
                </a:lnTo>
                <a:lnTo>
                  <a:pt x="4393" y="1920"/>
                </a:lnTo>
                <a:lnTo>
                  <a:pt x="4457" y="1920"/>
                </a:lnTo>
                <a:lnTo>
                  <a:pt x="4457" y="1936"/>
                </a:lnTo>
                <a:close/>
                <a:moveTo>
                  <a:pt x="4345" y="1936"/>
                </a:moveTo>
                <a:lnTo>
                  <a:pt x="4281" y="1936"/>
                </a:lnTo>
                <a:lnTo>
                  <a:pt x="4281" y="1920"/>
                </a:lnTo>
                <a:lnTo>
                  <a:pt x="4345" y="1920"/>
                </a:lnTo>
                <a:lnTo>
                  <a:pt x="4345" y="1936"/>
                </a:lnTo>
                <a:close/>
                <a:moveTo>
                  <a:pt x="4233" y="1936"/>
                </a:moveTo>
                <a:lnTo>
                  <a:pt x="4169" y="1936"/>
                </a:lnTo>
                <a:lnTo>
                  <a:pt x="4169" y="1920"/>
                </a:lnTo>
                <a:lnTo>
                  <a:pt x="4233" y="1920"/>
                </a:lnTo>
                <a:lnTo>
                  <a:pt x="4233" y="1936"/>
                </a:lnTo>
                <a:close/>
                <a:moveTo>
                  <a:pt x="4121" y="1936"/>
                </a:moveTo>
                <a:lnTo>
                  <a:pt x="4057" y="1936"/>
                </a:lnTo>
                <a:lnTo>
                  <a:pt x="4057" y="1920"/>
                </a:lnTo>
                <a:lnTo>
                  <a:pt x="4121" y="1920"/>
                </a:lnTo>
                <a:lnTo>
                  <a:pt x="4121" y="1936"/>
                </a:lnTo>
                <a:close/>
                <a:moveTo>
                  <a:pt x="4009" y="1936"/>
                </a:moveTo>
                <a:lnTo>
                  <a:pt x="3945" y="1936"/>
                </a:lnTo>
                <a:lnTo>
                  <a:pt x="3945" y="1920"/>
                </a:lnTo>
                <a:lnTo>
                  <a:pt x="4009" y="1920"/>
                </a:lnTo>
                <a:lnTo>
                  <a:pt x="4009" y="1936"/>
                </a:lnTo>
                <a:close/>
                <a:moveTo>
                  <a:pt x="3897" y="1936"/>
                </a:moveTo>
                <a:lnTo>
                  <a:pt x="3833" y="1936"/>
                </a:lnTo>
                <a:lnTo>
                  <a:pt x="3833" y="1920"/>
                </a:lnTo>
                <a:lnTo>
                  <a:pt x="3897" y="1920"/>
                </a:lnTo>
                <a:lnTo>
                  <a:pt x="3897" y="1936"/>
                </a:lnTo>
                <a:close/>
                <a:moveTo>
                  <a:pt x="3784" y="1936"/>
                </a:moveTo>
                <a:lnTo>
                  <a:pt x="3720" y="1936"/>
                </a:lnTo>
                <a:lnTo>
                  <a:pt x="3720" y="1920"/>
                </a:lnTo>
                <a:lnTo>
                  <a:pt x="3784" y="1920"/>
                </a:lnTo>
                <a:lnTo>
                  <a:pt x="3784" y="1936"/>
                </a:lnTo>
                <a:close/>
                <a:moveTo>
                  <a:pt x="3672" y="1936"/>
                </a:moveTo>
                <a:lnTo>
                  <a:pt x="3608" y="1936"/>
                </a:lnTo>
                <a:lnTo>
                  <a:pt x="3608" y="1920"/>
                </a:lnTo>
                <a:lnTo>
                  <a:pt x="3672" y="1920"/>
                </a:lnTo>
                <a:lnTo>
                  <a:pt x="3672" y="1936"/>
                </a:lnTo>
                <a:close/>
                <a:moveTo>
                  <a:pt x="3560" y="1936"/>
                </a:moveTo>
                <a:lnTo>
                  <a:pt x="3496" y="1936"/>
                </a:lnTo>
                <a:lnTo>
                  <a:pt x="3496" y="1920"/>
                </a:lnTo>
                <a:lnTo>
                  <a:pt x="3560" y="1920"/>
                </a:lnTo>
                <a:lnTo>
                  <a:pt x="3560" y="1936"/>
                </a:lnTo>
                <a:close/>
                <a:moveTo>
                  <a:pt x="3448" y="1936"/>
                </a:moveTo>
                <a:lnTo>
                  <a:pt x="3384" y="1936"/>
                </a:lnTo>
                <a:lnTo>
                  <a:pt x="3384" y="1920"/>
                </a:lnTo>
                <a:lnTo>
                  <a:pt x="3448" y="1920"/>
                </a:lnTo>
                <a:lnTo>
                  <a:pt x="3448" y="1936"/>
                </a:lnTo>
                <a:close/>
                <a:moveTo>
                  <a:pt x="3336" y="1936"/>
                </a:moveTo>
                <a:lnTo>
                  <a:pt x="3272" y="1936"/>
                </a:lnTo>
                <a:lnTo>
                  <a:pt x="3272" y="1920"/>
                </a:lnTo>
                <a:lnTo>
                  <a:pt x="3336" y="1920"/>
                </a:lnTo>
                <a:lnTo>
                  <a:pt x="3336" y="1936"/>
                </a:lnTo>
                <a:close/>
                <a:moveTo>
                  <a:pt x="3224" y="1936"/>
                </a:moveTo>
                <a:lnTo>
                  <a:pt x="3160" y="1936"/>
                </a:lnTo>
                <a:lnTo>
                  <a:pt x="3160" y="1920"/>
                </a:lnTo>
                <a:lnTo>
                  <a:pt x="3224" y="1920"/>
                </a:lnTo>
                <a:lnTo>
                  <a:pt x="3224" y="1936"/>
                </a:lnTo>
                <a:close/>
                <a:moveTo>
                  <a:pt x="3112" y="1936"/>
                </a:moveTo>
                <a:lnTo>
                  <a:pt x="3048" y="1936"/>
                </a:lnTo>
                <a:lnTo>
                  <a:pt x="3048" y="1920"/>
                </a:lnTo>
                <a:lnTo>
                  <a:pt x="3112" y="1920"/>
                </a:lnTo>
                <a:lnTo>
                  <a:pt x="3112" y="1936"/>
                </a:lnTo>
                <a:close/>
                <a:moveTo>
                  <a:pt x="3000" y="1936"/>
                </a:moveTo>
                <a:lnTo>
                  <a:pt x="2936" y="1936"/>
                </a:lnTo>
                <a:lnTo>
                  <a:pt x="2936" y="1920"/>
                </a:lnTo>
                <a:lnTo>
                  <a:pt x="3000" y="1920"/>
                </a:lnTo>
                <a:lnTo>
                  <a:pt x="3000" y="1936"/>
                </a:lnTo>
                <a:close/>
                <a:moveTo>
                  <a:pt x="2888" y="1936"/>
                </a:moveTo>
                <a:lnTo>
                  <a:pt x="2824" y="1936"/>
                </a:lnTo>
                <a:lnTo>
                  <a:pt x="2824" y="1920"/>
                </a:lnTo>
                <a:lnTo>
                  <a:pt x="2888" y="1920"/>
                </a:lnTo>
                <a:lnTo>
                  <a:pt x="2888" y="1936"/>
                </a:lnTo>
                <a:close/>
                <a:moveTo>
                  <a:pt x="2775" y="1936"/>
                </a:moveTo>
                <a:lnTo>
                  <a:pt x="2711" y="1936"/>
                </a:lnTo>
                <a:lnTo>
                  <a:pt x="2711" y="1920"/>
                </a:lnTo>
                <a:lnTo>
                  <a:pt x="2775" y="1920"/>
                </a:lnTo>
                <a:lnTo>
                  <a:pt x="2775" y="1936"/>
                </a:lnTo>
                <a:close/>
                <a:moveTo>
                  <a:pt x="2663" y="1936"/>
                </a:moveTo>
                <a:lnTo>
                  <a:pt x="2599" y="1936"/>
                </a:lnTo>
                <a:lnTo>
                  <a:pt x="2599" y="1920"/>
                </a:lnTo>
                <a:lnTo>
                  <a:pt x="2663" y="1920"/>
                </a:lnTo>
                <a:lnTo>
                  <a:pt x="2663" y="1936"/>
                </a:lnTo>
                <a:close/>
                <a:moveTo>
                  <a:pt x="2551" y="1936"/>
                </a:moveTo>
                <a:lnTo>
                  <a:pt x="2487" y="1936"/>
                </a:lnTo>
                <a:lnTo>
                  <a:pt x="2487" y="1920"/>
                </a:lnTo>
                <a:lnTo>
                  <a:pt x="2551" y="1920"/>
                </a:lnTo>
                <a:lnTo>
                  <a:pt x="2551" y="1936"/>
                </a:lnTo>
                <a:close/>
                <a:moveTo>
                  <a:pt x="2439" y="1936"/>
                </a:moveTo>
                <a:lnTo>
                  <a:pt x="2375" y="1936"/>
                </a:lnTo>
                <a:lnTo>
                  <a:pt x="2375" y="1920"/>
                </a:lnTo>
                <a:lnTo>
                  <a:pt x="2439" y="1920"/>
                </a:lnTo>
                <a:lnTo>
                  <a:pt x="2439" y="1936"/>
                </a:lnTo>
                <a:close/>
                <a:moveTo>
                  <a:pt x="2327" y="1936"/>
                </a:moveTo>
                <a:lnTo>
                  <a:pt x="2263" y="1936"/>
                </a:lnTo>
                <a:lnTo>
                  <a:pt x="2263" y="1920"/>
                </a:lnTo>
                <a:lnTo>
                  <a:pt x="2327" y="1920"/>
                </a:lnTo>
                <a:lnTo>
                  <a:pt x="2327" y="1936"/>
                </a:lnTo>
                <a:close/>
                <a:moveTo>
                  <a:pt x="2215" y="1936"/>
                </a:moveTo>
                <a:lnTo>
                  <a:pt x="2151" y="1936"/>
                </a:lnTo>
                <a:lnTo>
                  <a:pt x="2151" y="1920"/>
                </a:lnTo>
                <a:lnTo>
                  <a:pt x="2215" y="1920"/>
                </a:lnTo>
                <a:lnTo>
                  <a:pt x="2215" y="1936"/>
                </a:lnTo>
                <a:close/>
                <a:moveTo>
                  <a:pt x="2103" y="1936"/>
                </a:moveTo>
                <a:lnTo>
                  <a:pt x="2039" y="1936"/>
                </a:lnTo>
                <a:lnTo>
                  <a:pt x="2039" y="1920"/>
                </a:lnTo>
                <a:lnTo>
                  <a:pt x="2103" y="1920"/>
                </a:lnTo>
                <a:lnTo>
                  <a:pt x="2103" y="1936"/>
                </a:lnTo>
                <a:close/>
                <a:moveTo>
                  <a:pt x="1991" y="1936"/>
                </a:moveTo>
                <a:lnTo>
                  <a:pt x="1927" y="1936"/>
                </a:lnTo>
                <a:lnTo>
                  <a:pt x="1927" y="1920"/>
                </a:lnTo>
                <a:lnTo>
                  <a:pt x="1991" y="1920"/>
                </a:lnTo>
                <a:lnTo>
                  <a:pt x="1991" y="1936"/>
                </a:lnTo>
                <a:close/>
                <a:moveTo>
                  <a:pt x="1879" y="1936"/>
                </a:moveTo>
                <a:lnTo>
                  <a:pt x="1815" y="1936"/>
                </a:lnTo>
                <a:lnTo>
                  <a:pt x="1815" y="1920"/>
                </a:lnTo>
                <a:lnTo>
                  <a:pt x="1879" y="1920"/>
                </a:lnTo>
                <a:lnTo>
                  <a:pt x="1879" y="1936"/>
                </a:lnTo>
                <a:close/>
                <a:moveTo>
                  <a:pt x="1766" y="1936"/>
                </a:moveTo>
                <a:lnTo>
                  <a:pt x="1702" y="1936"/>
                </a:lnTo>
                <a:lnTo>
                  <a:pt x="1702" y="1920"/>
                </a:lnTo>
                <a:lnTo>
                  <a:pt x="1766" y="1920"/>
                </a:lnTo>
                <a:lnTo>
                  <a:pt x="1766" y="1936"/>
                </a:lnTo>
                <a:close/>
                <a:moveTo>
                  <a:pt x="1654" y="1936"/>
                </a:moveTo>
                <a:lnTo>
                  <a:pt x="1590" y="1936"/>
                </a:lnTo>
                <a:lnTo>
                  <a:pt x="1590" y="1920"/>
                </a:lnTo>
                <a:lnTo>
                  <a:pt x="1654" y="1920"/>
                </a:lnTo>
                <a:lnTo>
                  <a:pt x="1654" y="1936"/>
                </a:lnTo>
                <a:close/>
                <a:moveTo>
                  <a:pt x="1542" y="1936"/>
                </a:moveTo>
                <a:lnTo>
                  <a:pt x="1478" y="1936"/>
                </a:lnTo>
                <a:lnTo>
                  <a:pt x="1478" y="1920"/>
                </a:lnTo>
                <a:lnTo>
                  <a:pt x="1542" y="1920"/>
                </a:lnTo>
                <a:lnTo>
                  <a:pt x="1542" y="1936"/>
                </a:lnTo>
                <a:close/>
                <a:moveTo>
                  <a:pt x="1430" y="1936"/>
                </a:moveTo>
                <a:lnTo>
                  <a:pt x="1366" y="1936"/>
                </a:lnTo>
                <a:lnTo>
                  <a:pt x="1366" y="1920"/>
                </a:lnTo>
                <a:lnTo>
                  <a:pt x="1430" y="1920"/>
                </a:lnTo>
                <a:lnTo>
                  <a:pt x="1430" y="1936"/>
                </a:lnTo>
                <a:close/>
                <a:moveTo>
                  <a:pt x="1318" y="1936"/>
                </a:moveTo>
                <a:lnTo>
                  <a:pt x="1254" y="1936"/>
                </a:lnTo>
                <a:lnTo>
                  <a:pt x="1254" y="1920"/>
                </a:lnTo>
                <a:lnTo>
                  <a:pt x="1318" y="1920"/>
                </a:lnTo>
                <a:lnTo>
                  <a:pt x="1318" y="1936"/>
                </a:lnTo>
                <a:close/>
                <a:moveTo>
                  <a:pt x="1206" y="1936"/>
                </a:moveTo>
                <a:lnTo>
                  <a:pt x="1142" y="1936"/>
                </a:lnTo>
                <a:lnTo>
                  <a:pt x="1142" y="1920"/>
                </a:lnTo>
                <a:lnTo>
                  <a:pt x="1206" y="1920"/>
                </a:lnTo>
                <a:lnTo>
                  <a:pt x="1206" y="1936"/>
                </a:lnTo>
                <a:close/>
                <a:moveTo>
                  <a:pt x="1094" y="1936"/>
                </a:moveTo>
                <a:lnTo>
                  <a:pt x="1030" y="1936"/>
                </a:lnTo>
                <a:lnTo>
                  <a:pt x="1030" y="1920"/>
                </a:lnTo>
                <a:lnTo>
                  <a:pt x="1094" y="1920"/>
                </a:lnTo>
                <a:lnTo>
                  <a:pt x="1094" y="1936"/>
                </a:lnTo>
                <a:close/>
                <a:moveTo>
                  <a:pt x="982" y="1936"/>
                </a:moveTo>
                <a:lnTo>
                  <a:pt x="918" y="1936"/>
                </a:lnTo>
                <a:lnTo>
                  <a:pt x="918" y="1920"/>
                </a:lnTo>
                <a:lnTo>
                  <a:pt x="982" y="1920"/>
                </a:lnTo>
                <a:lnTo>
                  <a:pt x="982" y="1936"/>
                </a:lnTo>
                <a:close/>
                <a:moveTo>
                  <a:pt x="870" y="1936"/>
                </a:moveTo>
                <a:lnTo>
                  <a:pt x="805" y="1936"/>
                </a:lnTo>
                <a:lnTo>
                  <a:pt x="805" y="1920"/>
                </a:lnTo>
                <a:lnTo>
                  <a:pt x="870" y="1920"/>
                </a:lnTo>
                <a:lnTo>
                  <a:pt x="870" y="1936"/>
                </a:lnTo>
                <a:close/>
                <a:moveTo>
                  <a:pt x="757" y="1936"/>
                </a:moveTo>
                <a:lnTo>
                  <a:pt x="693" y="1936"/>
                </a:lnTo>
                <a:lnTo>
                  <a:pt x="693" y="1920"/>
                </a:lnTo>
                <a:lnTo>
                  <a:pt x="757" y="1920"/>
                </a:lnTo>
                <a:lnTo>
                  <a:pt x="757" y="1936"/>
                </a:lnTo>
                <a:close/>
                <a:moveTo>
                  <a:pt x="645" y="1936"/>
                </a:moveTo>
                <a:lnTo>
                  <a:pt x="581" y="1936"/>
                </a:lnTo>
                <a:lnTo>
                  <a:pt x="581" y="1920"/>
                </a:lnTo>
                <a:lnTo>
                  <a:pt x="645" y="1920"/>
                </a:lnTo>
                <a:lnTo>
                  <a:pt x="645" y="1936"/>
                </a:lnTo>
                <a:close/>
                <a:moveTo>
                  <a:pt x="533" y="1936"/>
                </a:moveTo>
                <a:lnTo>
                  <a:pt x="469" y="1936"/>
                </a:lnTo>
                <a:lnTo>
                  <a:pt x="469" y="1920"/>
                </a:lnTo>
                <a:lnTo>
                  <a:pt x="533" y="1920"/>
                </a:lnTo>
                <a:lnTo>
                  <a:pt x="533" y="1936"/>
                </a:lnTo>
                <a:close/>
                <a:moveTo>
                  <a:pt x="421" y="1936"/>
                </a:moveTo>
                <a:lnTo>
                  <a:pt x="357" y="1936"/>
                </a:lnTo>
                <a:lnTo>
                  <a:pt x="357" y="1920"/>
                </a:lnTo>
                <a:lnTo>
                  <a:pt x="421" y="1920"/>
                </a:lnTo>
                <a:lnTo>
                  <a:pt x="421" y="1936"/>
                </a:lnTo>
                <a:close/>
                <a:moveTo>
                  <a:pt x="309" y="1936"/>
                </a:moveTo>
                <a:lnTo>
                  <a:pt x="245" y="1936"/>
                </a:lnTo>
                <a:lnTo>
                  <a:pt x="245" y="1920"/>
                </a:lnTo>
                <a:lnTo>
                  <a:pt x="309" y="1920"/>
                </a:lnTo>
                <a:lnTo>
                  <a:pt x="309" y="1936"/>
                </a:lnTo>
                <a:close/>
                <a:moveTo>
                  <a:pt x="197" y="1936"/>
                </a:moveTo>
                <a:lnTo>
                  <a:pt x="133" y="1936"/>
                </a:lnTo>
                <a:lnTo>
                  <a:pt x="133" y="1920"/>
                </a:lnTo>
                <a:lnTo>
                  <a:pt x="197" y="1920"/>
                </a:lnTo>
                <a:lnTo>
                  <a:pt x="197" y="1936"/>
                </a:lnTo>
                <a:close/>
                <a:moveTo>
                  <a:pt x="85" y="1936"/>
                </a:moveTo>
                <a:lnTo>
                  <a:pt x="83" y="1936"/>
                </a:lnTo>
                <a:cubicBezTo>
                  <a:pt x="79" y="1936"/>
                  <a:pt x="75" y="1933"/>
                  <a:pt x="75" y="1928"/>
                </a:cubicBezTo>
                <a:lnTo>
                  <a:pt x="75" y="1866"/>
                </a:lnTo>
                <a:lnTo>
                  <a:pt x="91" y="1866"/>
                </a:lnTo>
                <a:lnTo>
                  <a:pt x="91" y="1928"/>
                </a:lnTo>
                <a:lnTo>
                  <a:pt x="83" y="1920"/>
                </a:lnTo>
                <a:lnTo>
                  <a:pt x="85" y="1920"/>
                </a:lnTo>
                <a:lnTo>
                  <a:pt x="85" y="1936"/>
                </a:lnTo>
                <a:close/>
                <a:moveTo>
                  <a:pt x="75" y="1818"/>
                </a:moveTo>
                <a:lnTo>
                  <a:pt x="75" y="1754"/>
                </a:lnTo>
                <a:lnTo>
                  <a:pt x="91" y="1754"/>
                </a:lnTo>
                <a:lnTo>
                  <a:pt x="91" y="1818"/>
                </a:lnTo>
                <a:lnTo>
                  <a:pt x="75" y="1818"/>
                </a:lnTo>
                <a:close/>
                <a:moveTo>
                  <a:pt x="75" y="1705"/>
                </a:moveTo>
                <a:lnTo>
                  <a:pt x="75" y="1641"/>
                </a:lnTo>
                <a:lnTo>
                  <a:pt x="91" y="1641"/>
                </a:lnTo>
                <a:lnTo>
                  <a:pt x="91" y="1705"/>
                </a:lnTo>
                <a:lnTo>
                  <a:pt x="75" y="1705"/>
                </a:lnTo>
                <a:close/>
                <a:moveTo>
                  <a:pt x="75" y="1593"/>
                </a:moveTo>
                <a:lnTo>
                  <a:pt x="75" y="1529"/>
                </a:lnTo>
                <a:lnTo>
                  <a:pt x="91" y="1529"/>
                </a:lnTo>
                <a:lnTo>
                  <a:pt x="91" y="1593"/>
                </a:lnTo>
                <a:lnTo>
                  <a:pt x="75" y="1593"/>
                </a:lnTo>
                <a:close/>
                <a:moveTo>
                  <a:pt x="75" y="1481"/>
                </a:moveTo>
                <a:lnTo>
                  <a:pt x="75" y="1417"/>
                </a:lnTo>
                <a:lnTo>
                  <a:pt x="91" y="1417"/>
                </a:lnTo>
                <a:lnTo>
                  <a:pt x="91" y="1481"/>
                </a:lnTo>
                <a:lnTo>
                  <a:pt x="75" y="1481"/>
                </a:lnTo>
                <a:close/>
                <a:moveTo>
                  <a:pt x="75" y="1369"/>
                </a:moveTo>
                <a:lnTo>
                  <a:pt x="75" y="1305"/>
                </a:lnTo>
                <a:lnTo>
                  <a:pt x="91" y="1305"/>
                </a:lnTo>
                <a:lnTo>
                  <a:pt x="91" y="1369"/>
                </a:lnTo>
                <a:lnTo>
                  <a:pt x="75" y="1369"/>
                </a:lnTo>
                <a:close/>
                <a:moveTo>
                  <a:pt x="75" y="1257"/>
                </a:moveTo>
                <a:lnTo>
                  <a:pt x="75" y="1193"/>
                </a:lnTo>
                <a:lnTo>
                  <a:pt x="91" y="1193"/>
                </a:lnTo>
                <a:lnTo>
                  <a:pt x="91" y="1257"/>
                </a:lnTo>
                <a:lnTo>
                  <a:pt x="75" y="1257"/>
                </a:lnTo>
                <a:close/>
                <a:moveTo>
                  <a:pt x="75" y="1145"/>
                </a:moveTo>
                <a:lnTo>
                  <a:pt x="75" y="1081"/>
                </a:lnTo>
                <a:lnTo>
                  <a:pt x="91" y="1081"/>
                </a:lnTo>
                <a:lnTo>
                  <a:pt x="91" y="1145"/>
                </a:lnTo>
                <a:lnTo>
                  <a:pt x="75" y="1145"/>
                </a:lnTo>
                <a:close/>
                <a:moveTo>
                  <a:pt x="75" y="1033"/>
                </a:moveTo>
                <a:lnTo>
                  <a:pt x="75" y="969"/>
                </a:lnTo>
                <a:lnTo>
                  <a:pt x="91" y="969"/>
                </a:lnTo>
                <a:lnTo>
                  <a:pt x="91" y="1033"/>
                </a:lnTo>
                <a:lnTo>
                  <a:pt x="75" y="1033"/>
                </a:lnTo>
                <a:close/>
                <a:moveTo>
                  <a:pt x="75" y="921"/>
                </a:moveTo>
                <a:lnTo>
                  <a:pt x="75" y="857"/>
                </a:lnTo>
                <a:lnTo>
                  <a:pt x="91" y="857"/>
                </a:lnTo>
                <a:lnTo>
                  <a:pt x="91" y="921"/>
                </a:lnTo>
                <a:lnTo>
                  <a:pt x="75" y="921"/>
                </a:lnTo>
                <a:close/>
                <a:moveTo>
                  <a:pt x="75" y="809"/>
                </a:moveTo>
                <a:lnTo>
                  <a:pt x="75" y="745"/>
                </a:lnTo>
                <a:lnTo>
                  <a:pt x="91" y="745"/>
                </a:lnTo>
                <a:lnTo>
                  <a:pt x="91" y="809"/>
                </a:lnTo>
                <a:lnTo>
                  <a:pt x="75" y="809"/>
                </a:lnTo>
                <a:close/>
                <a:moveTo>
                  <a:pt x="75" y="696"/>
                </a:moveTo>
                <a:lnTo>
                  <a:pt x="75" y="632"/>
                </a:lnTo>
                <a:lnTo>
                  <a:pt x="91" y="632"/>
                </a:lnTo>
                <a:lnTo>
                  <a:pt x="91" y="696"/>
                </a:lnTo>
                <a:lnTo>
                  <a:pt x="75" y="696"/>
                </a:lnTo>
                <a:close/>
                <a:moveTo>
                  <a:pt x="75" y="584"/>
                </a:moveTo>
                <a:lnTo>
                  <a:pt x="75" y="520"/>
                </a:lnTo>
                <a:lnTo>
                  <a:pt x="91" y="520"/>
                </a:lnTo>
                <a:lnTo>
                  <a:pt x="91" y="584"/>
                </a:lnTo>
                <a:lnTo>
                  <a:pt x="75" y="584"/>
                </a:lnTo>
                <a:close/>
                <a:moveTo>
                  <a:pt x="75" y="472"/>
                </a:moveTo>
                <a:lnTo>
                  <a:pt x="75" y="408"/>
                </a:lnTo>
                <a:lnTo>
                  <a:pt x="91" y="408"/>
                </a:lnTo>
                <a:lnTo>
                  <a:pt x="91" y="472"/>
                </a:lnTo>
                <a:lnTo>
                  <a:pt x="75" y="472"/>
                </a:lnTo>
                <a:close/>
                <a:moveTo>
                  <a:pt x="75" y="360"/>
                </a:moveTo>
                <a:lnTo>
                  <a:pt x="75" y="296"/>
                </a:lnTo>
                <a:lnTo>
                  <a:pt x="91" y="296"/>
                </a:lnTo>
                <a:lnTo>
                  <a:pt x="91" y="360"/>
                </a:lnTo>
                <a:lnTo>
                  <a:pt x="75" y="360"/>
                </a:lnTo>
                <a:close/>
                <a:moveTo>
                  <a:pt x="75" y="248"/>
                </a:moveTo>
                <a:lnTo>
                  <a:pt x="75" y="184"/>
                </a:lnTo>
                <a:lnTo>
                  <a:pt x="91" y="184"/>
                </a:lnTo>
                <a:lnTo>
                  <a:pt x="91" y="248"/>
                </a:lnTo>
                <a:lnTo>
                  <a:pt x="75" y="248"/>
                </a:lnTo>
                <a:close/>
                <a:moveTo>
                  <a:pt x="75" y="136"/>
                </a:moveTo>
                <a:lnTo>
                  <a:pt x="75" y="72"/>
                </a:lnTo>
                <a:lnTo>
                  <a:pt x="91" y="72"/>
                </a:lnTo>
                <a:lnTo>
                  <a:pt x="91" y="136"/>
                </a:lnTo>
                <a:lnTo>
                  <a:pt x="75" y="136"/>
                </a:lnTo>
                <a:close/>
                <a:moveTo>
                  <a:pt x="2" y="159"/>
                </a:moveTo>
                <a:lnTo>
                  <a:pt x="83" y="19"/>
                </a:lnTo>
                <a:lnTo>
                  <a:pt x="165" y="159"/>
                </a:lnTo>
                <a:cubicBezTo>
                  <a:pt x="167" y="163"/>
                  <a:pt x="166" y="168"/>
                  <a:pt x="162" y="170"/>
                </a:cubicBezTo>
                <a:cubicBezTo>
                  <a:pt x="158" y="172"/>
                  <a:pt x="154" y="171"/>
                  <a:pt x="151" y="167"/>
                </a:cubicBezTo>
                <a:lnTo>
                  <a:pt x="77" y="39"/>
                </a:lnTo>
                <a:lnTo>
                  <a:pt x="90" y="39"/>
                </a:lnTo>
                <a:lnTo>
                  <a:pt x="16" y="167"/>
                </a:lnTo>
                <a:cubicBezTo>
                  <a:pt x="13" y="171"/>
                  <a:pt x="9" y="172"/>
                  <a:pt x="5" y="170"/>
                </a:cubicBezTo>
                <a:cubicBezTo>
                  <a:pt x="1" y="168"/>
                  <a:pt x="0" y="163"/>
                  <a:pt x="2" y="159"/>
                </a:cubicBezTo>
                <a:close/>
              </a:path>
            </a:pathLst>
          </a:custGeom>
          <a:solidFill>
            <a:srgbClr val="065D98"/>
          </a:solidFill>
          <a:ln w="0" cap="flat">
            <a:solidFill>
              <a:srgbClr val="065D98"/>
            </a:solidFill>
            <a:prstDash val="solid"/>
            <a:round/>
            <a:headEnd/>
            <a:tailEnd/>
          </a:ln>
        </p:spPr>
        <p:txBody>
          <a:bodyPr/>
          <a:lstStyle/>
          <a:p>
            <a:endParaRPr lang="en-US" sz="1100"/>
          </a:p>
        </p:txBody>
      </p:sp>
      <p:sp>
        <p:nvSpPr>
          <p:cNvPr id="73" name="Rectangle 50">
            <a:extLst>
              <a:ext uri="{FF2B5EF4-FFF2-40B4-BE49-F238E27FC236}">
                <a16:creationId xmlns:a16="http://schemas.microsoft.com/office/drawing/2014/main" id="{631EDE8A-3C03-4038-86A5-DC67BEEBE17B}"/>
              </a:ext>
            </a:extLst>
          </p:cNvPr>
          <p:cNvSpPr>
            <a:spLocks noChangeArrowheads="1"/>
          </p:cNvSpPr>
          <p:nvPr/>
        </p:nvSpPr>
        <p:spPr bwMode="auto">
          <a:xfrm>
            <a:off x="5586164" y="5523117"/>
            <a:ext cx="1019320" cy="338554"/>
          </a:xfrm>
          <a:prstGeom prst="rect">
            <a:avLst/>
          </a:prstGeom>
          <a:noFill/>
          <a:ln w="9525">
            <a:noFill/>
            <a:miter lim="800000"/>
            <a:headEnd/>
            <a:tailEnd/>
          </a:ln>
        </p:spPr>
        <p:txBody>
          <a:bodyPr wrap="square" lIns="0" tIns="0" rIns="0" bIns="0">
            <a:spAutoFit/>
          </a:bodyPr>
          <a:lstStyle/>
          <a:p>
            <a:r>
              <a:rPr lang="it-IT" sz="1100" dirty="0">
                <a:solidFill>
                  <a:srgbClr val="003E74"/>
                </a:solidFill>
                <a:latin typeface="EniTabReg" panose="02000506030000020004"/>
              </a:rPr>
              <a:t>Impact on new </a:t>
            </a:r>
          </a:p>
          <a:p>
            <a:r>
              <a:rPr lang="it-IT" sz="1100" dirty="0">
                <a:solidFill>
                  <a:srgbClr val="003E74"/>
                </a:solidFill>
                <a:latin typeface="EniTabReg" panose="02000506030000020004"/>
              </a:rPr>
              <a:t>qualification</a:t>
            </a:r>
          </a:p>
        </p:txBody>
      </p:sp>
      <p:sp>
        <p:nvSpPr>
          <p:cNvPr id="74" name="Rectangle 105">
            <a:extLst>
              <a:ext uri="{FF2B5EF4-FFF2-40B4-BE49-F238E27FC236}">
                <a16:creationId xmlns:a16="http://schemas.microsoft.com/office/drawing/2014/main" id="{4088646D-32D0-4DA3-8805-E47A27AB6050}"/>
              </a:ext>
            </a:extLst>
          </p:cNvPr>
          <p:cNvSpPr>
            <a:spLocks noChangeArrowheads="1"/>
          </p:cNvSpPr>
          <p:nvPr/>
        </p:nvSpPr>
        <p:spPr bwMode="auto">
          <a:xfrm>
            <a:off x="2737214" y="5749221"/>
            <a:ext cx="577274" cy="246221"/>
          </a:xfrm>
          <a:prstGeom prst="rect">
            <a:avLst/>
          </a:prstGeom>
          <a:noFill/>
          <a:ln w="9525">
            <a:noFill/>
            <a:miter lim="800000"/>
            <a:headEnd/>
            <a:tailEnd/>
          </a:ln>
        </p:spPr>
        <p:txBody>
          <a:bodyPr wrap="none" lIns="0" tIns="0" rIns="0" bIns="0">
            <a:spAutoFit/>
          </a:bodyPr>
          <a:lstStyle/>
          <a:p>
            <a:pPr>
              <a:defRPr/>
            </a:pPr>
            <a:r>
              <a:rPr lang="it-IT" sz="1600" b="1" dirty="0">
                <a:solidFill>
                  <a:srgbClr val="C00000"/>
                </a:solidFill>
                <a:latin typeface="EniTabReg" panose="02000506030000020004" pitchFamily="50" charset="0"/>
              </a:rPr>
              <a:t>IMPACT</a:t>
            </a:r>
            <a:endParaRPr lang="it-IT" sz="1400" i="1" dirty="0">
              <a:solidFill>
                <a:srgbClr val="002060"/>
              </a:solidFill>
            </a:endParaRPr>
          </a:p>
        </p:txBody>
      </p:sp>
    </p:spTree>
    <p:extLst>
      <p:ext uri="{BB962C8B-B14F-4D97-AF65-F5344CB8AC3E}">
        <p14:creationId xmlns:p14="http://schemas.microsoft.com/office/powerpoint/2010/main" val="41646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74"/>
          <p:cNvSpPr txBox="1"/>
          <p:nvPr/>
        </p:nvSpPr>
        <p:spPr>
          <a:xfrm>
            <a:off x="862383" y="5986040"/>
            <a:ext cx="10288434" cy="669479"/>
          </a:xfrm>
          <a:prstGeom prst="rect">
            <a:avLst/>
          </a:prstGeom>
          <a:noFill/>
        </p:spPr>
        <p:txBody>
          <a:bodyPr wrap="square" rtlCol="0">
            <a:spAutoFit/>
          </a:bodyPr>
          <a:lstStyle/>
          <a:p>
            <a:pPr marL="273050" indent="-273050">
              <a:lnSpc>
                <a:spcPts val="1100"/>
              </a:lnSpc>
              <a:spcBef>
                <a:spcPts val="600"/>
              </a:spcBef>
            </a:pPr>
            <a:r>
              <a:rPr lang="it-IT" sz="1200" i="1" dirty="0">
                <a:latin typeface="EniTabReg" panose="02000506030000020004"/>
              </a:rPr>
              <a:t>(*) Suppliers qualified by the HQ, International and Megasupplier vendors; </a:t>
            </a:r>
            <a:r>
              <a:rPr lang="en-US" sz="1200" dirty="0">
                <a:latin typeface="EniTabReg" panose="02000506030000020004"/>
              </a:rPr>
              <a:t>more than 450.000€ for open contracts and more than 150.000€ for closed contracts</a:t>
            </a:r>
            <a:endParaRPr lang="it-IT" sz="1200" i="1" dirty="0">
              <a:latin typeface="EniTabReg" panose="02000506030000020004"/>
            </a:endParaRPr>
          </a:p>
          <a:p>
            <a:pPr marL="273050" indent="-273050">
              <a:lnSpc>
                <a:spcPts val="1100"/>
              </a:lnSpc>
              <a:spcBef>
                <a:spcPts val="600"/>
              </a:spcBef>
            </a:pPr>
            <a:r>
              <a:rPr lang="it-IT" sz="1200" i="1" dirty="0">
                <a:latin typeface="EniTabReg" panose="02000506030000020004"/>
              </a:rPr>
              <a:t>(**) </a:t>
            </a:r>
            <a:r>
              <a:rPr lang="en-US" sz="1200" i="1" dirty="0">
                <a:latin typeface="EniTabReg" panose="02000506030000020004"/>
              </a:rPr>
              <a:t>To calculate Vendor Rating, each feedback remains effective for 36 months; it will be necessary a minimum of 3 feedbacks to have a significant Vendor Rating</a:t>
            </a:r>
            <a:r>
              <a:rPr lang="it-IT" sz="1200" i="1" dirty="0">
                <a:latin typeface="EniTabReg" panose="02000506030000020004"/>
              </a:rPr>
              <a:t> </a:t>
            </a:r>
          </a:p>
          <a:p>
            <a:pPr marL="273050" indent="-273050">
              <a:lnSpc>
                <a:spcPts val="1100"/>
              </a:lnSpc>
              <a:spcBef>
                <a:spcPts val="600"/>
              </a:spcBef>
            </a:pPr>
            <a:r>
              <a:rPr lang="it-IT" sz="1200" i="1" dirty="0">
                <a:latin typeface="EniTabReg" panose="02000506030000020004"/>
              </a:rPr>
              <a:t>(***) The Performance Indicator is the final evaluation related to specific performance feedback (the IP is calculated on all types of feedback)</a:t>
            </a:r>
            <a:r>
              <a:rPr lang="it-IT" sz="1200" i="1" dirty="0">
                <a:solidFill>
                  <a:srgbClr val="000000"/>
                </a:solidFill>
                <a:latin typeface="EniTabReg" panose="02000506030000020004"/>
              </a:rPr>
              <a:t> </a:t>
            </a:r>
            <a:endParaRPr lang="en-US" sz="1200" i="1" dirty="0">
              <a:latin typeface="EniTabReg" panose="02000506030000020004"/>
            </a:endParaRPr>
          </a:p>
        </p:txBody>
      </p:sp>
      <p:grpSp>
        <p:nvGrpSpPr>
          <p:cNvPr id="2" name="Gruppo 1"/>
          <p:cNvGrpSpPr/>
          <p:nvPr/>
        </p:nvGrpSpPr>
        <p:grpSpPr>
          <a:xfrm>
            <a:off x="964924" y="1061403"/>
            <a:ext cx="10539523" cy="4607443"/>
            <a:chOff x="1041124" y="1803450"/>
            <a:chExt cx="10539523" cy="4607443"/>
          </a:xfrm>
        </p:grpSpPr>
        <p:sp>
          <p:nvSpPr>
            <p:cNvPr id="46" name="Oval 45"/>
            <p:cNvSpPr/>
            <p:nvPr/>
          </p:nvSpPr>
          <p:spPr bwMode="auto">
            <a:xfrm>
              <a:off x="7387829" y="5154572"/>
              <a:ext cx="1441540" cy="766047"/>
            </a:xfrm>
            <a:prstGeom prst="ellipse">
              <a:avLst/>
            </a:prstGeom>
            <a:solidFill>
              <a:srgbClr val="3333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Supplier status</a:t>
              </a:r>
            </a:p>
          </p:txBody>
        </p:sp>
        <p:cxnSp>
          <p:nvCxnSpPr>
            <p:cNvPr id="48" name="Elbow Connector 84"/>
            <p:cNvCxnSpPr>
              <a:stCxn id="54" idx="3"/>
            </p:cNvCxnSpPr>
            <p:nvPr/>
          </p:nvCxnSpPr>
          <p:spPr bwMode="auto">
            <a:xfrm flipV="1">
              <a:off x="3060024" y="5538918"/>
              <a:ext cx="1864401" cy="794"/>
            </a:xfrm>
            <a:prstGeom prst="straightConnector1">
              <a:avLst/>
            </a:prstGeom>
            <a:ln w="38100">
              <a:solidFill>
                <a:srgbClr val="333399"/>
              </a:solidFill>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91"/>
            <p:cNvCxnSpPr/>
            <p:nvPr/>
          </p:nvCxnSpPr>
          <p:spPr bwMode="auto">
            <a:xfrm>
              <a:off x="6376438" y="5613324"/>
              <a:ext cx="929237" cy="0"/>
            </a:xfrm>
            <a:prstGeom prst="straightConnector1">
              <a:avLst/>
            </a:prstGeom>
            <a:ln w="38100">
              <a:solidFill>
                <a:srgbClr val="333399"/>
              </a:solidFill>
              <a:tailEnd type="arrow"/>
            </a:ln>
          </p:spPr>
          <p:style>
            <a:lnRef idx="1">
              <a:schemeClr val="accent1"/>
            </a:lnRef>
            <a:fillRef idx="0">
              <a:schemeClr val="accent1"/>
            </a:fillRef>
            <a:effectRef idx="0">
              <a:schemeClr val="accent1"/>
            </a:effectRef>
            <a:fontRef idx="minor">
              <a:schemeClr val="tx1"/>
            </a:fontRef>
          </p:style>
        </p:cxnSp>
        <p:pic>
          <p:nvPicPr>
            <p:cNvPr id="112652" name="Picture 26" descr="community"/>
            <p:cNvPicPr>
              <a:picLocks noChangeAspect="1" noChangeArrowheads="1"/>
            </p:cNvPicPr>
            <p:nvPr/>
          </p:nvPicPr>
          <p:blipFill>
            <a:blip r:embed="rId3" cstate="print"/>
            <a:srcRect/>
            <a:stretch>
              <a:fillRect/>
            </a:stretch>
          </p:blipFill>
          <p:spPr bwMode="auto">
            <a:xfrm>
              <a:off x="5044003" y="5120406"/>
              <a:ext cx="1290637" cy="985837"/>
            </a:xfrm>
            <a:prstGeom prst="rect">
              <a:avLst/>
            </a:prstGeom>
            <a:noFill/>
            <a:ln w="9525">
              <a:noFill/>
              <a:miter lim="800000"/>
              <a:headEnd/>
              <a:tailEnd/>
            </a:ln>
          </p:spPr>
        </p:pic>
        <p:sp>
          <p:nvSpPr>
            <p:cNvPr id="53" name="TextBox 140"/>
            <p:cNvSpPr txBox="1">
              <a:spLocks noChangeArrowheads="1"/>
            </p:cNvSpPr>
            <p:nvPr/>
          </p:nvSpPr>
          <p:spPr bwMode="auto">
            <a:xfrm>
              <a:off x="5044003" y="5001015"/>
              <a:ext cx="1231363" cy="238783"/>
            </a:xfrm>
            <a:prstGeom prst="rect">
              <a:avLst/>
            </a:prstGeom>
            <a:noFill/>
            <a:ln w="9525">
              <a:noFill/>
              <a:miter lim="800000"/>
              <a:headEnd/>
              <a:tailEnd/>
            </a:ln>
          </p:spPr>
          <p:txBody>
            <a:bodyPr wrap="none">
              <a:spAutoFit/>
            </a:bodyPr>
            <a:lstStyle/>
            <a:p>
              <a:pPr algn="ctr">
                <a:lnSpc>
                  <a:spcPts val="1100"/>
                </a:lnSpc>
                <a:defRPr/>
              </a:pPr>
              <a:r>
                <a:rPr lang="en-US" sz="1200" b="1" dirty="0"/>
                <a:t>Evaluation Team</a:t>
              </a:r>
            </a:p>
          </p:txBody>
        </p:sp>
        <p:sp>
          <p:nvSpPr>
            <p:cNvPr id="54" name="Rounded Rectangle 53"/>
            <p:cNvSpPr/>
            <p:nvPr/>
          </p:nvSpPr>
          <p:spPr bwMode="auto">
            <a:xfrm>
              <a:off x="1075854" y="5254086"/>
              <a:ext cx="1984170" cy="571251"/>
            </a:xfrm>
            <a:prstGeom prst="roundRect">
              <a:avLst/>
            </a:prstGeom>
            <a:solidFill>
              <a:schemeClr val="bg1">
                <a:lumMod val="50000"/>
              </a:schemeClr>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schemeClr val="bg1"/>
                  </a:solidFill>
                </a:rPr>
                <a:t>Misconduct</a:t>
              </a:r>
            </a:p>
            <a:p>
              <a:pPr algn="ctr">
                <a:defRPr/>
              </a:pPr>
              <a:r>
                <a:rPr lang="en-US" sz="1400" b="1">
                  <a:solidFill>
                    <a:schemeClr val="bg1"/>
                  </a:solidFill>
                </a:rPr>
                <a:t>feedbacks</a:t>
              </a:r>
            </a:p>
          </p:txBody>
        </p:sp>
        <p:cxnSp>
          <p:nvCxnSpPr>
            <p:cNvPr id="58" name="Elbow Connector 57"/>
            <p:cNvCxnSpPr/>
            <p:nvPr/>
          </p:nvCxnSpPr>
          <p:spPr bwMode="auto">
            <a:xfrm>
              <a:off x="3064003" y="4328574"/>
              <a:ext cx="1860422" cy="901726"/>
            </a:xfrm>
            <a:prstGeom prst="bentConnector3">
              <a:avLst>
                <a:gd name="adj1" fmla="val 50000"/>
              </a:avLst>
            </a:prstGeom>
            <a:ln w="38100">
              <a:solidFill>
                <a:srgbClr val="333399"/>
              </a:solidFill>
              <a:tailEnd type="arrow"/>
            </a:ln>
          </p:spPr>
          <p:style>
            <a:lnRef idx="1">
              <a:schemeClr val="accent1"/>
            </a:lnRef>
            <a:fillRef idx="0">
              <a:schemeClr val="accent1"/>
            </a:fillRef>
            <a:effectRef idx="0">
              <a:schemeClr val="accent1"/>
            </a:effectRef>
            <a:fontRef idx="minor">
              <a:schemeClr val="tx1"/>
            </a:fontRef>
          </p:style>
        </p:cxnSp>
        <p:sp>
          <p:nvSpPr>
            <p:cNvPr id="112658" name="Rectangle 74"/>
            <p:cNvSpPr>
              <a:spLocks noChangeArrowheads="1"/>
            </p:cNvSpPr>
            <p:nvPr/>
          </p:nvSpPr>
          <p:spPr bwMode="auto">
            <a:xfrm>
              <a:off x="9823284" y="5001015"/>
              <a:ext cx="1757363" cy="485646"/>
            </a:xfrm>
            <a:prstGeom prst="rect">
              <a:avLst/>
            </a:prstGeom>
            <a:noFill/>
            <a:ln w="9525">
              <a:noFill/>
              <a:miter lim="800000"/>
              <a:headEnd/>
              <a:tailEnd/>
            </a:ln>
          </p:spPr>
          <p:txBody>
            <a:bodyPr>
              <a:spAutoFit/>
            </a:bodyPr>
            <a:lstStyle/>
            <a:p>
              <a:pPr algn="ctr">
                <a:lnSpc>
                  <a:spcPts val="1000"/>
                </a:lnSpc>
              </a:pPr>
              <a:r>
                <a:rPr lang="en-US" sz="1200" b="1" dirty="0"/>
                <a:t>Indicator below the acceptability thresholds (50/100)</a:t>
              </a:r>
            </a:p>
          </p:txBody>
        </p:sp>
        <p:sp>
          <p:nvSpPr>
            <p:cNvPr id="112659" name="TextBox 140"/>
            <p:cNvSpPr txBox="1">
              <a:spLocks noChangeArrowheads="1"/>
            </p:cNvSpPr>
            <p:nvPr/>
          </p:nvSpPr>
          <p:spPr bwMode="auto">
            <a:xfrm>
              <a:off x="1150691" y="1803450"/>
              <a:ext cx="1989138" cy="307777"/>
            </a:xfrm>
            <a:prstGeom prst="rect">
              <a:avLst/>
            </a:prstGeom>
            <a:noFill/>
            <a:ln w="9525">
              <a:noFill/>
              <a:miter lim="800000"/>
              <a:headEnd/>
              <a:tailEnd/>
            </a:ln>
          </p:spPr>
          <p:txBody>
            <a:bodyPr anchor="ctr">
              <a:spAutoFit/>
            </a:bodyPr>
            <a:lstStyle/>
            <a:p>
              <a:pPr algn="ctr"/>
              <a:r>
                <a:rPr lang="en-US" sz="1400" b="1" dirty="0"/>
                <a:t>Feedbacks</a:t>
              </a:r>
            </a:p>
          </p:txBody>
        </p:sp>
        <p:sp>
          <p:nvSpPr>
            <p:cNvPr id="112660" name="TextBox 140"/>
            <p:cNvSpPr txBox="1">
              <a:spLocks noChangeArrowheads="1"/>
            </p:cNvSpPr>
            <p:nvPr/>
          </p:nvSpPr>
          <p:spPr bwMode="auto">
            <a:xfrm>
              <a:off x="4433344" y="1811032"/>
              <a:ext cx="2236787" cy="307777"/>
            </a:xfrm>
            <a:prstGeom prst="rect">
              <a:avLst/>
            </a:prstGeom>
            <a:noFill/>
            <a:ln w="9525">
              <a:noFill/>
              <a:miter lim="800000"/>
              <a:headEnd/>
              <a:tailEnd/>
            </a:ln>
          </p:spPr>
          <p:txBody>
            <a:bodyPr lIns="0" rIns="0" anchor="ctr">
              <a:spAutoFit/>
            </a:bodyPr>
            <a:lstStyle/>
            <a:p>
              <a:pPr algn="ctr"/>
              <a:r>
                <a:rPr lang="en-US" sz="1400" b="1" dirty="0"/>
                <a:t>Evaluation mechanisms</a:t>
              </a:r>
            </a:p>
          </p:txBody>
        </p:sp>
        <p:sp>
          <p:nvSpPr>
            <p:cNvPr id="65" name="Rectangle 64"/>
            <p:cNvSpPr/>
            <p:nvPr/>
          </p:nvSpPr>
          <p:spPr bwMode="auto">
            <a:xfrm>
              <a:off x="6930674" y="5967310"/>
              <a:ext cx="2355850" cy="443583"/>
            </a:xfrm>
            <a:prstGeom prst="rect">
              <a:avLst/>
            </a:prstGeom>
          </p:spPr>
          <p:txBody>
            <a:bodyPr>
              <a:spAutoFit/>
            </a:bodyPr>
            <a:lstStyle/>
            <a:p>
              <a:pPr algn="ctr">
                <a:lnSpc>
                  <a:spcPts val="900"/>
                </a:lnSpc>
                <a:defRPr/>
              </a:pPr>
              <a:r>
                <a:rPr lang="en-US" sz="1100" b="1" dirty="0"/>
                <a:t>Supplier status </a:t>
              </a:r>
              <a:r>
                <a:rPr lang="en-US" sz="1100" dirty="0"/>
                <a:t>(Active Status, Warning Status with Authorization, Suspended, Disqualified)</a:t>
              </a:r>
            </a:p>
          </p:txBody>
        </p:sp>
        <p:sp>
          <p:nvSpPr>
            <p:cNvPr id="112662" name="TextBox 140"/>
            <p:cNvSpPr txBox="1">
              <a:spLocks noChangeArrowheads="1"/>
            </p:cNvSpPr>
            <p:nvPr/>
          </p:nvSpPr>
          <p:spPr bwMode="auto">
            <a:xfrm>
              <a:off x="7186613" y="1815002"/>
              <a:ext cx="2557462" cy="307777"/>
            </a:xfrm>
            <a:prstGeom prst="rect">
              <a:avLst/>
            </a:prstGeom>
            <a:noFill/>
            <a:ln w="9525">
              <a:noFill/>
              <a:miter lim="800000"/>
              <a:headEnd/>
              <a:tailEnd/>
            </a:ln>
          </p:spPr>
          <p:txBody>
            <a:bodyPr lIns="0" rIns="0" anchor="ctr">
              <a:spAutoFit/>
            </a:bodyPr>
            <a:lstStyle/>
            <a:p>
              <a:pPr algn="ctr"/>
              <a:r>
                <a:rPr lang="en-US" sz="1400" b="1" dirty="0"/>
                <a:t>Supplier Final Evaluation</a:t>
              </a:r>
            </a:p>
          </p:txBody>
        </p:sp>
        <p:cxnSp>
          <p:nvCxnSpPr>
            <p:cNvPr id="69" name="Straight Connector 68"/>
            <p:cNvCxnSpPr/>
            <p:nvPr/>
          </p:nvCxnSpPr>
          <p:spPr bwMode="auto">
            <a:xfrm>
              <a:off x="1405706" y="2070095"/>
              <a:ext cx="149225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8" name="Picture 21"/>
            <p:cNvPicPr>
              <a:picLocks noChangeAspect="1" noChangeArrowheads="1"/>
            </p:cNvPicPr>
            <p:nvPr/>
          </p:nvPicPr>
          <p:blipFill>
            <a:blip r:embed="rId4" cstate="print"/>
            <a:srcRect/>
            <a:stretch>
              <a:fillRect/>
            </a:stretch>
          </p:blipFill>
          <p:spPr bwMode="auto">
            <a:xfrm>
              <a:off x="10541662" y="4690502"/>
              <a:ext cx="320606" cy="302904"/>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70" name="Straight Connector 69"/>
            <p:cNvCxnSpPr/>
            <p:nvPr/>
          </p:nvCxnSpPr>
          <p:spPr bwMode="auto">
            <a:xfrm flipV="1">
              <a:off x="4265210" y="2070095"/>
              <a:ext cx="2396847" cy="59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a:off x="7325136" y="2076045"/>
              <a:ext cx="230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bwMode="auto">
            <a:xfrm>
              <a:off x="7709121" y="2226404"/>
              <a:ext cx="1434829" cy="766047"/>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sz="1200" b="1" dirty="0">
                  <a:solidFill>
                    <a:schemeClr val="bg1"/>
                  </a:solidFill>
                </a:rPr>
                <a:t>Vendor Rating</a:t>
              </a:r>
              <a:br>
                <a:rPr lang="en-US" sz="1200" b="1" dirty="0">
                  <a:solidFill>
                    <a:schemeClr val="bg1"/>
                  </a:solidFill>
                </a:rPr>
              </a:br>
              <a:r>
                <a:rPr lang="en-US" sz="1200" b="1" dirty="0">
                  <a:solidFill>
                    <a:schemeClr val="bg1"/>
                  </a:solidFill>
                </a:rPr>
                <a:t>Index (IVR)**</a:t>
              </a:r>
            </a:p>
          </p:txBody>
        </p:sp>
        <p:pic>
          <p:nvPicPr>
            <p:cNvPr id="112670" name="Picture 16"/>
            <p:cNvPicPr>
              <a:picLocks noChangeAspect="1" noChangeArrowheads="1"/>
            </p:cNvPicPr>
            <p:nvPr/>
          </p:nvPicPr>
          <p:blipFill>
            <a:blip r:embed="rId5" cstate="print"/>
            <a:srcRect/>
            <a:stretch>
              <a:fillRect/>
            </a:stretch>
          </p:blipFill>
          <p:spPr bwMode="auto">
            <a:xfrm>
              <a:off x="3778049" y="2833459"/>
              <a:ext cx="684213" cy="604837"/>
            </a:xfrm>
            <a:prstGeom prst="rect">
              <a:avLst/>
            </a:prstGeom>
            <a:noFill/>
            <a:ln w="9525">
              <a:noFill/>
              <a:miter lim="800000"/>
              <a:headEnd/>
              <a:tailEnd/>
            </a:ln>
          </p:spPr>
        </p:pic>
        <p:sp>
          <p:nvSpPr>
            <p:cNvPr id="76" name="Rounded Rectangle 75"/>
            <p:cNvSpPr/>
            <p:nvPr/>
          </p:nvSpPr>
          <p:spPr bwMode="auto">
            <a:xfrm>
              <a:off x="1080307" y="2792651"/>
              <a:ext cx="1984170" cy="545863"/>
            </a:xfrm>
            <a:prstGeom prst="roundRect">
              <a:avLst/>
            </a:prstGeom>
            <a:solidFill>
              <a:schemeClr val="bg1">
                <a:lumMod val="50000"/>
              </a:schemeClr>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rPr>
                <a:t>Performance feedbacks</a:t>
              </a:r>
            </a:p>
          </p:txBody>
        </p:sp>
        <p:sp>
          <p:nvSpPr>
            <p:cNvPr id="57" name="Rounded Rectangle 56"/>
            <p:cNvSpPr/>
            <p:nvPr/>
          </p:nvSpPr>
          <p:spPr bwMode="auto">
            <a:xfrm>
              <a:off x="1041124" y="4067100"/>
              <a:ext cx="1984170" cy="569438"/>
            </a:xfrm>
            <a:prstGeom prst="roundRect">
              <a:avLst/>
            </a:prstGeom>
            <a:solidFill>
              <a:schemeClr val="bg1">
                <a:lumMod val="50000"/>
              </a:schemeClr>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rPr>
                <a:t>Serious non-performance feedbacks</a:t>
              </a:r>
            </a:p>
          </p:txBody>
        </p:sp>
        <p:pic>
          <p:nvPicPr>
            <p:cNvPr id="35" name="Picture 16"/>
            <p:cNvPicPr>
              <a:picLocks noChangeAspect="1" noChangeArrowheads="1"/>
            </p:cNvPicPr>
            <p:nvPr/>
          </p:nvPicPr>
          <p:blipFill>
            <a:blip r:embed="rId5" cstate="print"/>
            <a:srcRect/>
            <a:stretch>
              <a:fillRect/>
            </a:stretch>
          </p:blipFill>
          <p:spPr bwMode="auto">
            <a:xfrm>
              <a:off x="5053528" y="2830770"/>
              <a:ext cx="684213" cy="604837"/>
            </a:xfrm>
            <a:prstGeom prst="rect">
              <a:avLst/>
            </a:prstGeom>
            <a:noFill/>
            <a:ln w="9525">
              <a:noFill/>
              <a:miter lim="800000"/>
              <a:headEnd/>
              <a:tailEnd/>
            </a:ln>
          </p:spPr>
        </p:pic>
        <p:sp>
          <p:nvSpPr>
            <p:cNvPr id="36" name="Oval 71"/>
            <p:cNvSpPr/>
            <p:nvPr/>
          </p:nvSpPr>
          <p:spPr bwMode="auto">
            <a:xfrm>
              <a:off x="7709121" y="3710042"/>
              <a:ext cx="1488912" cy="766047"/>
            </a:xfrm>
            <a:prstGeom prst="ellipse">
              <a:avLst/>
            </a:prstGeom>
            <a:solidFill>
              <a:srgbClr val="FFD5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sz="1200" b="1" dirty="0">
                  <a:solidFill>
                    <a:schemeClr val="bg1"/>
                  </a:solidFill>
                </a:rPr>
                <a:t>Performance Indicator (IP)***</a:t>
              </a:r>
            </a:p>
          </p:txBody>
        </p:sp>
        <p:cxnSp>
          <p:nvCxnSpPr>
            <p:cNvPr id="37" name="Elbow Connector 65"/>
            <p:cNvCxnSpPr/>
            <p:nvPr/>
          </p:nvCxnSpPr>
          <p:spPr bwMode="auto">
            <a:xfrm>
              <a:off x="4345889" y="3101287"/>
              <a:ext cx="828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65"/>
            <p:cNvCxnSpPr/>
            <p:nvPr/>
          </p:nvCxnSpPr>
          <p:spPr bwMode="auto">
            <a:xfrm>
              <a:off x="3105537" y="3095288"/>
              <a:ext cx="840047" cy="5999"/>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54"/>
            <p:cNvCxnSpPr>
              <a:stCxn id="35" idx="0"/>
            </p:cNvCxnSpPr>
            <p:nvPr/>
          </p:nvCxnSpPr>
          <p:spPr bwMode="auto">
            <a:xfrm rot="5400000" flipH="1" flipV="1">
              <a:off x="6354683" y="1558452"/>
              <a:ext cx="313270" cy="2231366"/>
            </a:xfrm>
            <a:prstGeom prst="bentConnector2">
              <a:avLst/>
            </a:prstGeom>
            <a:ln w="254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54"/>
            <p:cNvCxnSpPr/>
            <p:nvPr/>
          </p:nvCxnSpPr>
          <p:spPr bwMode="auto">
            <a:xfrm rot="10800000" flipV="1">
              <a:off x="5647533" y="2509353"/>
              <a:ext cx="3550503" cy="2127185"/>
            </a:xfrm>
            <a:prstGeom prst="bentConnector3">
              <a:avLst>
                <a:gd name="adj1" fmla="val -36460"/>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3" name="Elbow Connector 65"/>
            <p:cNvCxnSpPr/>
            <p:nvPr/>
          </p:nvCxnSpPr>
          <p:spPr bwMode="auto">
            <a:xfrm>
              <a:off x="5653517" y="4624157"/>
              <a:ext cx="6168" cy="385567"/>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54"/>
            <p:cNvCxnSpPr>
              <a:stCxn id="112670" idx="2"/>
            </p:cNvCxnSpPr>
            <p:nvPr/>
          </p:nvCxnSpPr>
          <p:spPr bwMode="auto">
            <a:xfrm rot="16200000" flipH="1">
              <a:off x="5491206" y="2067245"/>
              <a:ext cx="703016" cy="3445117"/>
            </a:xfrm>
            <a:prstGeom prst="bentConnector2">
              <a:avLst/>
            </a:prstGeom>
            <a:ln w="28575">
              <a:solidFill>
                <a:srgbClr val="E89808"/>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Elbow Connector 65"/>
            <p:cNvCxnSpPr/>
            <p:nvPr/>
          </p:nvCxnSpPr>
          <p:spPr bwMode="auto">
            <a:xfrm>
              <a:off x="9245658" y="4095675"/>
              <a:ext cx="1203267" cy="1"/>
            </a:xfrm>
            <a:prstGeom prst="straightConnector1">
              <a:avLst/>
            </a:prstGeom>
            <a:ln w="25400">
              <a:solidFill>
                <a:srgbClr val="E89808"/>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0" name="TextBox 142"/>
            <p:cNvSpPr txBox="1">
              <a:spLocks noChangeArrowheads="1"/>
            </p:cNvSpPr>
            <p:nvPr/>
          </p:nvSpPr>
          <p:spPr bwMode="auto">
            <a:xfrm>
              <a:off x="4120155" y="2787629"/>
              <a:ext cx="1216162" cy="235385"/>
            </a:xfrm>
            <a:prstGeom prst="rect">
              <a:avLst/>
            </a:prstGeom>
            <a:noFill/>
            <a:ln w="9525">
              <a:noFill/>
              <a:miter lim="800000"/>
              <a:headEnd/>
              <a:tailEnd/>
            </a:ln>
          </p:spPr>
          <p:txBody>
            <a:bodyPr wrap="square">
              <a:spAutoFit/>
            </a:bodyPr>
            <a:lstStyle/>
            <a:p>
              <a:pPr algn="ctr">
                <a:lnSpc>
                  <a:spcPts val="1100"/>
                </a:lnSpc>
                <a:defRPr/>
              </a:pPr>
              <a:r>
                <a:rPr lang="it-IT" sz="1100" i="1" dirty="0">
                  <a:solidFill>
                    <a:srgbClr val="FF0000"/>
                  </a:solidFill>
                  <a:ea typeface="Verdana" panose="020B0604030504040204" pitchFamily="34" charset="0"/>
                  <a:cs typeface="Verdana" panose="020B0604030504040204" pitchFamily="34" charset="0"/>
                </a:rPr>
                <a:t>Mandatory FB*</a:t>
              </a:r>
            </a:p>
          </p:txBody>
        </p:sp>
        <p:sp>
          <p:nvSpPr>
            <p:cNvPr id="91" name="TextBox 142"/>
            <p:cNvSpPr txBox="1">
              <a:spLocks noChangeArrowheads="1"/>
            </p:cNvSpPr>
            <p:nvPr/>
          </p:nvSpPr>
          <p:spPr bwMode="auto">
            <a:xfrm>
              <a:off x="4120152" y="3777538"/>
              <a:ext cx="1216165" cy="374461"/>
            </a:xfrm>
            <a:prstGeom prst="rect">
              <a:avLst/>
            </a:prstGeom>
            <a:noFill/>
            <a:ln w="9525">
              <a:noFill/>
              <a:miter lim="800000"/>
              <a:headEnd/>
              <a:tailEnd/>
            </a:ln>
          </p:spPr>
          <p:txBody>
            <a:bodyPr wrap="square">
              <a:spAutoFit/>
            </a:bodyPr>
            <a:lstStyle/>
            <a:p>
              <a:pPr algn="ctr">
                <a:lnSpc>
                  <a:spcPts val="1100"/>
                </a:lnSpc>
                <a:defRPr/>
              </a:pPr>
              <a:r>
                <a:rPr lang="it-IT" sz="1100" i="1" dirty="0">
                  <a:solidFill>
                    <a:srgbClr val="F3971B"/>
                  </a:solidFill>
                  <a:ea typeface="Verdana" panose="020B0604030504040204" pitchFamily="34" charset="0"/>
                  <a:cs typeface="Verdana" panose="020B0604030504040204" pitchFamily="34" charset="0"/>
                </a:rPr>
                <a:t>Voluntary and Mandatory FB</a:t>
              </a:r>
            </a:p>
          </p:txBody>
        </p:sp>
        <p:sp>
          <p:nvSpPr>
            <p:cNvPr id="45" name="Rettangolo 44"/>
            <p:cNvSpPr/>
            <p:nvPr/>
          </p:nvSpPr>
          <p:spPr>
            <a:xfrm>
              <a:off x="11026205" y="3227857"/>
              <a:ext cx="87055" cy="20805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400" b="1" i="0" u="none" strike="noStrike" cap="none" spc="0" normalizeH="0" baseline="0">
                <a:ln>
                  <a:noFill/>
                </a:ln>
                <a:solidFill>
                  <a:srgbClr val="000000"/>
                </a:solidFill>
                <a:effectLst/>
                <a:uFillTx/>
                <a:latin typeface="+mj-lt"/>
                <a:ea typeface="+mj-ea"/>
                <a:cs typeface="+mj-cs"/>
                <a:sym typeface="Arial"/>
              </a:endParaRPr>
            </a:p>
          </p:txBody>
        </p:sp>
      </p:grpSp>
      <p:sp>
        <p:nvSpPr>
          <p:cNvPr id="4" name="Titolo 3"/>
          <p:cNvSpPr>
            <a:spLocks noGrp="1"/>
          </p:cNvSpPr>
          <p:nvPr>
            <p:ph type="title"/>
          </p:nvPr>
        </p:nvSpPr>
        <p:spPr>
          <a:xfrm>
            <a:off x="640800" y="118208"/>
            <a:ext cx="10731600" cy="777600"/>
          </a:xfrm>
        </p:spPr>
        <p:txBody>
          <a:bodyPr>
            <a:normAutofit/>
          </a:bodyPr>
          <a:lstStyle/>
          <a:p>
            <a:r>
              <a:rPr lang="en-US" dirty="0">
                <a:latin typeface="EniTabReg" panose="02000506030000020004" pitchFamily="50" charset="0"/>
              </a:rPr>
              <a:t>Types of feedbacks and evaluations</a:t>
            </a:r>
          </a:p>
        </p:txBody>
      </p:sp>
      <p:sp>
        <p:nvSpPr>
          <p:cNvPr id="5" name="Segnaposto numero diapositiva 4"/>
          <p:cNvSpPr>
            <a:spLocks noGrp="1"/>
          </p:cNvSpPr>
          <p:nvPr>
            <p:ph type="sldNum" sz="quarter" idx="10"/>
          </p:nvPr>
        </p:nvSpPr>
        <p:spPr/>
        <p:txBody>
          <a:bodyPr/>
          <a:lstStyle/>
          <a:p>
            <a:pPr>
              <a:defRPr/>
            </a:pPr>
            <a:fld id="{B02AF5F5-6576-42F5-81F6-6E72D7F27623}" type="slidenum">
              <a:rPr lang="it-IT" smtClean="0"/>
              <a:pPr>
                <a:defRPr/>
              </a:pPr>
              <a:t>6</a:t>
            </a:fld>
            <a:endParaRPr lang="it-IT"/>
          </a:p>
        </p:txBody>
      </p:sp>
    </p:spTree>
    <p:extLst>
      <p:ext uri="{BB962C8B-B14F-4D97-AF65-F5344CB8AC3E}">
        <p14:creationId xmlns:p14="http://schemas.microsoft.com/office/powerpoint/2010/main" val="11497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53D306B3-7632-47DC-A456-0ACEB61A9210}"/>
              </a:ext>
            </a:extLst>
          </p:cNvPr>
          <p:cNvPicPr>
            <a:picLocks noChangeAspect="1"/>
          </p:cNvPicPr>
          <p:nvPr/>
        </p:nvPicPr>
        <p:blipFill rotWithShape="1">
          <a:blip r:embed="rId3"/>
          <a:srcRect l="24467" t="16158" r="26845" b="5333"/>
          <a:stretch/>
        </p:blipFill>
        <p:spPr>
          <a:xfrm>
            <a:off x="522169" y="1307085"/>
            <a:ext cx="5152984" cy="4671517"/>
          </a:xfrm>
          <a:prstGeom prst="rect">
            <a:avLst/>
          </a:prstGeom>
        </p:spPr>
      </p:pic>
      <p:sp>
        <p:nvSpPr>
          <p:cNvPr id="3" name="Titolo 2"/>
          <p:cNvSpPr>
            <a:spLocks noGrp="1"/>
          </p:cNvSpPr>
          <p:nvPr>
            <p:ph type="title"/>
          </p:nvPr>
        </p:nvSpPr>
        <p:spPr/>
        <p:txBody>
          <a:bodyPr/>
          <a:lstStyle/>
          <a:p>
            <a:r>
              <a:rPr lang="it-IT" dirty="0">
                <a:latin typeface="EniTabReg" panose="02000506030000020004" pitchFamily="50" charset="0"/>
              </a:rPr>
              <a:t>The Performance Feedback - execution</a:t>
            </a:r>
          </a:p>
        </p:txBody>
      </p:sp>
      <p:sp>
        <p:nvSpPr>
          <p:cNvPr id="4" name="Segnaposto numero diapositiva 3"/>
          <p:cNvSpPr>
            <a:spLocks noGrp="1"/>
          </p:cNvSpPr>
          <p:nvPr>
            <p:ph type="sldNum" sz="quarter" idx="4"/>
          </p:nvPr>
        </p:nvSpPr>
        <p:spPr>
          <a:xfrm>
            <a:off x="0" y="6384722"/>
            <a:ext cx="616226" cy="332474"/>
          </a:xfrm>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7</a:t>
            </a:fld>
            <a:endParaRPr lang="it-IT" dirty="0"/>
          </a:p>
        </p:txBody>
      </p:sp>
      <p:sp>
        <p:nvSpPr>
          <p:cNvPr id="9" name="Rettangolo 8">
            <a:extLst>
              <a:ext uri="{FF2B5EF4-FFF2-40B4-BE49-F238E27FC236}">
                <a16:creationId xmlns:a16="http://schemas.microsoft.com/office/drawing/2014/main" id="{13331B00-5E90-4F90-A638-DCDD989DB532}"/>
              </a:ext>
            </a:extLst>
          </p:cNvPr>
          <p:cNvSpPr/>
          <p:nvPr/>
        </p:nvSpPr>
        <p:spPr>
          <a:xfrm>
            <a:off x="564078" y="5975892"/>
            <a:ext cx="5060213" cy="292388"/>
          </a:xfrm>
          <a:prstGeom prst="rect">
            <a:avLst/>
          </a:prstGeom>
        </p:spPr>
        <p:txBody>
          <a:bodyPr wrap="square">
            <a:spAutoFit/>
          </a:bodyPr>
          <a:lstStyle/>
          <a:p>
            <a:r>
              <a:rPr lang="it-IT" sz="1300" u="sng" dirty="0">
                <a:solidFill>
                  <a:srgbClr val="000000"/>
                </a:solidFill>
                <a:latin typeface="EniTabReg" panose="02000506030000020004" pitchFamily="50" charset="0"/>
              </a:rPr>
              <a:t>Source:  Post-award </a:t>
            </a:r>
            <a:r>
              <a:rPr lang="it-IT" sz="1300" u="sng" dirty="0" err="1">
                <a:solidFill>
                  <a:srgbClr val="000000"/>
                </a:solidFill>
                <a:latin typeface="EniTabReg" panose="02000506030000020004" pitchFamily="50" charset="0"/>
              </a:rPr>
              <a:t>contract</a:t>
            </a:r>
            <a:r>
              <a:rPr lang="it-IT" sz="1300" u="sng" dirty="0">
                <a:solidFill>
                  <a:srgbClr val="000000"/>
                </a:solidFill>
                <a:latin typeface="EniTabReg" panose="02000506030000020004" pitchFamily="50" charset="0"/>
              </a:rPr>
              <a:t> management Procedure -pro </a:t>
            </a:r>
            <a:r>
              <a:rPr lang="it-IT" sz="1300" u="sng" dirty="0" err="1">
                <a:solidFill>
                  <a:srgbClr val="000000"/>
                </a:solidFill>
                <a:latin typeface="EniTabReg" panose="02000506030000020004" pitchFamily="50" charset="0"/>
              </a:rPr>
              <a:t>pr</a:t>
            </a:r>
            <a:r>
              <a:rPr lang="it-IT" sz="1300" u="sng" dirty="0">
                <a:solidFill>
                  <a:srgbClr val="000000"/>
                </a:solidFill>
                <a:latin typeface="EniTabReg" panose="02000506030000020004" pitchFamily="50" charset="0"/>
              </a:rPr>
              <a:t> 001 </a:t>
            </a:r>
            <a:r>
              <a:rPr lang="it-IT" sz="1300" u="sng" dirty="0" err="1">
                <a:solidFill>
                  <a:srgbClr val="000000"/>
                </a:solidFill>
                <a:latin typeface="EniTabReg" panose="02000506030000020004" pitchFamily="50" charset="0"/>
              </a:rPr>
              <a:t>eni</a:t>
            </a:r>
            <a:r>
              <a:rPr lang="it-IT" sz="1300" u="sng" dirty="0">
                <a:solidFill>
                  <a:srgbClr val="000000"/>
                </a:solidFill>
                <a:latin typeface="EniTabReg" panose="02000506030000020004" pitchFamily="50" charset="0"/>
              </a:rPr>
              <a:t> spa r04 </a:t>
            </a:r>
          </a:p>
        </p:txBody>
      </p:sp>
      <p:sp>
        <p:nvSpPr>
          <p:cNvPr id="10" name="Rettangolo 9">
            <a:extLst>
              <a:ext uri="{FF2B5EF4-FFF2-40B4-BE49-F238E27FC236}">
                <a16:creationId xmlns:a16="http://schemas.microsoft.com/office/drawing/2014/main" id="{379648C4-E183-47A3-BE87-02C68F2D9774}"/>
              </a:ext>
            </a:extLst>
          </p:cNvPr>
          <p:cNvSpPr/>
          <p:nvPr/>
        </p:nvSpPr>
        <p:spPr>
          <a:xfrm>
            <a:off x="6062641" y="4743695"/>
            <a:ext cx="5887982" cy="1569660"/>
          </a:xfrm>
          <a:prstGeom prst="rect">
            <a:avLst/>
          </a:prstGeom>
        </p:spPr>
        <p:txBody>
          <a:bodyPr wrap="square">
            <a:spAutoFit/>
          </a:bodyPr>
          <a:lstStyle/>
          <a:p>
            <a:pPr algn="just"/>
            <a:r>
              <a:rPr lang="en-US" sz="1600" dirty="0">
                <a:solidFill>
                  <a:srgbClr val="000000"/>
                </a:solidFill>
                <a:latin typeface="EniTabReg" panose="02000506030000020004" pitchFamily="50" charset="0"/>
              </a:rPr>
              <a:t>The </a:t>
            </a:r>
            <a:r>
              <a:rPr lang="en-US" sz="1600" b="1" u="sng" dirty="0">
                <a:solidFill>
                  <a:srgbClr val="000000"/>
                </a:solidFill>
                <a:latin typeface="EniTabReg" panose="02000506030000020004" pitchFamily="50" charset="0"/>
              </a:rPr>
              <a:t>Contract Holder:</a:t>
            </a:r>
          </a:p>
          <a:p>
            <a:pPr marL="285750" indent="-285750">
              <a:buClr>
                <a:srgbClr val="F3971B"/>
              </a:buClr>
              <a:buFont typeface="Arial" panose="020B0604020202020204" pitchFamily="34" charset="0"/>
              <a:buChar char="•"/>
            </a:pPr>
            <a:r>
              <a:rPr lang="en-US" sz="1600" dirty="0">
                <a:solidFill>
                  <a:srgbClr val="000000"/>
                </a:solidFill>
                <a:latin typeface="EniTabReg" panose="02000506030000020004" pitchFamily="50" charset="0"/>
              </a:rPr>
              <a:t>identifies the feedback </a:t>
            </a:r>
            <a:r>
              <a:rPr lang="en-US" sz="1600" i="1" dirty="0">
                <a:solidFill>
                  <a:srgbClr val="000000"/>
                </a:solidFill>
                <a:latin typeface="EniTabReg" panose="02000506030000020004" pitchFamily="50" charset="0"/>
              </a:rPr>
              <a:t>compiler figure</a:t>
            </a:r>
          </a:p>
          <a:p>
            <a:pPr marL="285750" indent="-285750">
              <a:buClr>
                <a:srgbClr val="F3971B"/>
              </a:buClr>
              <a:buFont typeface="Arial" panose="020B0604020202020204" pitchFamily="34" charset="0"/>
              <a:buChar char="•"/>
            </a:pPr>
            <a:r>
              <a:rPr lang="en-US" sz="1600" dirty="0">
                <a:solidFill>
                  <a:srgbClr val="000000"/>
                </a:solidFill>
                <a:latin typeface="EniTabReg" panose="02000506030000020004" pitchFamily="50" charset="0"/>
              </a:rPr>
              <a:t>takes care of the correct execution of the feedback compilation activities and approves it</a:t>
            </a:r>
          </a:p>
          <a:p>
            <a:pPr marL="285750" indent="-285750">
              <a:buClr>
                <a:srgbClr val="F3971B"/>
              </a:buClr>
              <a:buFont typeface="Arial" panose="020B0604020202020204" pitchFamily="34" charset="0"/>
              <a:buChar char="•"/>
            </a:pPr>
            <a:r>
              <a:rPr lang="en-US" sz="1600" dirty="0">
                <a:solidFill>
                  <a:srgbClr val="000000"/>
                </a:solidFill>
                <a:latin typeface="EniTabReg" panose="02000506030000020004" pitchFamily="50" charset="0"/>
              </a:rPr>
              <a:t>manages the notification to the supplier in the cases provided for by the legislation</a:t>
            </a:r>
            <a:endParaRPr lang="it-IT" sz="1600" dirty="0">
              <a:solidFill>
                <a:srgbClr val="000000"/>
              </a:solidFill>
              <a:latin typeface="EniTabReg" panose="02000506030000020004" pitchFamily="50" charset="0"/>
            </a:endParaRPr>
          </a:p>
        </p:txBody>
      </p:sp>
      <p:sp>
        <p:nvSpPr>
          <p:cNvPr id="11" name="Rettangolo con angoli arrotondati 10">
            <a:extLst>
              <a:ext uri="{FF2B5EF4-FFF2-40B4-BE49-F238E27FC236}">
                <a16:creationId xmlns:a16="http://schemas.microsoft.com/office/drawing/2014/main" id="{411F874B-D6C3-4D7D-9BC8-0C01F5C694D6}"/>
              </a:ext>
            </a:extLst>
          </p:cNvPr>
          <p:cNvSpPr/>
          <p:nvPr/>
        </p:nvSpPr>
        <p:spPr>
          <a:xfrm>
            <a:off x="4007922" y="3298947"/>
            <a:ext cx="1402278" cy="26364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Parentesi graffa aperta 11">
            <a:extLst>
              <a:ext uri="{FF2B5EF4-FFF2-40B4-BE49-F238E27FC236}">
                <a16:creationId xmlns:a16="http://schemas.microsoft.com/office/drawing/2014/main" id="{DB15A353-F682-4967-9435-4FBD07F45EB5}"/>
              </a:ext>
            </a:extLst>
          </p:cNvPr>
          <p:cNvSpPr/>
          <p:nvPr/>
        </p:nvSpPr>
        <p:spPr>
          <a:xfrm>
            <a:off x="5721361" y="1307085"/>
            <a:ext cx="252369" cy="4917869"/>
          </a:xfrm>
          <a:prstGeom prst="leftBrace">
            <a:avLst>
              <a:gd name="adj1" fmla="val 71237"/>
              <a:gd name="adj2" fmla="val 47434"/>
            </a:avLst>
          </a:prstGeom>
          <a:ln>
            <a:solidFill>
              <a:srgbClr val="CA05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5280" y="1716006"/>
            <a:ext cx="720000" cy="720000"/>
          </a:xfrm>
          <a:prstGeom prst="rect">
            <a:avLst/>
          </a:prstGeom>
        </p:spPr>
      </p:pic>
      <p:sp>
        <p:nvSpPr>
          <p:cNvPr id="7" name="Rettangolo 6"/>
          <p:cNvSpPr/>
          <p:nvPr/>
        </p:nvSpPr>
        <p:spPr>
          <a:xfrm>
            <a:off x="6019938" y="2459383"/>
            <a:ext cx="5930685" cy="1323439"/>
          </a:xfrm>
          <a:prstGeom prst="rect">
            <a:avLst/>
          </a:prstGeom>
        </p:spPr>
        <p:txBody>
          <a:bodyPr wrap="square">
            <a:spAutoFit/>
          </a:bodyPr>
          <a:lstStyle/>
          <a:p>
            <a:pPr marL="285750" indent="-285750">
              <a:buClr>
                <a:srgbClr val="F3971B"/>
              </a:buClr>
              <a:buFont typeface="Arial" panose="020B0604020202020204" pitchFamily="34" charset="0"/>
              <a:buChar char="•"/>
            </a:pPr>
            <a:r>
              <a:rPr lang="en-US" sz="1600" dirty="0">
                <a:solidFill>
                  <a:srgbClr val="000000"/>
                </a:solidFill>
                <a:latin typeface="EniTabReg" panose="02000506030000020004" pitchFamily="50" charset="0"/>
              </a:rPr>
              <a:t>collect information on the supplier’s behavior</a:t>
            </a:r>
          </a:p>
          <a:p>
            <a:pPr marL="285750" indent="-285750">
              <a:buClr>
                <a:srgbClr val="F3971B"/>
              </a:buClr>
              <a:buFont typeface="Arial" panose="020B0604020202020204" pitchFamily="34" charset="0"/>
              <a:buChar char="•"/>
            </a:pPr>
            <a:r>
              <a:rPr lang="en-US" sz="1600" dirty="0">
                <a:solidFill>
                  <a:srgbClr val="000000"/>
                </a:solidFill>
                <a:latin typeface="EniTabReg" panose="02000506030000020004" pitchFamily="50" charset="0"/>
              </a:rPr>
              <a:t>measure the level of performance provided by the supplier, also in terms of compliance with HSE requirements</a:t>
            </a:r>
          </a:p>
          <a:p>
            <a:pPr marL="285750" indent="-285750">
              <a:buClr>
                <a:srgbClr val="F3971B"/>
              </a:buClr>
              <a:buFont typeface="Arial" panose="020B0604020202020204" pitchFamily="34" charset="0"/>
              <a:buChar char="•"/>
            </a:pPr>
            <a:r>
              <a:rPr lang="en-US" sz="1600" dirty="0">
                <a:solidFill>
                  <a:srgbClr val="000000"/>
                </a:solidFill>
                <a:latin typeface="EniTabReg" panose="02000506030000020004" pitchFamily="50" charset="0"/>
              </a:rPr>
              <a:t>acquire information on the behavior of all parties who, on behalf of the supplier, have operated under the contract</a:t>
            </a:r>
            <a:endParaRPr lang="it-IT" sz="1600" dirty="0">
              <a:solidFill>
                <a:srgbClr val="000000"/>
              </a:solidFill>
              <a:latin typeface="EniTabReg" panose="02000506030000020004" pitchFamily="50" charset="0"/>
            </a:endParaRPr>
          </a:p>
        </p:txBody>
      </p:sp>
      <p:sp>
        <p:nvSpPr>
          <p:cNvPr id="14" name="Rettangolo 13"/>
          <p:cNvSpPr/>
          <p:nvPr/>
        </p:nvSpPr>
        <p:spPr>
          <a:xfrm>
            <a:off x="6000558" y="1240670"/>
            <a:ext cx="774571" cy="369332"/>
          </a:xfrm>
          <a:prstGeom prst="rect">
            <a:avLst/>
          </a:prstGeom>
        </p:spPr>
        <p:txBody>
          <a:bodyPr wrap="none">
            <a:spAutoFit/>
          </a:bodyPr>
          <a:lstStyle/>
          <a:p>
            <a:r>
              <a:rPr lang="it-IT" dirty="0">
                <a:solidFill>
                  <a:srgbClr val="C00000"/>
                </a:solidFill>
                <a:latin typeface="EniTabReg" panose="02000506030000020004" pitchFamily="50" charset="0"/>
              </a:rPr>
              <a:t>SCOPE</a:t>
            </a:r>
            <a:endParaRPr lang="it-IT" dirty="0"/>
          </a:p>
        </p:txBody>
      </p:sp>
      <p:sp>
        <p:nvSpPr>
          <p:cNvPr id="8" name="Rettangolo 7"/>
          <p:cNvSpPr/>
          <p:nvPr/>
        </p:nvSpPr>
        <p:spPr>
          <a:xfrm>
            <a:off x="6630565" y="1256059"/>
            <a:ext cx="5132802" cy="338554"/>
          </a:xfrm>
          <a:prstGeom prst="rect">
            <a:avLst/>
          </a:prstGeom>
        </p:spPr>
        <p:txBody>
          <a:bodyPr wrap="square">
            <a:spAutoFit/>
          </a:bodyPr>
          <a:lstStyle/>
          <a:p>
            <a:r>
              <a:rPr lang="it-IT" sz="1600" dirty="0">
                <a:solidFill>
                  <a:srgbClr val="000000"/>
                </a:solidFill>
                <a:latin typeface="EniTabReg" panose="02000506030000020004" pitchFamily="50" charset="0"/>
                <a:sym typeface="Wingdings" panose="05000000000000000000" pitchFamily="2" charset="2"/>
              </a:rPr>
              <a:t> </a:t>
            </a:r>
            <a:r>
              <a:rPr lang="en-US" sz="1600" dirty="0">
                <a:solidFill>
                  <a:srgbClr val="000000"/>
                </a:solidFill>
                <a:latin typeface="EniTabReg" panose="02000506030000020004" pitchFamily="50" charset="0"/>
              </a:rPr>
              <a:t>successful supplier in the execution phase of the contract</a:t>
            </a:r>
            <a:endParaRPr lang="it-IT" sz="1600" dirty="0"/>
          </a:p>
        </p:txBody>
      </p:sp>
      <p:pic>
        <p:nvPicPr>
          <p:cNvPr id="15" name="Immagin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5280" y="3990924"/>
            <a:ext cx="720000" cy="720000"/>
          </a:xfrm>
          <a:prstGeom prst="rect">
            <a:avLst/>
          </a:prstGeom>
        </p:spPr>
      </p:pic>
    </p:spTree>
    <p:extLst>
      <p:ext uri="{BB962C8B-B14F-4D97-AF65-F5344CB8AC3E}">
        <p14:creationId xmlns:p14="http://schemas.microsoft.com/office/powerpoint/2010/main" val="159534465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latin typeface="EniTabReg" panose="02000506030000020004" pitchFamily="50" charset="0"/>
              </a:rPr>
              <a:t>Information flows</a:t>
            </a:r>
          </a:p>
        </p:txBody>
      </p:sp>
      <p:sp>
        <p:nvSpPr>
          <p:cNvPr id="4" name="Segnaposto numero diapositiva 3"/>
          <p:cNvSpPr>
            <a:spLocks noGrp="1"/>
          </p:cNvSpPr>
          <p:nvPr>
            <p:ph type="sldNum" sz="quarter" idx="4"/>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8</a:t>
            </a:fld>
            <a:endParaRPr lang="it-IT" dirty="0"/>
          </a:p>
        </p:txBody>
      </p:sp>
      <p:sp>
        <p:nvSpPr>
          <p:cNvPr id="6" name="CasellaDiTesto 5">
            <a:extLst>
              <a:ext uri="{FF2B5EF4-FFF2-40B4-BE49-F238E27FC236}">
                <a16:creationId xmlns:a16="http://schemas.microsoft.com/office/drawing/2014/main" id="{0DDDCA9A-EDA6-4C3F-B516-356D4AF831DC}"/>
              </a:ext>
            </a:extLst>
          </p:cNvPr>
          <p:cNvSpPr txBox="1"/>
          <p:nvPr/>
        </p:nvSpPr>
        <p:spPr>
          <a:xfrm>
            <a:off x="1681341" y="1279711"/>
            <a:ext cx="2681611" cy="1815882"/>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EniTabReg" panose="02000506030000020004" pitchFamily="50" charset="0"/>
              </a:rPr>
              <a:t>At the annual recurrence of the contract validity start date, VMS sends an email to the compiler to request the compilation of the execution feedback</a:t>
            </a:r>
          </a:p>
          <a:p>
            <a:pPr algn="ctr"/>
            <a:r>
              <a:rPr lang="en-US" sz="1600" dirty="0">
                <a:solidFill>
                  <a:srgbClr val="C00000"/>
                </a:solidFill>
                <a:latin typeface="EniTabReg" panose="02000506030000020004" pitchFamily="50" charset="0"/>
              </a:rPr>
              <a:t>Deadline = 30 days from the email</a:t>
            </a:r>
            <a:endParaRPr lang="it-IT" sz="1600" dirty="0">
              <a:solidFill>
                <a:srgbClr val="C00000"/>
              </a:solidFill>
              <a:latin typeface="EniTabReg" panose="02000506030000020004" pitchFamily="50" charset="0"/>
            </a:endParaRPr>
          </a:p>
        </p:txBody>
      </p:sp>
      <p:sp>
        <p:nvSpPr>
          <p:cNvPr id="9" name="CasellaDiTesto 8">
            <a:extLst>
              <a:ext uri="{FF2B5EF4-FFF2-40B4-BE49-F238E27FC236}">
                <a16:creationId xmlns:a16="http://schemas.microsoft.com/office/drawing/2014/main" id="{2D092FF2-0C4E-4471-8C8A-6998C6F84E38}"/>
              </a:ext>
            </a:extLst>
          </p:cNvPr>
          <p:cNvSpPr txBox="1"/>
          <p:nvPr/>
        </p:nvSpPr>
        <p:spPr>
          <a:xfrm>
            <a:off x="4791342" y="1279711"/>
            <a:ext cx="2413416" cy="1077218"/>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ctr"/>
            <a:r>
              <a:rPr lang="en-US" dirty="0">
                <a:latin typeface="EniTabReg" panose="02000506030000020004" pitchFamily="50" charset="0"/>
              </a:rPr>
              <a:t>The compiler, which monitors the vendor's performance, fills out the execution feedback form in VMS</a:t>
            </a:r>
            <a:endParaRPr lang="it-IT" dirty="0">
              <a:latin typeface="EniTabReg" panose="02000506030000020004" pitchFamily="50" charset="0"/>
            </a:endParaRPr>
          </a:p>
        </p:txBody>
      </p:sp>
      <p:grpSp>
        <p:nvGrpSpPr>
          <p:cNvPr id="10" name="Gruppo 9">
            <a:extLst>
              <a:ext uri="{FF2B5EF4-FFF2-40B4-BE49-F238E27FC236}">
                <a16:creationId xmlns:a16="http://schemas.microsoft.com/office/drawing/2014/main" id="{03312B6D-FD69-426E-9C42-CBF17FDB6FE7}"/>
              </a:ext>
            </a:extLst>
          </p:cNvPr>
          <p:cNvGrpSpPr/>
          <p:nvPr/>
        </p:nvGrpSpPr>
        <p:grpSpPr>
          <a:xfrm>
            <a:off x="2058081" y="805561"/>
            <a:ext cx="1928132" cy="400110"/>
            <a:chOff x="1872343" y="2287436"/>
            <a:chExt cx="1928132" cy="400110"/>
          </a:xfrm>
        </p:grpSpPr>
        <p:sp>
          <p:nvSpPr>
            <p:cNvPr id="11" name="Rettangolo 10">
              <a:extLst>
                <a:ext uri="{FF2B5EF4-FFF2-40B4-BE49-F238E27FC236}">
                  <a16:creationId xmlns:a16="http://schemas.microsoft.com/office/drawing/2014/main" id="{8AAC7F04-1199-40B4-BCC6-A73F5F363C59}"/>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2" name="CasellaDiTesto 11">
              <a:extLst>
                <a:ext uri="{FF2B5EF4-FFF2-40B4-BE49-F238E27FC236}">
                  <a16:creationId xmlns:a16="http://schemas.microsoft.com/office/drawing/2014/main" id="{6B8EBDB8-BCAC-430A-86A2-8D579FF07E48}"/>
                </a:ext>
              </a:extLst>
            </p:cNvPr>
            <p:cNvSpPr txBox="1"/>
            <p:nvPr/>
          </p:nvSpPr>
          <p:spPr>
            <a:xfrm>
              <a:off x="1872343" y="2287436"/>
              <a:ext cx="1928132" cy="400110"/>
            </a:xfrm>
            <a:prstGeom prst="rect">
              <a:avLst/>
            </a:prstGeom>
            <a:noFill/>
          </p:spPr>
          <p:txBody>
            <a:bodyPr wrap="square" rtlCol="0">
              <a:spAutoFit/>
            </a:bodyPr>
            <a:lstStyle/>
            <a:p>
              <a:pPr algn="ctr"/>
              <a:r>
                <a:rPr lang="it-IT" sz="2000" b="1" dirty="0">
                  <a:latin typeface="EniTabReg" panose="02000506030000020004" pitchFamily="50" charset="0"/>
                </a:rPr>
                <a:t>VMS System</a:t>
              </a:r>
            </a:p>
          </p:txBody>
        </p:sp>
      </p:grpSp>
      <p:grpSp>
        <p:nvGrpSpPr>
          <p:cNvPr id="13" name="Gruppo 12">
            <a:extLst>
              <a:ext uri="{FF2B5EF4-FFF2-40B4-BE49-F238E27FC236}">
                <a16:creationId xmlns:a16="http://schemas.microsoft.com/office/drawing/2014/main" id="{56F33989-0848-4946-828B-CD976391D411}"/>
              </a:ext>
            </a:extLst>
          </p:cNvPr>
          <p:cNvGrpSpPr/>
          <p:nvPr/>
        </p:nvGrpSpPr>
        <p:grpSpPr>
          <a:xfrm>
            <a:off x="5058611" y="811540"/>
            <a:ext cx="1928132" cy="400110"/>
            <a:chOff x="1872343" y="2287436"/>
            <a:chExt cx="1928132" cy="400110"/>
          </a:xfrm>
        </p:grpSpPr>
        <p:sp>
          <p:nvSpPr>
            <p:cNvPr id="14" name="Rettangolo 13">
              <a:extLst>
                <a:ext uri="{FF2B5EF4-FFF2-40B4-BE49-F238E27FC236}">
                  <a16:creationId xmlns:a16="http://schemas.microsoft.com/office/drawing/2014/main" id="{263AD41D-6FED-4DD1-90DB-CACE353641D3}"/>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5" name="CasellaDiTesto 14">
              <a:extLst>
                <a:ext uri="{FF2B5EF4-FFF2-40B4-BE49-F238E27FC236}">
                  <a16:creationId xmlns:a16="http://schemas.microsoft.com/office/drawing/2014/main" id="{70B6F76F-5884-46D5-8A62-6E682C65B406}"/>
                </a:ext>
              </a:extLst>
            </p:cNvPr>
            <p:cNvSpPr txBox="1"/>
            <p:nvPr/>
          </p:nvSpPr>
          <p:spPr>
            <a:xfrm>
              <a:off x="1872343" y="2287436"/>
              <a:ext cx="1928132" cy="400110"/>
            </a:xfrm>
            <a:prstGeom prst="rect">
              <a:avLst/>
            </a:prstGeom>
            <a:noFill/>
          </p:spPr>
          <p:txBody>
            <a:bodyPr wrap="square" rtlCol="0">
              <a:spAutoFit/>
            </a:bodyPr>
            <a:lstStyle/>
            <a:p>
              <a:pPr algn="ctr"/>
              <a:r>
                <a:rPr lang="it-IT" sz="2000" b="1" dirty="0">
                  <a:latin typeface="EniTabReg" panose="02000506030000020004" pitchFamily="50" charset="0"/>
                </a:rPr>
                <a:t>Compiler</a:t>
              </a:r>
            </a:p>
          </p:txBody>
        </p:sp>
      </p:grpSp>
      <p:grpSp>
        <p:nvGrpSpPr>
          <p:cNvPr id="16" name="Gruppo 15">
            <a:extLst>
              <a:ext uri="{FF2B5EF4-FFF2-40B4-BE49-F238E27FC236}">
                <a16:creationId xmlns:a16="http://schemas.microsoft.com/office/drawing/2014/main" id="{00AEEB9F-C7D0-4BE4-840D-FCB81C0DF355}"/>
              </a:ext>
            </a:extLst>
          </p:cNvPr>
          <p:cNvGrpSpPr/>
          <p:nvPr/>
        </p:nvGrpSpPr>
        <p:grpSpPr>
          <a:xfrm>
            <a:off x="1925082" y="4763608"/>
            <a:ext cx="2194128" cy="400110"/>
            <a:chOff x="1872343" y="2287436"/>
            <a:chExt cx="1928132" cy="400110"/>
          </a:xfrm>
        </p:grpSpPr>
        <p:sp>
          <p:nvSpPr>
            <p:cNvPr id="17" name="Rettangolo 16">
              <a:extLst>
                <a:ext uri="{FF2B5EF4-FFF2-40B4-BE49-F238E27FC236}">
                  <a16:creationId xmlns:a16="http://schemas.microsoft.com/office/drawing/2014/main" id="{513AFB7B-C80D-4307-835D-B3CAD71FBBA3}"/>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8" name="CasellaDiTesto 17">
              <a:extLst>
                <a:ext uri="{FF2B5EF4-FFF2-40B4-BE49-F238E27FC236}">
                  <a16:creationId xmlns:a16="http://schemas.microsoft.com/office/drawing/2014/main" id="{753231E9-2D10-4583-A1E7-436471FAD479}"/>
                </a:ext>
              </a:extLst>
            </p:cNvPr>
            <p:cNvSpPr txBox="1"/>
            <p:nvPr/>
          </p:nvSpPr>
          <p:spPr>
            <a:xfrm>
              <a:off x="1872343" y="2287436"/>
              <a:ext cx="1928132" cy="400110"/>
            </a:xfrm>
            <a:prstGeom prst="rect">
              <a:avLst/>
            </a:prstGeom>
            <a:noFill/>
          </p:spPr>
          <p:txBody>
            <a:bodyPr wrap="square" rtlCol="0">
              <a:spAutoFit/>
            </a:bodyPr>
            <a:lstStyle/>
            <a:p>
              <a:pPr algn="ctr"/>
              <a:r>
                <a:rPr lang="it-IT" sz="2000" b="1" dirty="0">
                  <a:latin typeface="EniTabReg" panose="02000506030000020004" pitchFamily="50" charset="0"/>
                </a:rPr>
                <a:t>VEMAD-A</a:t>
              </a:r>
            </a:p>
          </p:txBody>
        </p:sp>
      </p:grpSp>
      <p:cxnSp>
        <p:nvCxnSpPr>
          <p:cNvPr id="19" name="Connettore 2 18">
            <a:extLst>
              <a:ext uri="{FF2B5EF4-FFF2-40B4-BE49-F238E27FC236}">
                <a16:creationId xmlns:a16="http://schemas.microsoft.com/office/drawing/2014/main" id="{39C9EFC2-09B0-4A34-ACA1-750267BB4F9C}"/>
              </a:ext>
            </a:extLst>
          </p:cNvPr>
          <p:cNvCxnSpPr/>
          <p:nvPr/>
        </p:nvCxnSpPr>
        <p:spPr>
          <a:xfrm>
            <a:off x="4362952" y="1564396"/>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Connettore 2 19">
            <a:extLst>
              <a:ext uri="{FF2B5EF4-FFF2-40B4-BE49-F238E27FC236}">
                <a16:creationId xmlns:a16="http://schemas.microsoft.com/office/drawing/2014/main" id="{48F6A51A-48EB-4FFB-BBF7-0E77ED815B07}"/>
              </a:ext>
            </a:extLst>
          </p:cNvPr>
          <p:cNvCxnSpPr>
            <a:cxnSpLocks/>
          </p:cNvCxnSpPr>
          <p:nvPr/>
        </p:nvCxnSpPr>
        <p:spPr>
          <a:xfrm rot="5400000">
            <a:off x="5790172" y="2881398"/>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Connettore 2 20">
            <a:extLst>
              <a:ext uri="{FF2B5EF4-FFF2-40B4-BE49-F238E27FC236}">
                <a16:creationId xmlns:a16="http://schemas.microsoft.com/office/drawing/2014/main" id="{70620FBA-305E-46B1-B977-258B5EF37489}"/>
              </a:ext>
            </a:extLst>
          </p:cNvPr>
          <p:cNvCxnSpPr>
            <a:cxnSpLocks/>
          </p:cNvCxnSpPr>
          <p:nvPr/>
        </p:nvCxnSpPr>
        <p:spPr>
          <a:xfrm rot="16200000" flipV="1">
            <a:off x="6045518" y="2896885"/>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22" name="CasellaDiTesto 21">
            <a:extLst>
              <a:ext uri="{FF2B5EF4-FFF2-40B4-BE49-F238E27FC236}">
                <a16:creationId xmlns:a16="http://schemas.microsoft.com/office/drawing/2014/main" id="{CF79E6EE-964C-4AC1-9180-F82740A9C110}"/>
              </a:ext>
            </a:extLst>
          </p:cNvPr>
          <p:cNvSpPr txBox="1"/>
          <p:nvPr/>
        </p:nvSpPr>
        <p:spPr>
          <a:xfrm>
            <a:off x="4470049" y="1256620"/>
            <a:ext cx="230837" cy="369332"/>
          </a:xfrm>
          <a:prstGeom prst="rect">
            <a:avLst/>
          </a:prstGeom>
          <a:noFill/>
        </p:spPr>
        <p:txBody>
          <a:bodyPr wrap="square" rtlCol="0">
            <a:spAutoFit/>
          </a:bodyPr>
          <a:lstStyle/>
          <a:p>
            <a:pPr algn="ctr"/>
            <a:r>
              <a:rPr lang="it-IT" b="1" dirty="0">
                <a:solidFill>
                  <a:srgbClr val="C00000"/>
                </a:solidFill>
              </a:rPr>
              <a:t>1</a:t>
            </a:r>
          </a:p>
        </p:txBody>
      </p:sp>
      <p:sp>
        <p:nvSpPr>
          <p:cNvPr id="23" name="CasellaDiTesto 22">
            <a:extLst>
              <a:ext uri="{FF2B5EF4-FFF2-40B4-BE49-F238E27FC236}">
                <a16:creationId xmlns:a16="http://schemas.microsoft.com/office/drawing/2014/main" id="{2D20FD9C-F936-4E0E-9915-19B200DFBAE4}"/>
              </a:ext>
            </a:extLst>
          </p:cNvPr>
          <p:cNvSpPr txBox="1"/>
          <p:nvPr/>
        </p:nvSpPr>
        <p:spPr>
          <a:xfrm>
            <a:off x="5761276" y="2682690"/>
            <a:ext cx="230837" cy="369332"/>
          </a:xfrm>
          <a:prstGeom prst="rect">
            <a:avLst/>
          </a:prstGeom>
          <a:noFill/>
        </p:spPr>
        <p:txBody>
          <a:bodyPr wrap="square" rtlCol="0">
            <a:spAutoFit/>
          </a:bodyPr>
          <a:lstStyle/>
          <a:p>
            <a:pPr algn="ctr"/>
            <a:r>
              <a:rPr lang="it-IT" b="1" dirty="0">
                <a:solidFill>
                  <a:srgbClr val="C00000"/>
                </a:solidFill>
              </a:rPr>
              <a:t>2</a:t>
            </a:r>
          </a:p>
        </p:txBody>
      </p:sp>
      <p:sp>
        <p:nvSpPr>
          <p:cNvPr id="24" name="CasellaDiTesto 23">
            <a:extLst>
              <a:ext uri="{FF2B5EF4-FFF2-40B4-BE49-F238E27FC236}">
                <a16:creationId xmlns:a16="http://schemas.microsoft.com/office/drawing/2014/main" id="{2AA344BB-C53F-4CF6-AFF1-2A9908D4CB9D}"/>
              </a:ext>
            </a:extLst>
          </p:cNvPr>
          <p:cNvSpPr txBox="1"/>
          <p:nvPr/>
        </p:nvSpPr>
        <p:spPr>
          <a:xfrm>
            <a:off x="6036622" y="2682239"/>
            <a:ext cx="230837" cy="369332"/>
          </a:xfrm>
          <a:prstGeom prst="rect">
            <a:avLst/>
          </a:prstGeom>
          <a:noFill/>
        </p:spPr>
        <p:txBody>
          <a:bodyPr wrap="square" rtlCol="0">
            <a:spAutoFit/>
          </a:bodyPr>
          <a:lstStyle/>
          <a:p>
            <a:pPr algn="ctr"/>
            <a:r>
              <a:rPr lang="it-IT" b="1" dirty="0">
                <a:solidFill>
                  <a:srgbClr val="C00000"/>
                </a:solidFill>
              </a:rPr>
              <a:t>3</a:t>
            </a:r>
          </a:p>
        </p:txBody>
      </p:sp>
      <p:grpSp>
        <p:nvGrpSpPr>
          <p:cNvPr id="25" name="Gruppo 24">
            <a:extLst>
              <a:ext uri="{FF2B5EF4-FFF2-40B4-BE49-F238E27FC236}">
                <a16:creationId xmlns:a16="http://schemas.microsoft.com/office/drawing/2014/main" id="{2A11DEC1-0EAA-48FE-AA0C-1F92F3124AB8}"/>
              </a:ext>
            </a:extLst>
          </p:cNvPr>
          <p:cNvGrpSpPr/>
          <p:nvPr/>
        </p:nvGrpSpPr>
        <p:grpSpPr>
          <a:xfrm>
            <a:off x="7830219" y="831129"/>
            <a:ext cx="1928132" cy="400110"/>
            <a:chOff x="1872343" y="2287436"/>
            <a:chExt cx="1928132" cy="400110"/>
          </a:xfrm>
        </p:grpSpPr>
        <p:sp>
          <p:nvSpPr>
            <p:cNvPr id="26" name="Rettangolo 25">
              <a:extLst>
                <a:ext uri="{FF2B5EF4-FFF2-40B4-BE49-F238E27FC236}">
                  <a16:creationId xmlns:a16="http://schemas.microsoft.com/office/drawing/2014/main" id="{538C3653-7A13-414D-9B8F-A4316448DFF8}"/>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27" name="CasellaDiTesto 26">
              <a:extLst>
                <a:ext uri="{FF2B5EF4-FFF2-40B4-BE49-F238E27FC236}">
                  <a16:creationId xmlns:a16="http://schemas.microsoft.com/office/drawing/2014/main" id="{9F1CDE53-7D83-49C4-8E40-138E42C4F2C1}"/>
                </a:ext>
              </a:extLst>
            </p:cNvPr>
            <p:cNvSpPr txBox="1"/>
            <p:nvPr/>
          </p:nvSpPr>
          <p:spPr>
            <a:xfrm>
              <a:off x="1872343" y="2287436"/>
              <a:ext cx="1928132" cy="400110"/>
            </a:xfrm>
            <a:prstGeom prst="rect">
              <a:avLst/>
            </a:prstGeom>
            <a:noFill/>
          </p:spPr>
          <p:txBody>
            <a:bodyPr wrap="square" rtlCol="0">
              <a:spAutoFit/>
            </a:bodyPr>
            <a:lstStyle/>
            <a:p>
              <a:pPr algn="ctr"/>
              <a:r>
                <a:rPr lang="it-IT" sz="2000" b="1" dirty="0">
                  <a:latin typeface="EniTabReg" panose="02000506030000020004" pitchFamily="50" charset="0"/>
                </a:rPr>
                <a:t>Contract Holder</a:t>
              </a:r>
            </a:p>
          </p:txBody>
        </p:sp>
      </p:grpSp>
      <p:sp>
        <p:nvSpPr>
          <p:cNvPr id="28" name="CasellaDiTesto 27">
            <a:extLst>
              <a:ext uri="{FF2B5EF4-FFF2-40B4-BE49-F238E27FC236}">
                <a16:creationId xmlns:a16="http://schemas.microsoft.com/office/drawing/2014/main" id="{36781A89-D210-4B72-9691-C2EA8D0AF15A}"/>
              </a:ext>
            </a:extLst>
          </p:cNvPr>
          <p:cNvSpPr txBox="1"/>
          <p:nvPr/>
        </p:nvSpPr>
        <p:spPr>
          <a:xfrm>
            <a:off x="7357534" y="1231239"/>
            <a:ext cx="230837" cy="369332"/>
          </a:xfrm>
          <a:prstGeom prst="rect">
            <a:avLst/>
          </a:prstGeom>
          <a:noFill/>
        </p:spPr>
        <p:txBody>
          <a:bodyPr wrap="square" rtlCol="0">
            <a:spAutoFit/>
          </a:bodyPr>
          <a:lstStyle/>
          <a:p>
            <a:pPr algn="ctr"/>
            <a:r>
              <a:rPr lang="it-IT" b="1" dirty="0">
                <a:solidFill>
                  <a:srgbClr val="C00000"/>
                </a:solidFill>
              </a:rPr>
              <a:t>4</a:t>
            </a:r>
          </a:p>
        </p:txBody>
      </p:sp>
      <p:cxnSp>
        <p:nvCxnSpPr>
          <p:cNvPr id="29" name="Connettore 2 28">
            <a:extLst>
              <a:ext uri="{FF2B5EF4-FFF2-40B4-BE49-F238E27FC236}">
                <a16:creationId xmlns:a16="http://schemas.microsoft.com/office/drawing/2014/main" id="{A2B1AC17-9760-4AC9-9CD2-FE56D7550641}"/>
              </a:ext>
            </a:extLst>
          </p:cNvPr>
          <p:cNvCxnSpPr/>
          <p:nvPr/>
        </p:nvCxnSpPr>
        <p:spPr>
          <a:xfrm>
            <a:off x="7289703" y="1564396"/>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0" name="CasellaDiTesto 29">
            <a:extLst>
              <a:ext uri="{FF2B5EF4-FFF2-40B4-BE49-F238E27FC236}">
                <a16:creationId xmlns:a16="http://schemas.microsoft.com/office/drawing/2014/main" id="{44DB15D5-7E2E-41FF-A585-4DD46A1B7781}"/>
              </a:ext>
            </a:extLst>
          </p:cNvPr>
          <p:cNvSpPr txBox="1"/>
          <p:nvPr/>
        </p:nvSpPr>
        <p:spPr>
          <a:xfrm>
            <a:off x="7743432" y="1283834"/>
            <a:ext cx="2269992" cy="1077218"/>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ctr"/>
            <a:r>
              <a:rPr lang="en-US" dirty="0">
                <a:latin typeface="EniTabReg" panose="02000506030000020004" pitchFamily="50" charset="0"/>
              </a:rPr>
              <a:t>The Contract Holder approves the feedback and manages the notification to the supplier</a:t>
            </a:r>
            <a:endParaRPr lang="it-IT" dirty="0">
              <a:latin typeface="EniTabReg" panose="02000506030000020004" pitchFamily="50" charset="0"/>
            </a:endParaRPr>
          </a:p>
        </p:txBody>
      </p:sp>
      <p:grpSp>
        <p:nvGrpSpPr>
          <p:cNvPr id="31" name="Gruppo 30">
            <a:extLst>
              <a:ext uri="{FF2B5EF4-FFF2-40B4-BE49-F238E27FC236}">
                <a16:creationId xmlns:a16="http://schemas.microsoft.com/office/drawing/2014/main" id="{0C484BE8-8520-4EC3-81F1-C6E9B601FADE}"/>
              </a:ext>
            </a:extLst>
          </p:cNvPr>
          <p:cNvGrpSpPr/>
          <p:nvPr/>
        </p:nvGrpSpPr>
        <p:grpSpPr>
          <a:xfrm>
            <a:off x="4658431" y="3164941"/>
            <a:ext cx="2732146" cy="299984"/>
            <a:chOff x="1664411" y="2278088"/>
            <a:chExt cx="2400926" cy="378680"/>
          </a:xfrm>
        </p:grpSpPr>
        <p:sp>
          <p:nvSpPr>
            <p:cNvPr id="32" name="Rettangolo 31">
              <a:extLst>
                <a:ext uri="{FF2B5EF4-FFF2-40B4-BE49-F238E27FC236}">
                  <a16:creationId xmlns:a16="http://schemas.microsoft.com/office/drawing/2014/main" id="{730F2C75-335F-40AA-B325-9CDDB16203F2}"/>
                </a:ext>
              </a:extLst>
            </p:cNvPr>
            <p:cNvSpPr/>
            <p:nvPr/>
          </p:nvSpPr>
          <p:spPr>
            <a:xfrm>
              <a:off x="1872343" y="2297027"/>
              <a:ext cx="1928132" cy="3597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33" name="CasellaDiTesto 32">
              <a:extLst>
                <a:ext uri="{FF2B5EF4-FFF2-40B4-BE49-F238E27FC236}">
                  <a16:creationId xmlns:a16="http://schemas.microsoft.com/office/drawing/2014/main" id="{3B1613F2-1BCA-4580-99D7-4D10DD067339}"/>
                </a:ext>
              </a:extLst>
            </p:cNvPr>
            <p:cNvSpPr txBox="1"/>
            <p:nvPr/>
          </p:nvSpPr>
          <p:spPr>
            <a:xfrm>
              <a:off x="1664411" y="2278088"/>
              <a:ext cx="2400926" cy="369332"/>
            </a:xfrm>
            <a:prstGeom prst="rect">
              <a:avLst/>
            </a:prstGeom>
            <a:noFill/>
          </p:spPr>
          <p:txBody>
            <a:bodyPr wrap="square" rtlCol="0">
              <a:spAutoFit/>
            </a:bodyPr>
            <a:lstStyle/>
            <a:p>
              <a:pPr algn="ctr"/>
              <a:r>
                <a:rPr lang="it-IT" b="1" dirty="0">
                  <a:solidFill>
                    <a:schemeClr val="bg1"/>
                  </a:solidFill>
                  <a:latin typeface="EniTabReg" panose="02000506030000020004" pitchFamily="50" charset="0"/>
                </a:rPr>
                <a:t>Site HSE contact person </a:t>
              </a:r>
            </a:p>
          </p:txBody>
        </p:sp>
      </p:grpSp>
      <p:sp>
        <p:nvSpPr>
          <p:cNvPr id="34" name="CasellaDiTesto 33">
            <a:extLst>
              <a:ext uri="{FF2B5EF4-FFF2-40B4-BE49-F238E27FC236}">
                <a16:creationId xmlns:a16="http://schemas.microsoft.com/office/drawing/2014/main" id="{C4798A4D-A137-4B60-AB8B-99716F264BD3}"/>
              </a:ext>
            </a:extLst>
          </p:cNvPr>
          <p:cNvSpPr txBox="1"/>
          <p:nvPr/>
        </p:nvSpPr>
        <p:spPr>
          <a:xfrm>
            <a:off x="4667607" y="3561310"/>
            <a:ext cx="2836291" cy="830997"/>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ctr"/>
            <a:r>
              <a:rPr lang="en-US" dirty="0">
                <a:latin typeface="EniTabReg" panose="02000506030000020004" pitchFamily="50" charset="0"/>
              </a:rPr>
              <a:t>They monitor and evaluate the supplier on HSE aspects and fill in the HSE section of the feedback</a:t>
            </a:r>
            <a:endParaRPr lang="it-IT" dirty="0">
              <a:latin typeface="EniTabReg" panose="02000506030000020004" pitchFamily="50" charset="0"/>
            </a:endParaRPr>
          </a:p>
        </p:txBody>
      </p:sp>
      <p:cxnSp>
        <p:nvCxnSpPr>
          <p:cNvPr id="35" name="Connettore 2 34">
            <a:extLst>
              <a:ext uri="{FF2B5EF4-FFF2-40B4-BE49-F238E27FC236}">
                <a16:creationId xmlns:a16="http://schemas.microsoft.com/office/drawing/2014/main" id="{AAB88BCD-605D-4764-B717-3A3CEDD437BA}"/>
              </a:ext>
            </a:extLst>
          </p:cNvPr>
          <p:cNvCxnSpPr>
            <a:cxnSpLocks/>
          </p:cNvCxnSpPr>
          <p:nvPr/>
        </p:nvCxnSpPr>
        <p:spPr>
          <a:xfrm flipH="1">
            <a:off x="8878428" y="2557036"/>
            <a:ext cx="1" cy="2038872"/>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6" name="CasellaDiTesto 35">
            <a:extLst>
              <a:ext uri="{FF2B5EF4-FFF2-40B4-BE49-F238E27FC236}">
                <a16:creationId xmlns:a16="http://schemas.microsoft.com/office/drawing/2014/main" id="{8144A52C-E66D-4316-8E7C-15743A908584}"/>
              </a:ext>
            </a:extLst>
          </p:cNvPr>
          <p:cNvSpPr txBox="1"/>
          <p:nvPr/>
        </p:nvSpPr>
        <p:spPr>
          <a:xfrm>
            <a:off x="8584953" y="3666277"/>
            <a:ext cx="230837" cy="369332"/>
          </a:xfrm>
          <a:prstGeom prst="rect">
            <a:avLst/>
          </a:prstGeom>
          <a:noFill/>
        </p:spPr>
        <p:txBody>
          <a:bodyPr wrap="square" rtlCol="0">
            <a:spAutoFit/>
          </a:bodyPr>
          <a:lstStyle/>
          <a:p>
            <a:pPr algn="ctr"/>
            <a:r>
              <a:rPr lang="it-IT" b="1" dirty="0">
                <a:solidFill>
                  <a:srgbClr val="C00000"/>
                </a:solidFill>
              </a:rPr>
              <a:t>5</a:t>
            </a:r>
          </a:p>
        </p:txBody>
      </p:sp>
      <p:cxnSp>
        <p:nvCxnSpPr>
          <p:cNvPr id="37" name="Connettore 2 36">
            <a:extLst>
              <a:ext uri="{FF2B5EF4-FFF2-40B4-BE49-F238E27FC236}">
                <a16:creationId xmlns:a16="http://schemas.microsoft.com/office/drawing/2014/main" id="{D8B0DCB7-BCCF-49D1-938A-D0D0C19AE9EA}"/>
              </a:ext>
            </a:extLst>
          </p:cNvPr>
          <p:cNvCxnSpPr>
            <a:cxnSpLocks/>
          </p:cNvCxnSpPr>
          <p:nvPr/>
        </p:nvCxnSpPr>
        <p:spPr>
          <a:xfrm flipH="1">
            <a:off x="3732551" y="4616546"/>
            <a:ext cx="5145877"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8" name="CasellaDiTesto 37">
            <a:extLst>
              <a:ext uri="{FF2B5EF4-FFF2-40B4-BE49-F238E27FC236}">
                <a16:creationId xmlns:a16="http://schemas.microsoft.com/office/drawing/2014/main" id="{BFD28BBC-A19E-4ACD-87E8-57C5102A0873}"/>
              </a:ext>
            </a:extLst>
          </p:cNvPr>
          <p:cNvSpPr txBox="1"/>
          <p:nvPr/>
        </p:nvSpPr>
        <p:spPr>
          <a:xfrm>
            <a:off x="1491327" y="5205446"/>
            <a:ext cx="3157584" cy="1323439"/>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ctr"/>
            <a:r>
              <a:rPr lang="en-US" dirty="0">
                <a:latin typeface="EniTabReg" panose="02000506030000020004" pitchFamily="50" charset="0"/>
              </a:rPr>
              <a:t>Quarterly analysis of feedback with sub-threshold score and possible management in the Evaluation Team of misconduct</a:t>
            </a:r>
          </a:p>
          <a:p>
            <a:pPr algn="ctr"/>
            <a:r>
              <a:rPr lang="en-US" dirty="0">
                <a:latin typeface="EniTabReg" panose="02000506030000020004" pitchFamily="50" charset="0"/>
              </a:rPr>
              <a:t> / serious non-performance</a:t>
            </a:r>
            <a:endParaRPr lang="it-IT" dirty="0">
              <a:latin typeface="EniTabReg" panose="02000506030000020004" pitchFamily="50" charset="0"/>
            </a:endParaRPr>
          </a:p>
        </p:txBody>
      </p:sp>
      <p:cxnSp>
        <p:nvCxnSpPr>
          <p:cNvPr id="39" name="Connettore 2 38">
            <a:extLst>
              <a:ext uri="{FF2B5EF4-FFF2-40B4-BE49-F238E27FC236}">
                <a16:creationId xmlns:a16="http://schemas.microsoft.com/office/drawing/2014/main" id="{7D8EFF2B-60BB-42C8-A56D-52AB7D91E08F}"/>
              </a:ext>
            </a:extLst>
          </p:cNvPr>
          <p:cNvCxnSpPr>
            <a:cxnSpLocks/>
          </p:cNvCxnSpPr>
          <p:nvPr/>
        </p:nvCxnSpPr>
        <p:spPr>
          <a:xfrm flipV="1">
            <a:off x="3728874" y="3181297"/>
            <a:ext cx="3677" cy="1425205"/>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40" name="CasellaDiTesto 39">
            <a:extLst>
              <a:ext uri="{FF2B5EF4-FFF2-40B4-BE49-F238E27FC236}">
                <a16:creationId xmlns:a16="http://schemas.microsoft.com/office/drawing/2014/main" id="{DBF0C052-1641-4F5F-B585-DFB16DABD249}"/>
              </a:ext>
            </a:extLst>
          </p:cNvPr>
          <p:cNvSpPr txBox="1"/>
          <p:nvPr/>
        </p:nvSpPr>
        <p:spPr>
          <a:xfrm>
            <a:off x="3439076" y="3690828"/>
            <a:ext cx="230837" cy="369332"/>
          </a:xfrm>
          <a:prstGeom prst="rect">
            <a:avLst/>
          </a:prstGeom>
          <a:noFill/>
        </p:spPr>
        <p:txBody>
          <a:bodyPr wrap="square" rtlCol="0">
            <a:spAutoFit/>
          </a:bodyPr>
          <a:lstStyle/>
          <a:p>
            <a:pPr algn="ctr"/>
            <a:r>
              <a:rPr lang="it-IT" b="1" dirty="0">
                <a:solidFill>
                  <a:srgbClr val="C00000"/>
                </a:solidFill>
              </a:rPr>
              <a:t>5</a:t>
            </a:r>
          </a:p>
        </p:txBody>
      </p:sp>
      <p:cxnSp>
        <p:nvCxnSpPr>
          <p:cNvPr id="41" name="Connettore 2 40">
            <a:extLst>
              <a:ext uri="{FF2B5EF4-FFF2-40B4-BE49-F238E27FC236}">
                <a16:creationId xmlns:a16="http://schemas.microsoft.com/office/drawing/2014/main" id="{F9EAB3F0-7CD0-48FE-9124-30DEB786E705}"/>
              </a:ext>
            </a:extLst>
          </p:cNvPr>
          <p:cNvCxnSpPr>
            <a:cxnSpLocks/>
          </p:cNvCxnSpPr>
          <p:nvPr/>
        </p:nvCxnSpPr>
        <p:spPr>
          <a:xfrm flipH="1">
            <a:off x="2504020" y="3194239"/>
            <a:ext cx="1" cy="1569369"/>
          </a:xfrm>
          <a:prstGeom prst="straightConnector1">
            <a:avLst/>
          </a:prstGeom>
          <a:ln>
            <a:solidFill>
              <a:srgbClr val="C00000"/>
            </a:solidFill>
            <a:prstDash val="dash"/>
            <a:tailEnd type="triangle"/>
          </a:ln>
        </p:spPr>
        <p:style>
          <a:lnRef idx="1">
            <a:schemeClr val="accent2"/>
          </a:lnRef>
          <a:fillRef idx="0">
            <a:schemeClr val="accent2"/>
          </a:fillRef>
          <a:effectRef idx="0">
            <a:schemeClr val="accent2"/>
          </a:effectRef>
          <a:fontRef idx="minor">
            <a:schemeClr val="tx1"/>
          </a:fontRef>
        </p:style>
      </p:cxnSp>
      <p:sp>
        <p:nvSpPr>
          <p:cNvPr id="42" name="CasellaDiTesto 41">
            <a:extLst>
              <a:ext uri="{FF2B5EF4-FFF2-40B4-BE49-F238E27FC236}">
                <a16:creationId xmlns:a16="http://schemas.microsoft.com/office/drawing/2014/main" id="{DD6D0590-E751-49C2-AE24-CEE8C298054B}"/>
              </a:ext>
            </a:extLst>
          </p:cNvPr>
          <p:cNvSpPr txBox="1"/>
          <p:nvPr/>
        </p:nvSpPr>
        <p:spPr>
          <a:xfrm>
            <a:off x="2198195" y="3709353"/>
            <a:ext cx="230837" cy="369332"/>
          </a:xfrm>
          <a:prstGeom prst="rect">
            <a:avLst/>
          </a:prstGeom>
          <a:noFill/>
        </p:spPr>
        <p:txBody>
          <a:bodyPr wrap="square" rtlCol="0">
            <a:spAutoFit/>
          </a:bodyPr>
          <a:lstStyle/>
          <a:p>
            <a:pPr algn="ctr"/>
            <a:r>
              <a:rPr lang="it-IT" b="1" dirty="0">
                <a:solidFill>
                  <a:srgbClr val="C00000"/>
                </a:solidFill>
              </a:rPr>
              <a:t>6</a:t>
            </a:r>
          </a:p>
        </p:txBody>
      </p:sp>
      <p:cxnSp>
        <p:nvCxnSpPr>
          <p:cNvPr id="43" name="Connettore 2 42">
            <a:extLst>
              <a:ext uri="{FF2B5EF4-FFF2-40B4-BE49-F238E27FC236}">
                <a16:creationId xmlns:a16="http://schemas.microsoft.com/office/drawing/2014/main" id="{AE74D5E0-C015-4340-8702-D41C52876F8A}"/>
              </a:ext>
            </a:extLst>
          </p:cNvPr>
          <p:cNvCxnSpPr>
            <a:cxnSpLocks/>
          </p:cNvCxnSpPr>
          <p:nvPr/>
        </p:nvCxnSpPr>
        <p:spPr>
          <a:xfrm>
            <a:off x="4791342" y="5424559"/>
            <a:ext cx="4535604" cy="0"/>
          </a:xfrm>
          <a:prstGeom prst="straightConnector1">
            <a:avLst/>
          </a:prstGeom>
          <a:ln>
            <a:solidFill>
              <a:srgbClr val="C00000"/>
            </a:solidFill>
            <a:prstDash val="dash"/>
            <a:headEnd type="triangle"/>
            <a:tailEnd type="triangle"/>
          </a:ln>
        </p:spPr>
        <p:style>
          <a:lnRef idx="1">
            <a:schemeClr val="accent2"/>
          </a:lnRef>
          <a:fillRef idx="0">
            <a:schemeClr val="accent2"/>
          </a:fillRef>
          <a:effectRef idx="0">
            <a:schemeClr val="accent2"/>
          </a:effectRef>
          <a:fontRef idx="minor">
            <a:schemeClr val="tx1"/>
          </a:fontRef>
        </p:style>
      </p:cxnSp>
      <p:sp>
        <p:nvSpPr>
          <p:cNvPr id="44" name="CasellaDiTesto 43">
            <a:extLst>
              <a:ext uri="{FF2B5EF4-FFF2-40B4-BE49-F238E27FC236}">
                <a16:creationId xmlns:a16="http://schemas.microsoft.com/office/drawing/2014/main" id="{FC72C8BB-26AD-47CE-BE3E-C0C364F64706}"/>
              </a:ext>
            </a:extLst>
          </p:cNvPr>
          <p:cNvSpPr txBox="1"/>
          <p:nvPr/>
        </p:nvSpPr>
        <p:spPr>
          <a:xfrm>
            <a:off x="6774197" y="5045636"/>
            <a:ext cx="230837" cy="369332"/>
          </a:xfrm>
          <a:prstGeom prst="rect">
            <a:avLst/>
          </a:prstGeom>
          <a:noFill/>
        </p:spPr>
        <p:txBody>
          <a:bodyPr wrap="square" rtlCol="0">
            <a:spAutoFit/>
          </a:bodyPr>
          <a:lstStyle/>
          <a:p>
            <a:pPr algn="ctr"/>
            <a:r>
              <a:rPr lang="it-IT" b="1" dirty="0">
                <a:solidFill>
                  <a:srgbClr val="C00000"/>
                </a:solidFill>
              </a:rPr>
              <a:t>7</a:t>
            </a:r>
          </a:p>
        </p:txBody>
      </p:sp>
      <p:cxnSp>
        <p:nvCxnSpPr>
          <p:cNvPr id="45" name="Connettore 2 44">
            <a:extLst>
              <a:ext uri="{FF2B5EF4-FFF2-40B4-BE49-F238E27FC236}">
                <a16:creationId xmlns:a16="http://schemas.microsoft.com/office/drawing/2014/main" id="{A22F3DF2-0129-448D-A4D8-24ED1620819A}"/>
              </a:ext>
            </a:extLst>
          </p:cNvPr>
          <p:cNvCxnSpPr>
            <a:cxnSpLocks/>
          </p:cNvCxnSpPr>
          <p:nvPr/>
        </p:nvCxnSpPr>
        <p:spPr>
          <a:xfrm>
            <a:off x="9309183" y="2557036"/>
            <a:ext cx="17763" cy="2867523"/>
          </a:xfrm>
          <a:prstGeom prst="straightConnector1">
            <a:avLst/>
          </a:prstGeom>
          <a:ln>
            <a:solidFill>
              <a:srgbClr val="C00000"/>
            </a:solidFill>
            <a:prstDash val="dash"/>
            <a:headEnd type="triangle"/>
            <a:tailEnd type="triangle"/>
          </a:ln>
        </p:spPr>
        <p:style>
          <a:lnRef idx="1">
            <a:schemeClr val="accent2"/>
          </a:lnRef>
          <a:fillRef idx="0">
            <a:schemeClr val="accent2"/>
          </a:fillRef>
          <a:effectRef idx="0">
            <a:schemeClr val="accent2"/>
          </a:effectRef>
          <a:fontRef idx="minor">
            <a:schemeClr val="tx1"/>
          </a:fontRef>
        </p:style>
      </p:cxnSp>
      <p:sp>
        <p:nvSpPr>
          <p:cNvPr id="46" name="CasellaDiTesto 45">
            <a:extLst>
              <a:ext uri="{FF2B5EF4-FFF2-40B4-BE49-F238E27FC236}">
                <a16:creationId xmlns:a16="http://schemas.microsoft.com/office/drawing/2014/main" id="{C580137D-F5AD-4639-96FD-6F8C302D985C}"/>
              </a:ext>
            </a:extLst>
          </p:cNvPr>
          <p:cNvSpPr txBox="1"/>
          <p:nvPr/>
        </p:nvSpPr>
        <p:spPr>
          <a:xfrm>
            <a:off x="9019958" y="3667388"/>
            <a:ext cx="230837" cy="369332"/>
          </a:xfrm>
          <a:prstGeom prst="rect">
            <a:avLst/>
          </a:prstGeom>
          <a:noFill/>
        </p:spPr>
        <p:txBody>
          <a:bodyPr wrap="square" rtlCol="0">
            <a:spAutoFit/>
          </a:bodyPr>
          <a:lstStyle/>
          <a:p>
            <a:pPr algn="ctr"/>
            <a:r>
              <a:rPr lang="it-IT" b="1" dirty="0">
                <a:solidFill>
                  <a:srgbClr val="C00000"/>
                </a:solidFill>
              </a:rPr>
              <a:t>7</a:t>
            </a:r>
          </a:p>
        </p:txBody>
      </p:sp>
      <p:sp>
        <p:nvSpPr>
          <p:cNvPr id="8" name="Rectangle 4"/>
          <p:cNvSpPr>
            <a:spLocks noChangeArrowheads="1"/>
          </p:cNvSpPr>
          <p:nvPr/>
        </p:nvSpPr>
        <p:spPr bwMode="auto">
          <a:xfrm>
            <a:off x="0" y="107728"/>
            <a:ext cx="65" cy="241744"/>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2640210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0800" y="118208"/>
            <a:ext cx="10731600" cy="777600"/>
          </a:xfrm>
        </p:spPr>
        <p:txBody>
          <a:bodyPr>
            <a:normAutofit/>
          </a:bodyPr>
          <a:lstStyle/>
          <a:p>
            <a:pPr lvl="0" eaLnBrk="0" hangingPunct="0">
              <a:defRPr/>
            </a:pPr>
            <a:r>
              <a:rPr lang="it-IT" dirty="0">
                <a:latin typeface="EniTabReg" panose="02000506030000020004" pitchFamily="50" charset="0"/>
              </a:rPr>
              <a:t>Focus Abroad - Performance Feedback elaboration and collection</a:t>
            </a:r>
            <a:endParaRPr lang="en-US" dirty="0">
              <a:latin typeface="EniTabReg" panose="02000506030000020004" pitchFamily="50" charset="0"/>
            </a:endParaRPr>
          </a:p>
        </p:txBody>
      </p:sp>
      <p:sp>
        <p:nvSpPr>
          <p:cNvPr id="6" name="Content Placeholder 2"/>
          <p:cNvSpPr>
            <a:spLocks noGrp="1"/>
          </p:cNvSpPr>
          <p:nvPr>
            <p:ph idx="1"/>
          </p:nvPr>
        </p:nvSpPr>
        <p:spPr>
          <a:xfrm>
            <a:off x="336922" y="1046219"/>
            <a:ext cx="11515443" cy="961473"/>
          </a:xfrm>
        </p:spPr>
        <p:txBody>
          <a:bodyPr>
            <a:noAutofit/>
          </a:bodyPr>
          <a:lstStyle/>
          <a:p>
            <a:pPr marL="0" indent="0" algn="just">
              <a:buNone/>
            </a:pPr>
            <a:r>
              <a:rPr lang="en-US" sz="1800" i="0" dirty="0">
                <a:latin typeface="EniTabReg" panose="02000506030000020004"/>
              </a:rPr>
              <a:t>According to the MSG Procurement, </a:t>
            </a:r>
            <a:r>
              <a:rPr lang="en-US" sz="1800" b="1" i="0" dirty="0">
                <a:latin typeface="EniTabReg" panose="02000506030000020004"/>
              </a:rPr>
              <a:t>Procurement Managers</a:t>
            </a:r>
            <a:r>
              <a:rPr lang="en-US" sz="1800" i="0" dirty="0">
                <a:latin typeface="EniTabReg" panose="02000506030000020004"/>
              </a:rPr>
              <a:t> abroad </a:t>
            </a:r>
            <a:r>
              <a:rPr lang="en-US" sz="1800" b="1" i="0" dirty="0">
                <a:latin typeface="EniTabReg" panose="02000506030000020004"/>
              </a:rPr>
              <a:t>actively manage </a:t>
            </a:r>
            <a:r>
              <a:rPr lang="en-US" sz="1800" i="0" dirty="0">
                <a:latin typeface="EniTabReg" panose="02000506030000020004"/>
              </a:rPr>
              <a:t>local suppliers </a:t>
            </a:r>
            <a:r>
              <a:rPr lang="en-US" sz="1800" b="1" i="0" dirty="0">
                <a:latin typeface="EniTabReg" panose="02000506030000020004"/>
              </a:rPr>
              <a:t>feedbacks</a:t>
            </a:r>
            <a:r>
              <a:rPr lang="en-US" sz="1800" i="0" dirty="0">
                <a:latin typeface="EniTabReg" panose="02000506030000020004"/>
              </a:rPr>
              <a:t> and are </a:t>
            </a:r>
            <a:r>
              <a:rPr lang="en-US" sz="1800" b="1" i="0" dirty="0">
                <a:latin typeface="EniTabReg" panose="02000506030000020004"/>
              </a:rPr>
              <a:t>responsible for collecting and communicating </a:t>
            </a:r>
            <a:r>
              <a:rPr lang="en-US" sz="1800" i="0" dirty="0">
                <a:latin typeface="EniTabReg" panose="02000506030000020004"/>
              </a:rPr>
              <a:t>to VEMAD the mandatory performance feedbacks (mandatory CC, contract value, type of vendor - i.e. Megasupplier, International, Italian)</a:t>
            </a:r>
            <a:endParaRPr lang="en-US" sz="1800" b="1" i="0" dirty="0">
              <a:latin typeface="EniTabReg" panose="02000506030000020004"/>
            </a:endParaRPr>
          </a:p>
        </p:txBody>
      </p:sp>
      <p:grpSp>
        <p:nvGrpSpPr>
          <p:cNvPr id="40" name="Gruppo 39"/>
          <p:cNvGrpSpPr/>
          <p:nvPr/>
        </p:nvGrpSpPr>
        <p:grpSpPr>
          <a:xfrm>
            <a:off x="1558637" y="1985463"/>
            <a:ext cx="9270208" cy="4361159"/>
            <a:chOff x="1558637" y="1985463"/>
            <a:chExt cx="9270208" cy="4361159"/>
          </a:xfrm>
        </p:grpSpPr>
        <p:sp>
          <p:nvSpPr>
            <p:cNvPr id="5" name="Freeform 20"/>
            <p:cNvSpPr>
              <a:spLocks/>
            </p:cNvSpPr>
            <p:nvPr/>
          </p:nvSpPr>
          <p:spPr bwMode="auto">
            <a:xfrm>
              <a:off x="1558637" y="2016240"/>
              <a:ext cx="5112334" cy="4330382"/>
            </a:xfrm>
            <a:prstGeom prst="roundRect">
              <a:avLst>
                <a:gd name="adj" fmla="val 0"/>
              </a:avLst>
            </a:prstGeom>
            <a:solidFill>
              <a:schemeClr val="bg1"/>
            </a:solidFill>
            <a:ln w="3175" cap="rnd" cmpd="sng">
              <a:solidFill>
                <a:schemeClr val="bg1">
                  <a:lumMod val="85000"/>
                </a:schemeClr>
              </a:solidFill>
              <a:prstDash val="solid"/>
              <a:round/>
              <a:headEnd/>
              <a:tailEnd/>
            </a:ln>
            <a:effectLst>
              <a:outerShdw blurRad="50800" dist="38100" dir="8100000" algn="tr" rotWithShape="0">
                <a:prstClr val="black">
                  <a:alpha val="40000"/>
                </a:prstClr>
              </a:outerShdw>
            </a:effectLst>
          </p:spPr>
          <p:txBody>
            <a:bodyPr lIns="0" rIns="0" anchor="ctr"/>
            <a:lstStyle/>
            <a:p>
              <a:pPr marL="92075" indent="-92075">
                <a:lnSpc>
                  <a:spcPts val="1100"/>
                </a:lnSpc>
                <a:spcBef>
                  <a:spcPts val="250"/>
                </a:spcBef>
                <a:spcAft>
                  <a:spcPts val="250"/>
                </a:spcAft>
                <a:buClr>
                  <a:srgbClr val="FFC000"/>
                </a:buClr>
                <a:defRPr/>
              </a:pPr>
              <a:endParaRPr lang="en-US" sz="1050" i="1"/>
            </a:p>
          </p:txBody>
        </p:sp>
        <p:sp>
          <p:nvSpPr>
            <p:cNvPr id="7" name="TextBox 140"/>
            <p:cNvSpPr txBox="1">
              <a:spLocks noChangeArrowheads="1"/>
            </p:cNvSpPr>
            <p:nvPr/>
          </p:nvSpPr>
          <p:spPr bwMode="auto">
            <a:xfrm>
              <a:off x="1653288" y="1985463"/>
              <a:ext cx="4928614" cy="338554"/>
            </a:xfrm>
            <a:prstGeom prst="rect">
              <a:avLst/>
            </a:prstGeom>
            <a:noFill/>
            <a:ln w="9525">
              <a:noFill/>
              <a:miter lim="800000"/>
              <a:headEnd/>
              <a:tailEnd/>
            </a:ln>
            <a:effectLst/>
          </p:spPr>
          <p:txBody>
            <a:bodyPr wrap="square" anchor="ctr">
              <a:spAutoFit/>
            </a:bodyPr>
            <a:lstStyle/>
            <a:p>
              <a:pPr algn="ctr">
                <a:defRPr/>
              </a:pPr>
              <a:r>
                <a:rPr lang="en-US" sz="1600" b="1" dirty="0">
                  <a:solidFill>
                    <a:srgbClr val="FFC000"/>
                  </a:solidFill>
                </a:rPr>
                <a:t>Feedbacks management flow</a:t>
              </a:r>
            </a:p>
          </p:txBody>
        </p:sp>
        <p:cxnSp>
          <p:nvCxnSpPr>
            <p:cNvPr id="8" name="Straight Connector 52"/>
            <p:cNvCxnSpPr/>
            <p:nvPr/>
          </p:nvCxnSpPr>
          <p:spPr bwMode="auto">
            <a:xfrm>
              <a:off x="1653288" y="2283047"/>
              <a:ext cx="49910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65"/>
            <p:cNvSpPr/>
            <p:nvPr/>
          </p:nvSpPr>
          <p:spPr>
            <a:xfrm>
              <a:off x="3372511" y="2444753"/>
              <a:ext cx="1350962" cy="509802"/>
            </a:xfrm>
            <a:prstGeom prst="rect">
              <a:avLst/>
            </a:prstGeom>
            <a:solidFill>
              <a:srgbClr val="D1D1FF"/>
            </a:solidFill>
            <a:ln w="28575" cap="rnd" cmpd="sng">
              <a:noFill/>
              <a:prstDash val="solid"/>
              <a:round/>
              <a:headEnd/>
              <a:tailEnd/>
            </a:ln>
            <a:effectLst>
              <a:outerShdw blurRad="50800" dist="38100" dir="8100000" algn="tr" rotWithShape="0">
                <a:prstClr val="black">
                  <a:alpha val="40000"/>
                </a:prstClr>
              </a:outerShdw>
            </a:effectLst>
          </p:spPr>
          <p:txBody>
            <a:bodyPr lIns="0" rIns="0" anchor="ctr"/>
            <a:lstStyle/>
            <a:p>
              <a:pPr algn="ctr">
                <a:lnSpc>
                  <a:spcPct val="105000"/>
                </a:lnSpc>
                <a:defRPr/>
              </a:pPr>
              <a:r>
                <a:rPr lang="en-US" sz="1200" b="1" dirty="0">
                  <a:solidFill>
                    <a:schemeClr val="bg1"/>
                  </a:solidFill>
                </a:rPr>
                <a:t>VEMAD</a:t>
              </a:r>
            </a:p>
          </p:txBody>
        </p:sp>
        <p:sp>
          <p:nvSpPr>
            <p:cNvPr id="10" name="Rectangle 71"/>
            <p:cNvSpPr/>
            <p:nvPr/>
          </p:nvSpPr>
          <p:spPr>
            <a:xfrm>
              <a:off x="2410923" y="5499768"/>
              <a:ext cx="1080000" cy="671513"/>
            </a:xfrm>
            <a:prstGeom prst="rect">
              <a:avLst/>
            </a:prstGeom>
            <a:solidFill>
              <a:srgbClr val="FFC000"/>
            </a:solidFill>
            <a:ln w="28575" cap="rnd" cmpd="sng">
              <a:noFill/>
              <a:prstDash val="solid"/>
              <a:round/>
              <a:headEnd/>
              <a:tailEnd/>
            </a:ln>
            <a:effectLst>
              <a:outerShdw blurRad="50800" dist="38100" dir="8100000" algn="tr" rotWithShape="0">
                <a:prstClr val="black">
                  <a:alpha val="40000"/>
                </a:prstClr>
              </a:outerShdw>
            </a:effectLst>
          </p:spPr>
          <p:txBody>
            <a:bodyPr lIns="0" rIns="0" anchor="ctr"/>
            <a:lstStyle/>
            <a:p>
              <a:pPr algn="ctr">
                <a:lnSpc>
                  <a:spcPts val="1500"/>
                </a:lnSpc>
                <a:defRPr/>
              </a:pPr>
              <a:r>
                <a:rPr lang="en-US" sz="1200" b="1" dirty="0">
                  <a:solidFill>
                    <a:schemeClr val="bg1"/>
                  </a:solidFill>
                </a:rPr>
                <a:t>Buyer</a:t>
              </a:r>
            </a:p>
          </p:txBody>
        </p:sp>
        <p:sp>
          <p:nvSpPr>
            <p:cNvPr id="11" name="Freeform 20"/>
            <p:cNvSpPr>
              <a:spLocks/>
            </p:cNvSpPr>
            <p:nvPr/>
          </p:nvSpPr>
          <p:spPr bwMode="auto">
            <a:xfrm>
              <a:off x="7072830" y="2534150"/>
              <a:ext cx="3756015" cy="3019766"/>
            </a:xfrm>
            <a:prstGeom prst="roundRect">
              <a:avLst>
                <a:gd name="adj" fmla="val 0"/>
              </a:avLst>
            </a:prstGeom>
            <a:solidFill>
              <a:schemeClr val="bg1"/>
            </a:solidFill>
            <a:ln w="3175" cap="rnd" cmpd="sng">
              <a:solidFill>
                <a:schemeClr val="bg1">
                  <a:lumMod val="85000"/>
                </a:schemeClr>
              </a:solidFill>
              <a:prstDash val="solid"/>
              <a:round/>
              <a:headEnd/>
              <a:tailEnd/>
            </a:ln>
            <a:effectLst>
              <a:outerShdw blurRad="50800" dist="38100" dir="8100000" algn="tr" rotWithShape="0">
                <a:prstClr val="black">
                  <a:alpha val="40000"/>
                </a:prstClr>
              </a:outerShdw>
            </a:effectLst>
          </p:spPr>
          <p:txBody>
            <a:bodyPr lIns="72000" rIns="72000" anchor="ctr"/>
            <a:lstStyle/>
            <a:p>
              <a:pPr marL="92075" indent="-92075" algn="ctr">
                <a:lnSpc>
                  <a:spcPts val="1100"/>
                </a:lnSpc>
                <a:spcBef>
                  <a:spcPts val="250"/>
                </a:spcBef>
                <a:spcAft>
                  <a:spcPts val="200"/>
                </a:spcAft>
                <a:buClr>
                  <a:srgbClr val="FFC000"/>
                </a:buClr>
                <a:defRPr/>
              </a:pPr>
              <a:r>
                <a:rPr lang="en-US" sz="1600" b="1" dirty="0">
                  <a:solidFill>
                    <a:srgbClr val="FFC000"/>
                  </a:solidFill>
                  <a:latin typeface="EniTabReg" panose="02000506030000020004"/>
                </a:rPr>
                <a:t>PROCUREMENT MANAGER</a:t>
              </a:r>
              <a:endParaRPr lang="en-US" sz="1200" b="1" dirty="0">
                <a:solidFill>
                  <a:schemeClr val="bg1">
                    <a:lumMod val="50000"/>
                  </a:schemeClr>
                </a:solidFill>
                <a:latin typeface="EniTabReg" panose="02000506030000020004"/>
              </a:endParaRPr>
            </a:p>
            <a:p>
              <a:pPr>
                <a:spcBef>
                  <a:spcPts val="250"/>
                </a:spcBef>
                <a:spcAft>
                  <a:spcPts val="600"/>
                </a:spcAft>
                <a:buClr>
                  <a:srgbClr val="FFC000"/>
                </a:buClr>
                <a:defRPr/>
              </a:pPr>
              <a:r>
                <a:rPr lang="en-US" sz="1200" b="1" dirty="0">
                  <a:latin typeface="EniTabReg" panose="02000506030000020004"/>
                </a:rPr>
                <a:t>Manages foreign feedback process</a:t>
              </a:r>
              <a:r>
                <a:rPr lang="en-US" sz="1200" dirty="0">
                  <a:latin typeface="EniTabReg" panose="02000506030000020004"/>
                </a:rPr>
                <a:t>:</a:t>
              </a:r>
            </a:p>
            <a:p>
              <a:pPr marL="182563" indent="-182563">
                <a:spcBef>
                  <a:spcPts val="250"/>
                </a:spcBef>
                <a:spcAft>
                  <a:spcPts val="200"/>
                </a:spcAft>
                <a:buClr>
                  <a:srgbClr val="FFC000"/>
                </a:buClr>
                <a:buFontTx/>
                <a:buChar char="•"/>
                <a:defRPr/>
              </a:pPr>
              <a:r>
                <a:rPr lang="en-US" sz="1200" b="1" dirty="0">
                  <a:latin typeface="EniTabReg" panose="02000506030000020004"/>
                </a:rPr>
                <a:t>supports Contract Holders </a:t>
              </a:r>
              <a:r>
                <a:rPr lang="en-US" sz="1200" dirty="0">
                  <a:latin typeface="EniTabReg" panose="02000506030000020004"/>
                </a:rPr>
                <a:t>in identifying contracts within scope*, </a:t>
              </a:r>
              <a:r>
                <a:rPr lang="en-US" sz="1200" b="1" dirty="0">
                  <a:latin typeface="EniTabReg" panose="02000506030000020004"/>
                </a:rPr>
                <a:t>collects</a:t>
              </a:r>
              <a:r>
                <a:rPr lang="en-US" sz="1200" dirty="0">
                  <a:latin typeface="EniTabReg" panose="02000506030000020004"/>
                </a:rPr>
                <a:t> approved .</a:t>
              </a:r>
              <a:r>
                <a:rPr lang="en-US" sz="1200" b="1" dirty="0">
                  <a:latin typeface="EniTabReg" panose="02000506030000020004"/>
                </a:rPr>
                <a:t>xls</a:t>
              </a:r>
              <a:r>
                <a:rPr lang="en-US" sz="1200" dirty="0">
                  <a:latin typeface="EniTabReg" panose="02000506030000020004"/>
                </a:rPr>
                <a:t> </a:t>
              </a:r>
              <a:r>
                <a:rPr lang="en-US" sz="1200" b="1" dirty="0">
                  <a:latin typeface="EniTabReg" panose="02000506030000020004"/>
                </a:rPr>
                <a:t>FBs</a:t>
              </a:r>
              <a:r>
                <a:rPr lang="en-US" sz="1200" dirty="0">
                  <a:latin typeface="EniTabReg" panose="02000506030000020004"/>
                </a:rPr>
                <a:t>,</a:t>
              </a:r>
              <a:r>
                <a:rPr lang="en-US" sz="1200" b="1" dirty="0">
                  <a:latin typeface="EniTabReg" panose="02000506030000020004"/>
                </a:rPr>
                <a:t> </a:t>
              </a:r>
              <a:r>
                <a:rPr lang="en-US" sz="1200" dirty="0">
                  <a:latin typeface="EniTabReg" panose="02000506030000020004"/>
                </a:rPr>
                <a:t>and</a:t>
              </a:r>
              <a:r>
                <a:rPr lang="en-US" sz="1200" b="1" dirty="0">
                  <a:latin typeface="EniTabReg" panose="02000506030000020004"/>
                </a:rPr>
                <a:t> </a:t>
              </a:r>
              <a:r>
                <a:rPr lang="en-US" sz="1200" dirty="0">
                  <a:latin typeface="EniTabReg" panose="02000506030000020004"/>
                </a:rPr>
                <a:t>when needed, manages FB transmission (through VMS) to VEMAD for International, Italian and Megasuppliers</a:t>
              </a:r>
            </a:p>
            <a:p>
              <a:pPr marL="182563" indent="-182563">
                <a:spcBef>
                  <a:spcPts val="250"/>
                </a:spcBef>
                <a:spcAft>
                  <a:spcPts val="200"/>
                </a:spcAft>
                <a:buClr>
                  <a:srgbClr val="FFC000"/>
                </a:buClr>
                <a:buFontTx/>
                <a:buChar char="•"/>
                <a:defRPr/>
              </a:pPr>
              <a:r>
                <a:rPr lang="en-US" sz="1200" dirty="0">
                  <a:latin typeface="EniTabReg" panose="02000506030000020004"/>
                </a:rPr>
                <a:t>identifies </a:t>
              </a:r>
              <a:r>
                <a:rPr lang="en-US" sz="1200" b="1" dirty="0">
                  <a:latin typeface="EniTabReg" panose="02000506030000020004"/>
                </a:rPr>
                <a:t>tenders within scope</a:t>
              </a:r>
              <a:r>
                <a:rPr lang="en-US" sz="1200" dirty="0">
                  <a:latin typeface="EniTabReg" panose="02000506030000020004"/>
                </a:rPr>
                <a:t>* and </a:t>
              </a:r>
              <a:r>
                <a:rPr lang="en-US" sz="1200" b="1" dirty="0">
                  <a:latin typeface="EniTabReg" panose="02000506030000020004"/>
                </a:rPr>
                <a:t>collects</a:t>
              </a:r>
              <a:r>
                <a:rPr lang="en-US" sz="1200" dirty="0">
                  <a:latin typeface="EniTabReg" panose="02000506030000020004"/>
                </a:rPr>
                <a:t> approved .</a:t>
              </a:r>
              <a:r>
                <a:rPr lang="en-US" sz="1200" b="1" dirty="0">
                  <a:latin typeface="EniTabReg" panose="02000506030000020004"/>
                </a:rPr>
                <a:t>xls</a:t>
              </a:r>
              <a:r>
                <a:rPr lang="en-US" sz="1200" dirty="0">
                  <a:latin typeface="EniTabReg" panose="02000506030000020004"/>
                </a:rPr>
                <a:t> </a:t>
              </a:r>
              <a:r>
                <a:rPr lang="en-US" sz="1200" b="1" dirty="0">
                  <a:latin typeface="EniTabReg" panose="02000506030000020004"/>
                </a:rPr>
                <a:t>tender FBs</a:t>
              </a:r>
              <a:r>
                <a:rPr lang="en-US" sz="1200" dirty="0">
                  <a:latin typeface="EniTabReg" panose="02000506030000020004"/>
                </a:rPr>
                <a:t>, managing FB transmission to VEMAD (through VMS) for International, Italian and Megasuppliers</a:t>
              </a:r>
            </a:p>
            <a:p>
              <a:pPr marL="182563" indent="-182563">
                <a:spcBef>
                  <a:spcPts val="250"/>
                </a:spcBef>
                <a:spcAft>
                  <a:spcPts val="200"/>
                </a:spcAft>
                <a:buClr>
                  <a:srgbClr val="FFC000"/>
                </a:buClr>
                <a:buFontTx/>
                <a:buChar char="•"/>
                <a:defRPr/>
              </a:pPr>
              <a:r>
                <a:rPr lang="en-US" sz="1200" dirty="0">
                  <a:latin typeface="EniTabReg" panose="02000506030000020004"/>
                </a:rPr>
                <a:t>periodically receives a report with suppliers performances</a:t>
              </a:r>
            </a:p>
          </p:txBody>
        </p:sp>
        <p:sp>
          <p:nvSpPr>
            <p:cNvPr id="12" name="Rectangle 60"/>
            <p:cNvSpPr/>
            <p:nvPr/>
          </p:nvSpPr>
          <p:spPr>
            <a:xfrm>
              <a:off x="3157849" y="4053104"/>
              <a:ext cx="1898071" cy="612000"/>
            </a:xfrm>
            <a:prstGeom prst="rect">
              <a:avLst/>
            </a:prstGeom>
            <a:solidFill>
              <a:srgbClr val="FFC000"/>
            </a:solidFill>
            <a:ln w="28575" cap="rnd" cmpd="sng">
              <a:noFill/>
              <a:prstDash val="solid"/>
              <a:round/>
              <a:headEnd/>
              <a:tailEnd/>
            </a:ln>
            <a:effectLst>
              <a:outerShdw blurRad="50800" dist="38100" dir="8100000" algn="tr" rotWithShape="0">
                <a:prstClr val="black">
                  <a:alpha val="40000"/>
                </a:prstClr>
              </a:outerShdw>
            </a:effectLst>
          </p:spPr>
          <p:txBody>
            <a:bodyPr lIns="0" rIns="0" anchor="ctr"/>
            <a:lstStyle/>
            <a:p>
              <a:pPr algn="ctr">
                <a:lnSpc>
                  <a:spcPts val="1500"/>
                </a:lnSpc>
                <a:defRPr/>
              </a:pPr>
              <a:r>
                <a:rPr lang="en-US" sz="1200" b="1" dirty="0">
                  <a:solidFill>
                    <a:schemeClr val="bg1"/>
                  </a:solidFill>
                </a:rPr>
                <a:t>Procurement Manager or Contract Holder Approver</a:t>
              </a:r>
            </a:p>
          </p:txBody>
        </p:sp>
        <p:sp>
          <p:nvSpPr>
            <p:cNvPr id="13" name="Freeform 42"/>
            <p:cNvSpPr/>
            <p:nvPr/>
          </p:nvSpPr>
          <p:spPr>
            <a:xfrm rot="12433705" flipH="1">
              <a:off x="3897024" y="3267033"/>
              <a:ext cx="733380" cy="700840"/>
            </a:xfrm>
            <a:custGeom>
              <a:avLst/>
              <a:gdLst>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0 w 5759355"/>
                <a:gd name="connsiteY6" fmla="*/ 805218 h 805218"/>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3193576 w 5759355"/>
                <a:gd name="connsiteY6" fmla="*/ 729634 h 805218"/>
                <a:gd name="connsiteX7" fmla="*/ 0 w 5759355"/>
                <a:gd name="connsiteY7" fmla="*/ 805218 h 805218"/>
                <a:gd name="connsiteX0" fmla="*/ 0 w 5759355"/>
                <a:gd name="connsiteY0" fmla="*/ 805218 h 805218"/>
                <a:gd name="connsiteX1" fmla="*/ 3125337 w 5759355"/>
                <a:gd name="connsiteY1" fmla="*/ 634100 h 805218"/>
                <a:gd name="connsiteX2" fmla="*/ 5117911 w 5759355"/>
                <a:gd name="connsiteY2" fmla="*/ 218364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995940"/>
                <a:gd name="connsiteX1" fmla="*/ 3125337 w 5759355"/>
                <a:gd name="connsiteY1" fmla="*/ 634100 h 995940"/>
                <a:gd name="connsiteX2" fmla="*/ 4899547 w 5759355"/>
                <a:gd name="connsiteY2" fmla="*/ 232011 h 995940"/>
                <a:gd name="connsiteX3" fmla="*/ 4626591 w 5759355"/>
                <a:gd name="connsiteY3" fmla="*/ 204717 h 995940"/>
                <a:gd name="connsiteX4" fmla="*/ 5213445 w 5759355"/>
                <a:gd name="connsiteY4" fmla="*/ 0 h 995940"/>
                <a:gd name="connsiteX5" fmla="*/ 5759355 w 5759355"/>
                <a:gd name="connsiteY5" fmla="*/ 177421 h 995940"/>
                <a:gd name="connsiteX6" fmla="*/ 5513696 w 5759355"/>
                <a:gd name="connsiteY6" fmla="*/ 177421 h 995940"/>
                <a:gd name="connsiteX7" fmla="*/ 3343702 w 5759355"/>
                <a:gd name="connsiteY7" fmla="*/ 784225 h 995940"/>
                <a:gd name="connsiteX8" fmla="*/ 0 w 5759355"/>
                <a:gd name="connsiteY8" fmla="*/ 805218 h 995940"/>
                <a:gd name="connsiteX0" fmla="*/ 0 w 5759355"/>
                <a:gd name="connsiteY0" fmla="*/ 805218 h 995940"/>
                <a:gd name="connsiteX1" fmla="*/ 2060812 w 5759355"/>
                <a:gd name="connsiteY1" fmla="*/ 764275 h 995940"/>
                <a:gd name="connsiteX2" fmla="*/ 3125337 w 5759355"/>
                <a:gd name="connsiteY2" fmla="*/ 634100 h 995940"/>
                <a:gd name="connsiteX3" fmla="*/ 4899547 w 5759355"/>
                <a:gd name="connsiteY3" fmla="*/ 232011 h 995940"/>
                <a:gd name="connsiteX4" fmla="*/ 4626591 w 5759355"/>
                <a:gd name="connsiteY4" fmla="*/ 204717 h 995940"/>
                <a:gd name="connsiteX5" fmla="*/ 5213445 w 5759355"/>
                <a:gd name="connsiteY5" fmla="*/ 0 h 995940"/>
                <a:gd name="connsiteX6" fmla="*/ 5759355 w 5759355"/>
                <a:gd name="connsiteY6" fmla="*/ 177421 h 995940"/>
                <a:gd name="connsiteX7" fmla="*/ 5513696 w 5759355"/>
                <a:gd name="connsiteY7" fmla="*/ 177421 h 995940"/>
                <a:gd name="connsiteX8" fmla="*/ 3343702 w 5759355"/>
                <a:gd name="connsiteY8" fmla="*/ 784225 h 995940"/>
                <a:gd name="connsiteX9" fmla="*/ 0 w 5759355"/>
                <a:gd name="connsiteY9" fmla="*/ 805218 h 995940"/>
                <a:gd name="connsiteX0" fmla="*/ 0 w 5759355"/>
                <a:gd name="connsiteY0" fmla="*/ 805218 h 1132418"/>
                <a:gd name="connsiteX1" fmla="*/ 2060812 w 5759355"/>
                <a:gd name="connsiteY1" fmla="*/ 764275 h 1132418"/>
                <a:gd name="connsiteX2" fmla="*/ 3125337 w 5759355"/>
                <a:gd name="connsiteY2" fmla="*/ 634100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764275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859810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3491553 w 5811671"/>
                <a:gd name="connsiteY8" fmla="*/ 920703 h 1048082"/>
                <a:gd name="connsiteX9" fmla="*/ 1908412 w 5811671"/>
                <a:gd name="connsiteY9" fmla="*/ 1023582 h 1048082"/>
                <a:gd name="connsiteX10" fmla="*/ 52316 w 5811671"/>
                <a:gd name="connsiteY10" fmla="*/ 805218 h 1048082"/>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4500847 w 5811671"/>
                <a:gd name="connsiteY8" fmla="*/ 600502 h 1048082"/>
                <a:gd name="connsiteX9" fmla="*/ 3491553 w 5811671"/>
                <a:gd name="connsiteY9" fmla="*/ 920703 h 1048082"/>
                <a:gd name="connsiteX10" fmla="*/ 1908412 w 5811671"/>
                <a:gd name="connsiteY10" fmla="*/ 1023582 h 1048082"/>
                <a:gd name="connsiteX11" fmla="*/ 52316 w 5811671"/>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66012 w 5907205"/>
                <a:gd name="connsiteY7" fmla="*/ 177421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897272 w 5907205"/>
                <a:gd name="connsiteY3" fmla="*/ 226278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18866 h 1061730"/>
                <a:gd name="connsiteX1" fmla="*/ 2113128 w 5907205"/>
                <a:gd name="connsiteY1" fmla="*/ 873458 h 1061730"/>
                <a:gd name="connsiteX2" fmla="*/ 3232244 w 5907205"/>
                <a:gd name="connsiteY2" fmla="*/ 756930 h 1061730"/>
                <a:gd name="connsiteX3" fmla="*/ 4897272 w 5907205"/>
                <a:gd name="connsiteY3" fmla="*/ 239926 h 1061730"/>
                <a:gd name="connsiteX4" fmla="*/ 4678907 w 5907205"/>
                <a:gd name="connsiteY4" fmla="*/ 218365 h 1061730"/>
                <a:gd name="connsiteX5" fmla="*/ 5320352 w 5907205"/>
                <a:gd name="connsiteY5" fmla="*/ 0 h 1061730"/>
                <a:gd name="connsiteX6" fmla="*/ 5907205 w 5907205"/>
                <a:gd name="connsiteY6" fmla="*/ 239926 h 1061730"/>
                <a:gd name="connsiteX7" fmla="*/ 5593307 w 5907205"/>
                <a:gd name="connsiteY7" fmla="*/ 239926 h 1061730"/>
                <a:gd name="connsiteX8" fmla="*/ 4500847 w 5907205"/>
                <a:gd name="connsiteY8" fmla="*/ 614150 h 1061730"/>
                <a:gd name="connsiteX9" fmla="*/ 3491553 w 5907205"/>
                <a:gd name="connsiteY9" fmla="*/ 934351 h 1061730"/>
                <a:gd name="connsiteX10" fmla="*/ 1908412 w 5907205"/>
                <a:gd name="connsiteY10" fmla="*/ 1037230 h 1061730"/>
                <a:gd name="connsiteX11" fmla="*/ 52316 w 5907205"/>
                <a:gd name="connsiteY11" fmla="*/ 818866 h 1061730"/>
                <a:gd name="connsiteX0" fmla="*/ 52316 w 5907205"/>
                <a:gd name="connsiteY0" fmla="*/ 818866 h 1102674"/>
                <a:gd name="connsiteX1" fmla="*/ 2113128 w 5907205"/>
                <a:gd name="connsiteY1" fmla="*/ 873458 h 1102674"/>
                <a:gd name="connsiteX2" fmla="*/ 3232244 w 5907205"/>
                <a:gd name="connsiteY2" fmla="*/ 756930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678907 w 5907205"/>
                <a:gd name="connsiteY5" fmla="*/ 218365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379379 w 5907205"/>
                <a:gd name="connsiteY5" fmla="*/ 196668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379379 w 5907205"/>
                <a:gd name="connsiteY5" fmla="*/ 173186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599424 w 5907205"/>
                <a:gd name="connsiteY5" fmla="*/ 182107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44433"/>
                <a:gd name="connsiteX1" fmla="*/ 2113128 w 5907205"/>
                <a:gd name="connsiteY1" fmla="*/ 918215 h 1044433"/>
                <a:gd name="connsiteX2" fmla="*/ 3341426 w 5907205"/>
                <a:gd name="connsiteY2" fmla="*/ 788039 h 1044433"/>
                <a:gd name="connsiteX3" fmla="*/ 4132997 w 5907205"/>
                <a:gd name="connsiteY3" fmla="*/ 549724 h 1044433"/>
                <a:gd name="connsiteX4" fmla="*/ 4897272 w 5907205"/>
                <a:gd name="connsiteY4" fmla="*/ 216444 h 1044433"/>
                <a:gd name="connsiteX5" fmla="*/ 4599424 w 5907205"/>
                <a:gd name="connsiteY5" fmla="*/ 182107 h 1044433"/>
                <a:gd name="connsiteX6" fmla="*/ 5663891 w 5907205"/>
                <a:gd name="connsiteY6" fmla="*/ 0 h 1044433"/>
                <a:gd name="connsiteX7" fmla="*/ 5907205 w 5907205"/>
                <a:gd name="connsiteY7" fmla="*/ 216444 h 1044433"/>
                <a:gd name="connsiteX8" fmla="*/ 5525068 w 5907205"/>
                <a:gd name="connsiteY8" fmla="*/ 216444 h 1044433"/>
                <a:gd name="connsiteX9" fmla="*/ 4665259 w 5907205"/>
                <a:gd name="connsiteY9" fmla="*/ 617963 h 1044433"/>
                <a:gd name="connsiteX10" fmla="*/ 3382050 w 5907205"/>
                <a:gd name="connsiteY10" fmla="*/ 917054 h 1044433"/>
                <a:gd name="connsiteX11" fmla="*/ 1908412 w 5907205"/>
                <a:gd name="connsiteY11" fmla="*/ 1013748 h 1044433"/>
                <a:gd name="connsiteX12" fmla="*/ 52316 w 5907205"/>
                <a:gd name="connsiteY12" fmla="*/ 795384 h 1044433"/>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665259 w 5907205"/>
                <a:gd name="connsiteY9" fmla="*/ 617963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485949 w 5907205"/>
                <a:gd name="connsiteY9" fmla="*/ 614364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61108"/>
                <a:gd name="connsiteY0" fmla="*/ 795384 h 1006405"/>
                <a:gd name="connsiteX1" fmla="*/ 2113128 w 5961108"/>
                <a:gd name="connsiteY1" fmla="*/ 918215 h 1006405"/>
                <a:gd name="connsiteX2" fmla="*/ 3341426 w 5961108"/>
                <a:gd name="connsiteY2" fmla="*/ 788039 h 1006405"/>
                <a:gd name="connsiteX3" fmla="*/ 4132997 w 5961108"/>
                <a:gd name="connsiteY3" fmla="*/ 549724 h 1006405"/>
                <a:gd name="connsiteX4" fmla="*/ 4897272 w 5961108"/>
                <a:gd name="connsiteY4" fmla="*/ 216444 h 1006405"/>
                <a:gd name="connsiteX5" fmla="*/ 4599424 w 5961108"/>
                <a:gd name="connsiteY5" fmla="*/ 182107 h 1006405"/>
                <a:gd name="connsiteX6" fmla="*/ 5663891 w 5961108"/>
                <a:gd name="connsiteY6" fmla="*/ 0 h 1006405"/>
                <a:gd name="connsiteX7" fmla="*/ 5961107 w 5961108"/>
                <a:gd name="connsiteY7" fmla="*/ 256841 h 1006405"/>
                <a:gd name="connsiteX8" fmla="*/ 5525068 w 5961108"/>
                <a:gd name="connsiteY8" fmla="*/ 216444 h 1006405"/>
                <a:gd name="connsiteX9" fmla="*/ 4485949 w 5961108"/>
                <a:gd name="connsiteY9" fmla="*/ 614364 h 1006405"/>
                <a:gd name="connsiteX10" fmla="*/ 3382050 w 5961108"/>
                <a:gd name="connsiteY10" fmla="*/ 917054 h 1006405"/>
                <a:gd name="connsiteX11" fmla="*/ 1933998 w 5961108"/>
                <a:gd name="connsiteY11" fmla="*/ 986127 h 1006405"/>
                <a:gd name="connsiteX12" fmla="*/ 52316 w 5961108"/>
                <a:gd name="connsiteY12" fmla="*/ 795384 h 1006405"/>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960100 w 5539158"/>
                <a:gd name="connsiteY10" fmla="*/ 917054 h 1039066"/>
                <a:gd name="connsiteX11" fmla="*/ 1512048 w 5539158"/>
                <a:gd name="connsiteY11" fmla="*/ 986127 h 1039066"/>
                <a:gd name="connsiteX12" fmla="*/ 0 w 5539158"/>
                <a:gd name="connsiteY12" fmla="*/ 1039066 h 1039066"/>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550203 w 5539158"/>
                <a:gd name="connsiteY10" fmla="*/ 880311 h 1039066"/>
                <a:gd name="connsiteX11" fmla="*/ 1512048 w 5539158"/>
                <a:gd name="connsiteY11" fmla="*/ 986127 h 1039066"/>
                <a:gd name="connsiteX12" fmla="*/ 0 w 5539158"/>
                <a:gd name="connsiteY12" fmla="*/ 1039066 h 1039066"/>
                <a:gd name="connsiteX0" fmla="*/ 143173 w 5682331"/>
                <a:gd name="connsiteY0" fmla="*/ 1039066 h 1045383"/>
                <a:gd name="connsiteX1" fmla="*/ 1834351 w 5682331"/>
                <a:gd name="connsiteY1" fmla="*/ 918215 h 1045383"/>
                <a:gd name="connsiteX2" fmla="*/ 3062649 w 5682331"/>
                <a:gd name="connsiteY2" fmla="*/ 788039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43173 w 5682331"/>
                <a:gd name="connsiteY0" fmla="*/ 1039066 h 1045383"/>
                <a:gd name="connsiteX1" fmla="*/ 1834351 w 5682331"/>
                <a:gd name="connsiteY1" fmla="*/ 918215 h 1045383"/>
                <a:gd name="connsiteX2" fmla="*/ 2875255 w 5682331"/>
                <a:gd name="connsiteY2" fmla="*/ 760317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83805 w 5722963"/>
                <a:gd name="connsiteY0" fmla="*/ 1039066 h 1041906"/>
                <a:gd name="connsiteX1" fmla="*/ 1631185 w 5722963"/>
                <a:gd name="connsiteY1" fmla="*/ 897354 h 1041906"/>
                <a:gd name="connsiteX2" fmla="*/ 2915887 w 5722963"/>
                <a:gd name="connsiteY2" fmla="*/ 760317 h 1041906"/>
                <a:gd name="connsiteX3" fmla="*/ 3894852 w 5722963"/>
                <a:gd name="connsiteY3" fmla="*/ 549724 h 1041906"/>
                <a:gd name="connsiteX4" fmla="*/ 4659127 w 5722963"/>
                <a:gd name="connsiteY4" fmla="*/ 216444 h 1041906"/>
                <a:gd name="connsiteX5" fmla="*/ 4361279 w 5722963"/>
                <a:gd name="connsiteY5" fmla="*/ 182107 h 1041906"/>
                <a:gd name="connsiteX6" fmla="*/ 5425746 w 5722963"/>
                <a:gd name="connsiteY6" fmla="*/ 0 h 1041906"/>
                <a:gd name="connsiteX7" fmla="*/ 5722962 w 5722963"/>
                <a:gd name="connsiteY7" fmla="*/ 256841 h 1041906"/>
                <a:gd name="connsiteX8" fmla="*/ 5286923 w 5722963"/>
                <a:gd name="connsiteY8" fmla="*/ 216444 h 1041906"/>
                <a:gd name="connsiteX9" fmla="*/ 4247804 w 5722963"/>
                <a:gd name="connsiteY9" fmla="*/ 614364 h 1041906"/>
                <a:gd name="connsiteX10" fmla="*/ 2734008 w 5722963"/>
                <a:gd name="connsiteY10" fmla="*/ 880311 h 1041906"/>
                <a:gd name="connsiteX11" fmla="*/ 183805 w 5722963"/>
                <a:gd name="connsiteY11" fmla="*/ 1039066 h 1041906"/>
                <a:gd name="connsiteX0" fmla="*/ 107332 w 5646490"/>
                <a:gd name="connsiteY0" fmla="*/ 1039066 h 1039823"/>
                <a:gd name="connsiteX1" fmla="*/ 2013534 w 5646490"/>
                <a:gd name="connsiteY1" fmla="*/ 884851 h 1039823"/>
                <a:gd name="connsiteX2" fmla="*/ 2839414 w 5646490"/>
                <a:gd name="connsiteY2" fmla="*/ 760317 h 1039823"/>
                <a:gd name="connsiteX3" fmla="*/ 3818379 w 5646490"/>
                <a:gd name="connsiteY3" fmla="*/ 549724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437272 w 5646490"/>
                <a:gd name="connsiteY3" fmla="*/ 567207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3743568 w 5646490"/>
                <a:gd name="connsiteY4" fmla="*/ 167035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210450 w 6046090"/>
                <a:gd name="connsiteY8" fmla="*/ 216444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329955 w 6046090"/>
                <a:gd name="connsiteY8" fmla="*/ 173686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780671 w 6046090"/>
                <a:gd name="connsiteY4" fmla="*/ 171384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6090" h="1039823">
                  <a:moveTo>
                    <a:pt x="107332" y="1039066"/>
                  </a:moveTo>
                  <a:cubicBezTo>
                    <a:pt x="-1" y="1039823"/>
                    <a:pt x="1558187" y="931309"/>
                    <a:pt x="2013534" y="884851"/>
                  </a:cubicBezTo>
                  <a:cubicBezTo>
                    <a:pt x="2468881" y="838393"/>
                    <a:pt x="2557413" y="813884"/>
                    <a:pt x="2839414" y="760317"/>
                  </a:cubicBezTo>
                  <a:cubicBezTo>
                    <a:pt x="3121415" y="706750"/>
                    <a:pt x="3444753" y="661865"/>
                    <a:pt x="3705543" y="563446"/>
                  </a:cubicBezTo>
                  <a:cubicBezTo>
                    <a:pt x="3966333" y="465027"/>
                    <a:pt x="4397816" y="235873"/>
                    <a:pt x="4404154" y="169805"/>
                  </a:cubicBezTo>
                  <a:lnTo>
                    <a:pt x="3743569" y="167036"/>
                  </a:lnTo>
                  <a:cubicBezTo>
                    <a:pt x="3749906" y="100968"/>
                    <a:pt x="3724873" y="185510"/>
                    <a:pt x="3743568" y="167035"/>
                  </a:cubicBezTo>
                  <a:lnTo>
                    <a:pt x="3743568" y="167035"/>
                  </a:lnTo>
                  <a:lnTo>
                    <a:pt x="5349273" y="0"/>
                  </a:lnTo>
                  <a:lnTo>
                    <a:pt x="6046092" y="176689"/>
                  </a:lnTo>
                  <a:lnTo>
                    <a:pt x="5329955" y="173686"/>
                  </a:lnTo>
                  <a:cubicBezTo>
                    <a:pt x="5063824" y="269220"/>
                    <a:pt x="4616734" y="496593"/>
                    <a:pt x="4171331" y="614364"/>
                  </a:cubicBezTo>
                  <a:cubicBezTo>
                    <a:pt x="3725928" y="732135"/>
                    <a:pt x="3334868" y="809527"/>
                    <a:pt x="2657535" y="880311"/>
                  </a:cubicBezTo>
                  <a:cubicBezTo>
                    <a:pt x="1980202" y="951095"/>
                    <a:pt x="214665" y="1038309"/>
                    <a:pt x="107332" y="1039066"/>
                  </a:cubicBezTo>
                  <a:close/>
                </a:path>
              </a:pathLst>
            </a:custGeom>
            <a:solidFill>
              <a:srgbClr val="007F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43"/>
            <p:cNvSpPr/>
            <p:nvPr/>
          </p:nvSpPr>
          <p:spPr>
            <a:xfrm rot="1973653" flipH="1">
              <a:off x="3636886" y="3217132"/>
              <a:ext cx="564673" cy="732267"/>
            </a:xfrm>
            <a:custGeom>
              <a:avLst/>
              <a:gdLst>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0 w 5759355"/>
                <a:gd name="connsiteY6" fmla="*/ 805218 h 805218"/>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3193576 w 5759355"/>
                <a:gd name="connsiteY6" fmla="*/ 729634 h 805218"/>
                <a:gd name="connsiteX7" fmla="*/ 0 w 5759355"/>
                <a:gd name="connsiteY7" fmla="*/ 805218 h 805218"/>
                <a:gd name="connsiteX0" fmla="*/ 0 w 5759355"/>
                <a:gd name="connsiteY0" fmla="*/ 805218 h 805218"/>
                <a:gd name="connsiteX1" fmla="*/ 3125337 w 5759355"/>
                <a:gd name="connsiteY1" fmla="*/ 634100 h 805218"/>
                <a:gd name="connsiteX2" fmla="*/ 5117911 w 5759355"/>
                <a:gd name="connsiteY2" fmla="*/ 218364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995940"/>
                <a:gd name="connsiteX1" fmla="*/ 3125337 w 5759355"/>
                <a:gd name="connsiteY1" fmla="*/ 634100 h 995940"/>
                <a:gd name="connsiteX2" fmla="*/ 4899547 w 5759355"/>
                <a:gd name="connsiteY2" fmla="*/ 232011 h 995940"/>
                <a:gd name="connsiteX3" fmla="*/ 4626591 w 5759355"/>
                <a:gd name="connsiteY3" fmla="*/ 204717 h 995940"/>
                <a:gd name="connsiteX4" fmla="*/ 5213445 w 5759355"/>
                <a:gd name="connsiteY4" fmla="*/ 0 h 995940"/>
                <a:gd name="connsiteX5" fmla="*/ 5759355 w 5759355"/>
                <a:gd name="connsiteY5" fmla="*/ 177421 h 995940"/>
                <a:gd name="connsiteX6" fmla="*/ 5513696 w 5759355"/>
                <a:gd name="connsiteY6" fmla="*/ 177421 h 995940"/>
                <a:gd name="connsiteX7" fmla="*/ 3343702 w 5759355"/>
                <a:gd name="connsiteY7" fmla="*/ 784225 h 995940"/>
                <a:gd name="connsiteX8" fmla="*/ 0 w 5759355"/>
                <a:gd name="connsiteY8" fmla="*/ 805218 h 995940"/>
                <a:gd name="connsiteX0" fmla="*/ 0 w 5759355"/>
                <a:gd name="connsiteY0" fmla="*/ 805218 h 995940"/>
                <a:gd name="connsiteX1" fmla="*/ 2060812 w 5759355"/>
                <a:gd name="connsiteY1" fmla="*/ 764275 h 995940"/>
                <a:gd name="connsiteX2" fmla="*/ 3125337 w 5759355"/>
                <a:gd name="connsiteY2" fmla="*/ 634100 h 995940"/>
                <a:gd name="connsiteX3" fmla="*/ 4899547 w 5759355"/>
                <a:gd name="connsiteY3" fmla="*/ 232011 h 995940"/>
                <a:gd name="connsiteX4" fmla="*/ 4626591 w 5759355"/>
                <a:gd name="connsiteY4" fmla="*/ 204717 h 995940"/>
                <a:gd name="connsiteX5" fmla="*/ 5213445 w 5759355"/>
                <a:gd name="connsiteY5" fmla="*/ 0 h 995940"/>
                <a:gd name="connsiteX6" fmla="*/ 5759355 w 5759355"/>
                <a:gd name="connsiteY6" fmla="*/ 177421 h 995940"/>
                <a:gd name="connsiteX7" fmla="*/ 5513696 w 5759355"/>
                <a:gd name="connsiteY7" fmla="*/ 177421 h 995940"/>
                <a:gd name="connsiteX8" fmla="*/ 3343702 w 5759355"/>
                <a:gd name="connsiteY8" fmla="*/ 784225 h 995940"/>
                <a:gd name="connsiteX9" fmla="*/ 0 w 5759355"/>
                <a:gd name="connsiteY9" fmla="*/ 805218 h 995940"/>
                <a:gd name="connsiteX0" fmla="*/ 0 w 5759355"/>
                <a:gd name="connsiteY0" fmla="*/ 805218 h 1132418"/>
                <a:gd name="connsiteX1" fmla="*/ 2060812 w 5759355"/>
                <a:gd name="connsiteY1" fmla="*/ 764275 h 1132418"/>
                <a:gd name="connsiteX2" fmla="*/ 3125337 w 5759355"/>
                <a:gd name="connsiteY2" fmla="*/ 634100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764275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859810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3491553 w 5811671"/>
                <a:gd name="connsiteY8" fmla="*/ 920703 h 1048082"/>
                <a:gd name="connsiteX9" fmla="*/ 1908412 w 5811671"/>
                <a:gd name="connsiteY9" fmla="*/ 1023582 h 1048082"/>
                <a:gd name="connsiteX10" fmla="*/ 52316 w 5811671"/>
                <a:gd name="connsiteY10" fmla="*/ 805218 h 1048082"/>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4500847 w 5811671"/>
                <a:gd name="connsiteY8" fmla="*/ 600502 h 1048082"/>
                <a:gd name="connsiteX9" fmla="*/ 3491553 w 5811671"/>
                <a:gd name="connsiteY9" fmla="*/ 920703 h 1048082"/>
                <a:gd name="connsiteX10" fmla="*/ 1908412 w 5811671"/>
                <a:gd name="connsiteY10" fmla="*/ 1023582 h 1048082"/>
                <a:gd name="connsiteX11" fmla="*/ 52316 w 5811671"/>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66012 w 5907205"/>
                <a:gd name="connsiteY7" fmla="*/ 177421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897272 w 5907205"/>
                <a:gd name="connsiteY3" fmla="*/ 226278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18866 h 1061730"/>
                <a:gd name="connsiteX1" fmla="*/ 2113128 w 5907205"/>
                <a:gd name="connsiteY1" fmla="*/ 873458 h 1061730"/>
                <a:gd name="connsiteX2" fmla="*/ 3232244 w 5907205"/>
                <a:gd name="connsiteY2" fmla="*/ 756930 h 1061730"/>
                <a:gd name="connsiteX3" fmla="*/ 4897272 w 5907205"/>
                <a:gd name="connsiteY3" fmla="*/ 239926 h 1061730"/>
                <a:gd name="connsiteX4" fmla="*/ 4678907 w 5907205"/>
                <a:gd name="connsiteY4" fmla="*/ 218365 h 1061730"/>
                <a:gd name="connsiteX5" fmla="*/ 5320352 w 5907205"/>
                <a:gd name="connsiteY5" fmla="*/ 0 h 1061730"/>
                <a:gd name="connsiteX6" fmla="*/ 5907205 w 5907205"/>
                <a:gd name="connsiteY6" fmla="*/ 239926 h 1061730"/>
                <a:gd name="connsiteX7" fmla="*/ 5593307 w 5907205"/>
                <a:gd name="connsiteY7" fmla="*/ 239926 h 1061730"/>
                <a:gd name="connsiteX8" fmla="*/ 4500847 w 5907205"/>
                <a:gd name="connsiteY8" fmla="*/ 614150 h 1061730"/>
                <a:gd name="connsiteX9" fmla="*/ 3491553 w 5907205"/>
                <a:gd name="connsiteY9" fmla="*/ 934351 h 1061730"/>
                <a:gd name="connsiteX10" fmla="*/ 1908412 w 5907205"/>
                <a:gd name="connsiteY10" fmla="*/ 1037230 h 1061730"/>
                <a:gd name="connsiteX11" fmla="*/ 52316 w 5907205"/>
                <a:gd name="connsiteY11" fmla="*/ 818866 h 1061730"/>
                <a:gd name="connsiteX0" fmla="*/ 52316 w 5907205"/>
                <a:gd name="connsiteY0" fmla="*/ 818866 h 1102674"/>
                <a:gd name="connsiteX1" fmla="*/ 2113128 w 5907205"/>
                <a:gd name="connsiteY1" fmla="*/ 873458 h 1102674"/>
                <a:gd name="connsiteX2" fmla="*/ 3232244 w 5907205"/>
                <a:gd name="connsiteY2" fmla="*/ 756930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678907 w 5907205"/>
                <a:gd name="connsiteY5" fmla="*/ 218365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379379 w 5907205"/>
                <a:gd name="connsiteY5" fmla="*/ 196668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379379 w 5907205"/>
                <a:gd name="connsiteY5" fmla="*/ 173186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599424 w 5907205"/>
                <a:gd name="connsiteY5" fmla="*/ 182107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44433"/>
                <a:gd name="connsiteX1" fmla="*/ 2113128 w 5907205"/>
                <a:gd name="connsiteY1" fmla="*/ 918215 h 1044433"/>
                <a:gd name="connsiteX2" fmla="*/ 3341426 w 5907205"/>
                <a:gd name="connsiteY2" fmla="*/ 788039 h 1044433"/>
                <a:gd name="connsiteX3" fmla="*/ 4132997 w 5907205"/>
                <a:gd name="connsiteY3" fmla="*/ 549724 h 1044433"/>
                <a:gd name="connsiteX4" fmla="*/ 4897272 w 5907205"/>
                <a:gd name="connsiteY4" fmla="*/ 216444 h 1044433"/>
                <a:gd name="connsiteX5" fmla="*/ 4599424 w 5907205"/>
                <a:gd name="connsiteY5" fmla="*/ 182107 h 1044433"/>
                <a:gd name="connsiteX6" fmla="*/ 5663891 w 5907205"/>
                <a:gd name="connsiteY6" fmla="*/ 0 h 1044433"/>
                <a:gd name="connsiteX7" fmla="*/ 5907205 w 5907205"/>
                <a:gd name="connsiteY7" fmla="*/ 216444 h 1044433"/>
                <a:gd name="connsiteX8" fmla="*/ 5525068 w 5907205"/>
                <a:gd name="connsiteY8" fmla="*/ 216444 h 1044433"/>
                <a:gd name="connsiteX9" fmla="*/ 4665259 w 5907205"/>
                <a:gd name="connsiteY9" fmla="*/ 617963 h 1044433"/>
                <a:gd name="connsiteX10" fmla="*/ 3382050 w 5907205"/>
                <a:gd name="connsiteY10" fmla="*/ 917054 h 1044433"/>
                <a:gd name="connsiteX11" fmla="*/ 1908412 w 5907205"/>
                <a:gd name="connsiteY11" fmla="*/ 1013748 h 1044433"/>
                <a:gd name="connsiteX12" fmla="*/ 52316 w 5907205"/>
                <a:gd name="connsiteY12" fmla="*/ 795384 h 1044433"/>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665259 w 5907205"/>
                <a:gd name="connsiteY9" fmla="*/ 617963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485949 w 5907205"/>
                <a:gd name="connsiteY9" fmla="*/ 614364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61108"/>
                <a:gd name="connsiteY0" fmla="*/ 795384 h 1006405"/>
                <a:gd name="connsiteX1" fmla="*/ 2113128 w 5961108"/>
                <a:gd name="connsiteY1" fmla="*/ 918215 h 1006405"/>
                <a:gd name="connsiteX2" fmla="*/ 3341426 w 5961108"/>
                <a:gd name="connsiteY2" fmla="*/ 788039 h 1006405"/>
                <a:gd name="connsiteX3" fmla="*/ 4132997 w 5961108"/>
                <a:gd name="connsiteY3" fmla="*/ 549724 h 1006405"/>
                <a:gd name="connsiteX4" fmla="*/ 4897272 w 5961108"/>
                <a:gd name="connsiteY4" fmla="*/ 216444 h 1006405"/>
                <a:gd name="connsiteX5" fmla="*/ 4599424 w 5961108"/>
                <a:gd name="connsiteY5" fmla="*/ 182107 h 1006405"/>
                <a:gd name="connsiteX6" fmla="*/ 5663891 w 5961108"/>
                <a:gd name="connsiteY6" fmla="*/ 0 h 1006405"/>
                <a:gd name="connsiteX7" fmla="*/ 5961107 w 5961108"/>
                <a:gd name="connsiteY7" fmla="*/ 256841 h 1006405"/>
                <a:gd name="connsiteX8" fmla="*/ 5525068 w 5961108"/>
                <a:gd name="connsiteY8" fmla="*/ 216444 h 1006405"/>
                <a:gd name="connsiteX9" fmla="*/ 4485949 w 5961108"/>
                <a:gd name="connsiteY9" fmla="*/ 614364 h 1006405"/>
                <a:gd name="connsiteX10" fmla="*/ 3382050 w 5961108"/>
                <a:gd name="connsiteY10" fmla="*/ 917054 h 1006405"/>
                <a:gd name="connsiteX11" fmla="*/ 1933998 w 5961108"/>
                <a:gd name="connsiteY11" fmla="*/ 986127 h 1006405"/>
                <a:gd name="connsiteX12" fmla="*/ 52316 w 5961108"/>
                <a:gd name="connsiteY12" fmla="*/ 795384 h 1006405"/>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960100 w 5539158"/>
                <a:gd name="connsiteY10" fmla="*/ 917054 h 1039066"/>
                <a:gd name="connsiteX11" fmla="*/ 1512048 w 5539158"/>
                <a:gd name="connsiteY11" fmla="*/ 986127 h 1039066"/>
                <a:gd name="connsiteX12" fmla="*/ 0 w 5539158"/>
                <a:gd name="connsiteY12" fmla="*/ 1039066 h 1039066"/>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550203 w 5539158"/>
                <a:gd name="connsiteY10" fmla="*/ 880311 h 1039066"/>
                <a:gd name="connsiteX11" fmla="*/ 1512048 w 5539158"/>
                <a:gd name="connsiteY11" fmla="*/ 986127 h 1039066"/>
                <a:gd name="connsiteX12" fmla="*/ 0 w 5539158"/>
                <a:gd name="connsiteY12" fmla="*/ 1039066 h 1039066"/>
                <a:gd name="connsiteX0" fmla="*/ 143173 w 5682331"/>
                <a:gd name="connsiteY0" fmla="*/ 1039066 h 1045383"/>
                <a:gd name="connsiteX1" fmla="*/ 1834351 w 5682331"/>
                <a:gd name="connsiteY1" fmla="*/ 918215 h 1045383"/>
                <a:gd name="connsiteX2" fmla="*/ 3062649 w 5682331"/>
                <a:gd name="connsiteY2" fmla="*/ 788039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43173 w 5682331"/>
                <a:gd name="connsiteY0" fmla="*/ 1039066 h 1045383"/>
                <a:gd name="connsiteX1" fmla="*/ 1834351 w 5682331"/>
                <a:gd name="connsiteY1" fmla="*/ 918215 h 1045383"/>
                <a:gd name="connsiteX2" fmla="*/ 2875255 w 5682331"/>
                <a:gd name="connsiteY2" fmla="*/ 760317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83805 w 5722963"/>
                <a:gd name="connsiteY0" fmla="*/ 1039066 h 1041906"/>
                <a:gd name="connsiteX1" fmla="*/ 1631185 w 5722963"/>
                <a:gd name="connsiteY1" fmla="*/ 897354 h 1041906"/>
                <a:gd name="connsiteX2" fmla="*/ 2915887 w 5722963"/>
                <a:gd name="connsiteY2" fmla="*/ 760317 h 1041906"/>
                <a:gd name="connsiteX3" fmla="*/ 3894852 w 5722963"/>
                <a:gd name="connsiteY3" fmla="*/ 549724 h 1041906"/>
                <a:gd name="connsiteX4" fmla="*/ 4659127 w 5722963"/>
                <a:gd name="connsiteY4" fmla="*/ 216444 h 1041906"/>
                <a:gd name="connsiteX5" fmla="*/ 4361279 w 5722963"/>
                <a:gd name="connsiteY5" fmla="*/ 182107 h 1041906"/>
                <a:gd name="connsiteX6" fmla="*/ 5425746 w 5722963"/>
                <a:gd name="connsiteY6" fmla="*/ 0 h 1041906"/>
                <a:gd name="connsiteX7" fmla="*/ 5722962 w 5722963"/>
                <a:gd name="connsiteY7" fmla="*/ 256841 h 1041906"/>
                <a:gd name="connsiteX8" fmla="*/ 5286923 w 5722963"/>
                <a:gd name="connsiteY8" fmla="*/ 216444 h 1041906"/>
                <a:gd name="connsiteX9" fmla="*/ 4247804 w 5722963"/>
                <a:gd name="connsiteY9" fmla="*/ 614364 h 1041906"/>
                <a:gd name="connsiteX10" fmla="*/ 2734008 w 5722963"/>
                <a:gd name="connsiteY10" fmla="*/ 880311 h 1041906"/>
                <a:gd name="connsiteX11" fmla="*/ 183805 w 5722963"/>
                <a:gd name="connsiteY11" fmla="*/ 1039066 h 1041906"/>
                <a:gd name="connsiteX0" fmla="*/ 107332 w 5646490"/>
                <a:gd name="connsiteY0" fmla="*/ 1039066 h 1039823"/>
                <a:gd name="connsiteX1" fmla="*/ 2013534 w 5646490"/>
                <a:gd name="connsiteY1" fmla="*/ 884851 h 1039823"/>
                <a:gd name="connsiteX2" fmla="*/ 2839414 w 5646490"/>
                <a:gd name="connsiteY2" fmla="*/ 760317 h 1039823"/>
                <a:gd name="connsiteX3" fmla="*/ 3818379 w 5646490"/>
                <a:gd name="connsiteY3" fmla="*/ 549724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437272 w 5646490"/>
                <a:gd name="connsiteY3" fmla="*/ 567207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3743568 w 5646490"/>
                <a:gd name="connsiteY4" fmla="*/ 167035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210450 w 6046090"/>
                <a:gd name="connsiteY8" fmla="*/ 216444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329955 w 6046090"/>
                <a:gd name="connsiteY8" fmla="*/ 173686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780671 w 6046090"/>
                <a:gd name="connsiteY4" fmla="*/ 171384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6090" h="1039823">
                  <a:moveTo>
                    <a:pt x="107332" y="1039066"/>
                  </a:moveTo>
                  <a:cubicBezTo>
                    <a:pt x="-1" y="1039823"/>
                    <a:pt x="1558187" y="931309"/>
                    <a:pt x="2013534" y="884851"/>
                  </a:cubicBezTo>
                  <a:cubicBezTo>
                    <a:pt x="2468881" y="838393"/>
                    <a:pt x="2557413" y="813884"/>
                    <a:pt x="2839414" y="760317"/>
                  </a:cubicBezTo>
                  <a:cubicBezTo>
                    <a:pt x="3121415" y="706750"/>
                    <a:pt x="3444753" y="661865"/>
                    <a:pt x="3705543" y="563446"/>
                  </a:cubicBezTo>
                  <a:cubicBezTo>
                    <a:pt x="3966333" y="465027"/>
                    <a:pt x="4397816" y="235873"/>
                    <a:pt x="4404154" y="169805"/>
                  </a:cubicBezTo>
                  <a:lnTo>
                    <a:pt x="3743569" y="167036"/>
                  </a:lnTo>
                  <a:cubicBezTo>
                    <a:pt x="3749906" y="100968"/>
                    <a:pt x="3724873" y="185510"/>
                    <a:pt x="3743568" y="167035"/>
                  </a:cubicBezTo>
                  <a:lnTo>
                    <a:pt x="3743568" y="167035"/>
                  </a:lnTo>
                  <a:lnTo>
                    <a:pt x="5349273" y="0"/>
                  </a:lnTo>
                  <a:lnTo>
                    <a:pt x="6046092" y="176689"/>
                  </a:lnTo>
                  <a:lnTo>
                    <a:pt x="5329955" y="173686"/>
                  </a:lnTo>
                  <a:cubicBezTo>
                    <a:pt x="5063824" y="269220"/>
                    <a:pt x="4616734" y="496593"/>
                    <a:pt x="4171331" y="614364"/>
                  </a:cubicBezTo>
                  <a:cubicBezTo>
                    <a:pt x="3725928" y="732135"/>
                    <a:pt x="3334868" y="809527"/>
                    <a:pt x="2657535" y="880311"/>
                  </a:cubicBezTo>
                  <a:cubicBezTo>
                    <a:pt x="1980202" y="951095"/>
                    <a:pt x="214665" y="1038309"/>
                    <a:pt x="107332" y="103906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 name="Picture 59" descr="documento_comune_256x256"/>
            <p:cNvPicPr>
              <a:picLocks noChangeAspect="1" noChangeArrowheads="1"/>
            </p:cNvPicPr>
            <p:nvPr>
              <p:custDataLst>
                <p:tags r:id="rId1"/>
              </p:custDataLst>
            </p:nvPr>
          </p:nvPicPr>
          <p:blipFill>
            <a:blip r:embed="rId9" cstate="print"/>
            <a:srcRect/>
            <a:stretch>
              <a:fillRect/>
            </a:stretch>
          </p:blipFill>
          <p:spPr bwMode="auto">
            <a:xfrm rot="-933309">
              <a:off x="3738913" y="3457593"/>
              <a:ext cx="236538" cy="238125"/>
            </a:xfrm>
            <a:prstGeom prst="rect">
              <a:avLst/>
            </a:prstGeom>
            <a:noFill/>
            <a:ln w="9525">
              <a:noFill/>
              <a:miter lim="800000"/>
              <a:headEnd/>
              <a:tailEnd/>
            </a:ln>
          </p:spPr>
        </p:pic>
        <p:sp>
          <p:nvSpPr>
            <p:cNvPr id="16" name="Freeform 50"/>
            <p:cNvSpPr/>
            <p:nvPr/>
          </p:nvSpPr>
          <p:spPr>
            <a:xfrm rot="7840062">
              <a:off x="4658794" y="4768424"/>
              <a:ext cx="551059" cy="633102"/>
            </a:xfrm>
            <a:custGeom>
              <a:avLst/>
              <a:gdLst>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0 w 5759355"/>
                <a:gd name="connsiteY6" fmla="*/ 805218 h 805218"/>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3193576 w 5759355"/>
                <a:gd name="connsiteY6" fmla="*/ 729634 h 805218"/>
                <a:gd name="connsiteX7" fmla="*/ 0 w 5759355"/>
                <a:gd name="connsiteY7" fmla="*/ 805218 h 805218"/>
                <a:gd name="connsiteX0" fmla="*/ 0 w 5759355"/>
                <a:gd name="connsiteY0" fmla="*/ 805218 h 805218"/>
                <a:gd name="connsiteX1" fmla="*/ 3125337 w 5759355"/>
                <a:gd name="connsiteY1" fmla="*/ 634100 h 805218"/>
                <a:gd name="connsiteX2" fmla="*/ 5117911 w 5759355"/>
                <a:gd name="connsiteY2" fmla="*/ 218364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995940"/>
                <a:gd name="connsiteX1" fmla="*/ 3125337 w 5759355"/>
                <a:gd name="connsiteY1" fmla="*/ 634100 h 995940"/>
                <a:gd name="connsiteX2" fmla="*/ 4899547 w 5759355"/>
                <a:gd name="connsiteY2" fmla="*/ 232011 h 995940"/>
                <a:gd name="connsiteX3" fmla="*/ 4626591 w 5759355"/>
                <a:gd name="connsiteY3" fmla="*/ 204717 h 995940"/>
                <a:gd name="connsiteX4" fmla="*/ 5213445 w 5759355"/>
                <a:gd name="connsiteY4" fmla="*/ 0 h 995940"/>
                <a:gd name="connsiteX5" fmla="*/ 5759355 w 5759355"/>
                <a:gd name="connsiteY5" fmla="*/ 177421 h 995940"/>
                <a:gd name="connsiteX6" fmla="*/ 5513696 w 5759355"/>
                <a:gd name="connsiteY6" fmla="*/ 177421 h 995940"/>
                <a:gd name="connsiteX7" fmla="*/ 3343702 w 5759355"/>
                <a:gd name="connsiteY7" fmla="*/ 784225 h 995940"/>
                <a:gd name="connsiteX8" fmla="*/ 0 w 5759355"/>
                <a:gd name="connsiteY8" fmla="*/ 805218 h 995940"/>
                <a:gd name="connsiteX0" fmla="*/ 0 w 5759355"/>
                <a:gd name="connsiteY0" fmla="*/ 805218 h 995940"/>
                <a:gd name="connsiteX1" fmla="*/ 2060812 w 5759355"/>
                <a:gd name="connsiteY1" fmla="*/ 764275 h 995940"/>
                <a:gd name="connsiteX2" fmla="*/ 3125337 w 5759355"/>
                <a:gd name="connsiteY2" fmla="*/ 634100 h 995940"/>
                <a:gd name="connsiteX3" fmla="*/ 4899547 w 5759355"/>
                <a:gd name="connsiteY3" fmla="*/ 232011 h 995940"/>
                <a:gd name="connsiteX4" fmla="*/ 4626591 w 5759355"/>
                <a:gd name="connsiteY4" fmla="*/ 204717 h 995940"/>
                <a:gd name="connsiteX5" fmla="*/ 5213445 w 5759355"/>
                <a:gd name="connsiteY5" fmla="*/ 0 h 995940"/>
                <a:gd name="connsiteX6" fmla="*/ 5759355 w 5759355"/>
                <a:gd name="connsiteY6" fmla="*/ 177421 h 995940"/>
                <a:gd name="connsiteX7" fmla="*/ 5513696 w 5759355"/>
                <a:gd name="connsiteY7" fmla="*/ 177421 h 995940"/>
                <a:gd name="connsiteX8" fmla="*/ 3343702 w 5759355"/>
                <a:gd name="connsiteY8" fmla="*/ 784225 h 995940"/>
                <a:gd name="connsiteX9" fmla="*/ 0 w 5759355"/>
                <a:gd name="connsiteY9" fmla="*/ 805218 h 995940"/>
                <a:gd name="connsiteX0" fmla="*/ 0 w 5759355"/>
                <a:gd name="connsiteY0" fmla="*/ 805218 h 1132418"/>
                <a:gd name="connsiteX1" fmla="*/ 2060812 w 5759355"/>
                <a:gd name="connsiteY1" fmla="*/ 764275 h 1132418"/>
                <a:gd name="connsiteX2" fmla="*/ 3125337 w 5759355"/>
                <a:gd name="connsiteY2" fmla="*/ 634100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764275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859810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3491553 w 5811671"/>
                <a:gd name="connsiteY8" fmla="*/ 920703 h 1048082"/>
                <a:gd name="connsiteX9" fmla="*/ 1908412 w 5811671"/>
                <a:gd name="connsiteY9" fmla="*/ 1023582 h 1048082"/>
                <a:gd name="connsiteX10" fmla="*/ 52316 w 5811671"/>
                <a:gd name="connsiteY10" fmla="*/ 805218 h 1048082"/>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4500847 w 5811671"/>
                <a:gd name="connsiteY8" fmla="*/ 600502 h 1048082"/>
                <a:gd name="connsiteX9" fmla="*/ 3491553 w 5811671"/>
                <a:gd name="connsiteY9" fmla="*/ 920703 h 1048082"/>
                <a:gd name="connsiteX10" fmla="*/ 1908412 w 5811671"/>
                <a:gd name="connsiteY10" fmla="*/ 1023582 h 1048082"/>
                <a:gd name="connsiteX11" fmla="*/ 52316 w 5811671"/>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66012 w 5907205"/>
                <a:gd name="connsiteY7" fmla="*/ 177421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897272 w 5907205"/>
                <a:gd name="connsiteY3" fmla="*/ 226278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18866 h 1061730"/>
                <a:gd name="connsiteX1" fmla="*/ 2113128 w 5907205"/>
                <a:gd name="connsiteY1" fmla="*/ 873458 h 1061730"/>
                <a:gd name="connsiteX2" fmla="*/ 3232244 w 5907205"/>
                <a:gd name="connsiteY2" fmla="*/ 756930 h 1061730"/>
                <a:gd name="connsiteX3" fmla="*/ 4897272 w 5907205"/>
                <a:gd name="connsiteY3" fmla="*/ 239926 h 1061730"/>
                <a:gd name="connsiteX4" fmla="*/ 4678907 w 5907205"/>
                <a:gd name="connsiteY4" fmla="*/ 218365 h 1061730"/>
                <a:gd name="connsiteX5" fmla="*/ 5320352 w 5907205"/>
                <a:gd name="connsiteY5" fmla="*/ 0 h 1061730"/>
                <a:gd name="connsiteX6" fmla="*/ 5907205 w 5907205"/>
                <a:gd name="connsiteY6" fmla="*/ 239926 h 1061730"/>
                <a:gd name="connsiteX7" fmla="*/ 5593307 w 5907205"/>
                <a:gd name="connsiteY7" fmla="*/ 239926 h 1061730"/>
                <a:gd name="connsiteX8" fmla="*/ 4500847 w 5907205"/>
                <a:gd name="connsiteY8" fmla="*/ 614150 h 1061730"/>
                <a:gd name="connsiteX9" fmla="*/ 3491553 w 5907205"/>
                <a:gd name="connsiteY9" fmla="*/ 934351 h 1061730"/>
                <a:gd name="connsiteX10" fmla="*/ 1908412 w 5907205"/>
                <a:gd name="connsiteY10" fmla="*/ 1037230 h 1061730"/>
                <a:gd name="connsiteX11" fmla="*/ 52316 w 5907205"/>
                <a:gd name="connsiteY11" fmla="*/ 818866 h 1061730"/>
                <a:gd name="connsiteX0" fmla="*/ 52316 w 5907205"/>
                <a:gd name="connsiteY0" fmla="*/ 818866 h 1102674"/>
                <a:gd name="connsiteX1" fmla="*/ 2113128 w 5907205"/>
                <a:gd name="connsiteY1" fmla="*/ 873458 h 1102674"/>
                <a:gd name="connsiteX2" fmla="*/ 3232244 w 5907205"/>
                <a:gd name="connsiteY2" fmla="*/ 756930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678907 w 5907205"/>
                <a:gd name="connsiteY5" fmla="*/ 218365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379379 w 5907205"/>
                <a:gd name="connsiteY5" fmla="*/ 196668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379379 w 5907205"/>
                <a:gd name="connsiteY5" fmla="*/ 173186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599424 w 5907205"/>
                <a:gd name="connsiteY5" fmla="*/ 182107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44433"/>
                <a:gd name="connsiteX1" fmla="*/ 2113128 w 5907205"/>
                <a:gd name="connsiteY1" fmla="*/ 918215 h 1044433"/>
                <a:gd name="connsiteX2" fmla="*/ 3341426 w 5907205"/>
                <a:gd name="connsiteY2" fmla="*/ 788039 h 1044433"/>
                <a:gd name="connsiteX3" fmla="*/ 4132997 w 5907205"/>
                <a:gd name="connsiteY3" fmla="*/ 549724 h 1044433"/>
                <a:gd name="connsiteX4" fmla="*/ 4897272 w 5907205"/>
                <a:gd name="connsiteY4" fmla="*/ 216444 h 1044433"/>
                <a:gd name="connsiteX5" fmla="*/ 4599424 w 5907205"/>
                <a:gd name="connsiteY5" fmla="*/ 182107 h 1044433"/>
                <a:gd name="connsiteX6" fmla="*/ 5663891 w 5907205"/>
                <a:gd name="connsiteY6" fmla="*/ 0 h 1044433"/>
                <a:gd name="connsiteX7" fmla="*/ 5907205 w 5907205"/>
                <a:gd name="connsiteY7" fmla="*/ 216444 h 1044433"/>
                <a:gd name="connsiteX8" fmla="*/ 5525068 w 5907205"/>
                <a:gd name="connsiteY8" fmla="*/ 216444 h 1044433"/>
                <a:gd name="connsiteX9" fmla="*/ 4665259 w 5907205"/>
                <a:gd name="connsiteY9" fmla="*/ 617963 h 1044433"/>
                <a:gd name="connsiteX10" fmla="*/ 3382050 w 5907205"/>
                <a:gd name="connsiteY10" fmla="*/ 917054 h 1044433"/>
                <a:gd name="connsiteX11" fmla="*/ 1908412 w 5907205"/>
                <a:gd name="connsiteY11" fmla="*/ 1013748 h 1044433"/>
                <a:gd name="connsiteX12" fmla="*/ 52316 w 5907205"/>
                <a:gd name="connsiteY12" fmla="*/ 795384 h 1044433"/>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665259 w 5907205"/>
                <a:gd name="connsiteY9" fmla="*/ 617963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485949 w 5907205"/>
                <a:gd name="connsiteY9" fmla="*/ 614364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61108"/>
                <a:gd name="connsiteY0" fmla="*/ 795384 h 1006405"/>
                <a:gd name="connsiteX1" fmla="*/ 2113128 w 5961108"/>
                <a:gd name="connsiteY1" fmla="*/ 918215 h 1006405"/>
                <a:gd name="connsiteX2" fmla="*/ 3341426 w 5961108"/>
                <a:gd name="connsiteY2" fmla="*/ 788039 h 1006405"/>
                <a:gd name="connsiteX3" fmla="*/ 4132997 w 5961108"/>
                <a:gd name="connsiteY3" fmla="*/ 549724 h 1006405"/>
                <a:gd name="connsiteX4" fmla="*/ 4897272 w 5961108"/>
                <a:gd name="connsiteY4" fmla="*/ 216444 h 1006405"/>
                <a:gd name="connsiteX5" fmla="*/ 4599424 w 5961108"/>
                <a:gd name="connsiteY5" fmla="*/ 182107 h 1006405"/>
                <a:gd name="connsiteX6" fmla="*/ 5663891 w 5961108"/>
                <a:gd name="connsiteY6" fmla="*/ 0 h 1006405"/>
                <a:gd name="connsiteX7" fmla="*/ 5961107 w 5961108"/>
                <a:gd name="connsiteY7" fmla="*/ 256841 h 1006405"/>
                <a:gd name="connsiteX8" fmla="*/ 5525068 w 5961108"/>
                <a:gd name="connsiteY8" fmla="*/ 216444 h 1006405"/>
                <a:gd name="connsiteX9" fmla="*/ 4485949 w 5961108"/>
                <a:gd name="connsiteY9" fmla="*/ 614364 h 1006405"/>
                <a:gd name="connsiteX10" fmla="*/ 3382050 w 5961108"/>
                <a:gd name="connsiteY10" fmla="*/ 917054 h 1006405"/>
                <a:gd name="connsiteX11" fmla="*/ 1933998 w 5961108"/>
                <a:gd name="connsiteY11" fmla="*/ 986127 h 1006405"/>
                <a:gd name="connsiteX12" fmla="*/ 52316 w 5961108"/>
                <a:gd name="connsiteY12" fmla="*/ 795384 h 1006405"/>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960100 w 5539158"/>
                <a:gd name="connsiteY10" fmla="*/ 917054 h 1039066"/>
                <a:gd name="connsiteX11" fmla="*/ 1512048 w 5539158"/>
                <a:gd name="connsiteY11" fmla="*/ 986127 h 1039066"/>
                <a:gd name="connsiteX12" fmla="*/ 0 w 5539158"/>
                <a:gd name="connsiteY12" fmla="*/ 1039066 h 1039066"/>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550203 w 5539158"/>
                <a:gd name="connsiteY10" fmla="*/ 880311 h 1039066"/>
                <a:gd name="connsiteX11" fmla="*/ 1512048 w 5539158"/>
                <a:gd name="connsiteY11" fmla="*/ 986127 h 1039066"/>
                <a:gd name="connsiteX12" fmla="*/ 0 w 5539158"/>
                <a:gd name="connsiteY12" fmla="*/ 1039066 h 1039066"/>
                <a:gd name="connsiteX0" fmla="*/ 143173 w 5682331"/>
                <a:gd name="connsiteY0" fmla="*/ 1039066 h 1045383"/>
                <a:gd name="connsiteX1" fmla="*/ 1834351 w 5682331"/>
                <a:gd name="connsiteY1" fmla="*/ 918215 h 1045383"/>
                <a:gd name="connsiteX2" fmla="*/ 3062649 w 5682331"/>
                <a:gd name="connsiteY2" fmla="*/ 788039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43173 w 5682331"/>
                <a:gd name="connsiteY0" fmla="*/ 1039066 h 1045383"/>
                <a:gd name="connsiteX1" fmla="*/ 1834351 w 5682331"/>
                <a:gd name="connsiteY1" fmla="*/ 918215 h 1045383"/>
                <a:gd name="connsiteX2" fmla="*/ 2875255 w 5682331"/>
                <a:gd name="connsiteY2" fmla="*/ 760317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83805 w 5722963"/>
                <a:gd name="connsiteY0" fmla="*/ 1039066 h 1041906"/>
                <a:gd name="connsiteX1" fmla="*/ 1631185 w 5722963"/>
                <a:gd name="connsiteY1" fmla="*/ 897354 h 1041906"/>
                <a:gd name="connsiteX2" fmla="*/ 2915887 w 5722963"/>
                <a:gd name="connsiteY2" fmla="*/ 760317 h 1041906"/>
                <a:gd name="connsiteX3" fmla="*/ 3894852 w 5722963"/>
                <a:gd name="connsiteY3" fmla="*/ 549724 h 1041906"/>
                <a:gd name="connsiteX4" fmla="*/ 4659127 w 5722963"/>
                <a:gd name="connsiteY4" fmla="*/ 216444 h 1041906"/>
                <a:gd name="connsiteX5" fmla="*/ 4361279 w 5722963"/>
                <a:gd name="connsiteY5" fmla="*/ 182107 h 1041906"/>
                <a:gd name="connsiteX6" fmla="*/ 5425746 w 5722963"/>
                <a:gd name="connsiteY6" fmla="*/ 0 h 1041906"/>
                <a:gd name="connsiteX7" fmla="*/ 5722962 w 5722963"/>
                <a:gd name="connsiteY7" fmla="*/ 256841 h 1041906"/>
                <a:gd name="connsiteX8" fmla="*/ 5286923 w 5722963"/>
                <a:gd name="connsiteY8" fmla="*/ 216444 h 1041906"/>
                <a:gd name="connsiteX9" fmla="*/ 4247804 w 5722963"/>
                <a:gd name="connsiteY9" fmla="*/ 614364 h 1041906"/>
                <a:gd name="connsiteX10" fmla="*/ 2734008 w 5722963"/>
                <a:gd name="connsiteY10" fmla="*/ 880311 h 1041906"/>
                <a:gd name="connsiteX11" fmla="*/ 183805 w 5722963"/>
                <a:gd name="connsiteY11" fmla="*/ 1039066 h 1041906"/>
                <a:gd name="connsiteX0" fmla="*/ 107332 w 5646490"/>
                <a:gd name="connsiteY0" fmla="*/ 1039066 h 1039823"/>
                <a:gd name="connsiteX1" fmla="*/ 2013534 w 5646490"/>
                <a:gd name="connsiteY1" fmla="*/ 884851 h 1039823"/>
                <a:gd name="connsiteX2" fmla="*/ 2839414 w 5646490"/>
                <a:gd name="connsiteY2" fmla="*/ 760317 h 1039823"/>
                <a:gd name="connsiteX3" fmla="*/ 3818379 w 5646490"/>
                <a:gd name="connsiteY3" fmla="*/ 549724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437272 w 5646490"/>
                <a:gd name="connsiteY3" fmla="*/ 567207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3743568 w 5646490"/>
                <a:gd name="connsiteY4" fmla="*/ 167035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210450 w 6046090"/>
                <a:gd name="connsiteY8" fmla="*/ 216444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329955 w 6046090"/>
                <a:gd name="connsiteY8" fmla="*/ 173686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780671 w 6046090"/>
                <a:gd name="connsiteY4" fmla="*/ 171384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6090" h="1039823">
                  <a:moveTo>
                    <a:pt x="107332" y="1039066"/>
                  </a:moveTo>
                  <a:cubicBezTo>
                    <a:pt x="-1" y="1039823"/>
                    <a:pt x="1558187" y="931309"/>
                    <a:pt x="2013534" y="884851"/>
                  </a:cubicBezTo>
                  <a:cubicBezTo>
                    <a:pt x="2468881" y="838393"/>
                    <a:pt x="2557413" y="813884"/>
                    <a:pt x="2839414" y="760317"/>
                  </a:cubicBezTo>
                  <a:cubicBezTo>
                    <a:pt x="3121415" y="706750"/>
                    <a:pt x="3444753" y="661865"/>
                    <a:pt x="3705543" y="563446"/>
                  </a:cubicBezTo>
                  <a:cubicBezTo>
                    <a:pt x="3966333" y="465027"/>
                    <a:pt x="4397816" y="235873"/>
                    <a:pt x="4404154" y="169805"/>
                  </a:cubicBezTo>
                  <a:lnTo>
                    <a:pt x="3743569" y="167036"/>
                  </a:lnTo>
                  <a:cubicBezTo>
                    <a:pt x="3749906" y="100968"/>
                    <a:pt x="3724873" y="185510"/>
                    <a:pt x="3743568" y="167035"/>
                  </a:cubicBezTo>
                  <a:lnTo>
                    <a:pt x="3743568" y="167035"/>
                  </a:lnTo>
                  <a:lnTo>
                    <a:pt x="5349273" y="0"/>
                  </a:lnTo>
                  <a:lnTo>
                    <a:pt x="6046092" y="176689"/>
                  </a:lnTo>
                  <a:lnTo>
                    <a:pt x="5329955" y="173686"/>
                  </a:lnTo>
                  <a:cubicBezTo>
                    <a:pt x="5063824" y="269220"/>
                    <a:pt x="4616734" y="496593"/>
                    <a:pt x="4171331" y="614364"/>
                  </a:cubicBezTo>
                  <a:cubicBezTo>
                    <a:pt x="3725928" y="732135"/>
                    <a:pt x="3334868" y="809527"/>
                    <a:pt x="2657535" y="880311"/>
                  </a:cubicBezTo>
                  <a:cubicBezTo>
                    <a:pt x="1980202" y="951095"/>
                    <a:pt x="214665" y="1038309"/>
                    <a:pt x="107332" y="1039066"/>
                  </a:cubicBezTo>
                  <a:close/>
                </a:path>
              </a:pathLst>
            </a:custGeom>
            <a:solidFill>
              <a:srgbClr val="007F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51"/>
            <p:cNvSpPr/>
            <p:nvPr/>
          </p:nvSpPr>
          <p:spPr>
            <a:xfrm rot="21133896">
              <a:off x="5035303" y="4732396"/>
              <a:ext cx="587004" cy="733195"/>
            </a:xfrm>
            <a:custGeom>
              <a:avLst/>
              <a:gdLst>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0 w 5759355"/>
                <a:gd name="connsiteY6" fmla="*/ 805218 h 805218"/>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3193576 w 5759355"/>
                <a:gd name="connsiteY6" fmla="*/ 729634 h 805218"/>
                <a:gd name="connsiteX7" fmla="*/ 0 w 5759355"/>
                <a:gd name="connsiteY7" fmla="*/ 805218 h 805218"/>
                <a:gd name="connsiteX0" fmla="*/ 0 w 5759355"/>
                <a:gd name="connsiteY0" fmla="*/ 805218 h 805218"/>
                <a:gd name="connsiteX1" fmla="*/ 3125337 w 5759355"/>
                <a:gd name="connsiteY1" fmla="*/ 634100 h 805218"/>
                <a:gd name="connsiteX2" fmla="*/ 5117911 w 5759355"/>
                <a:gd name="connsiteY2" fmla="*/ 218364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995940"/>
                <a:gd name="connsiteX1" fmla="*/ 3125337 w 5759355"/>
                <a:gd name="connsiteY1" fmla="*/ 634100 h 995940"/>
                <a:gd name="connsiteX2" fmla="*/ 4899547 w 5759355"/>
                <a:gd name="connsiteY2" fmla="*/ 232011 h 995940"/>
                <a:gd name="connsiteX3" fmla="*/ 4626591 w 5759355"/>
                <a:gd name="connsiteY3" fmla="*/ 204717 h 995940"/>
                <a:gd name="connsiteX4" fmla="*/ 5213445 w 5759355"/>
                <a:gd name="connsiteY4" fmla="*/ 0 h 995940"/>
                <a:gd name="connsiteX5" fmla="*/ 5759355 w 5759355"/>
                <a:gd name="connsiteY5" fmla="*/ 177421 h 995940"/>
                <a:gd name="connsiteX6" fmla="*/ 5513696 w 5759355"/>
                <a:gd name="connsiteY6" fmla="*/ 177421 h 995940"/>
                <a:gd name="connsiteX7" fmla="*/ 3343702 w 5759355"/>
                <a:gd name="connsiteY7" fmla="*/ 784225 h 995940"/>
                <a:gd name="connsiteX8" fmla="*/ 0 w 5759355"/>
                <a:gd name="connsiteY8" fmla="*/ 805218 h 995940"/>
                <a:gd name="connsiteX0" fmla="*/ 0 w 5759355"/>
                <a:gd name="connsiteY0" fmla="*/ 805218 h 995940"/>
                <a:gd name="connsiteX1" fmla="*/ 2060812 w 5759355"/>
                <a:gd name="connsiteY1" fmla="*/ 764275 h 995940"/>
                <a:gd name="connsiteX2" fmla="*/ 3125337 w 5759355"/>
                <a:gd name="connsiteY2" fmla="*/ 634100 h 995940"/>
                <a:gd name="connsiteX3" fmla="*/ 4899547 w 5759355"/>
                <a:gd name="connsiteY3" fmla="*/ 232011 h 995940"/>
                <a:gd name="connsiteX4" fmla="*/ 4626591 w 5759355"/>
                <a:gd name="connsiteY4" fmla="*/ 204717 h 995940"/>
                <a:gd name="connsiteX5" fmla="*/ 5213445 w 5759355"/>
                <a:gd name="connsiteY5" fmla="*/ 0 h 995940"/>
                <a:gd name="connsiteX6" fmla="*/ 5759355 w 5759355"/>
                <a:gd name="connsiteY6" fmla="*/ 177421 h 995940"/>
                <a:gd name="connsiteX7" fmla="*/ 5513696 w 5759355"/>
                <a:gd name="connsiteY7" fmla="*/ 177421 h 995940"/>
                <a:gd name="connsiteX8" fmla="*/ 3343702 w 5759355"/>
                <a:gd name="connsiteY8" fmla="*/ 784225 h 995940"/>
                <a:gd name="connsiteX9" fmla="*/ 0 w 5759355"/>
                <a:gd name="connsiteY9" fmla="*/ 805218 h 995940"/>
                <a:gd name="connsiteX0" fmla="*/ 0 w 5759355"/>
                <a:gd name="connsiteY0" fmla="*/ 805218 h 1132418"/>
                <a:gd name="connsiteX1" fmla="*/ 2060812 w 5759355"/>
                <a:gd name="connsiteY1" fmla="*/ 764275 h 1132418"/>
                <a:gd name="connsiteX2" fmla="*/ 3125337 w 5759355"/>
                <a:gd name="connsiteY2" fmla="*/ 634100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764275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859810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3491553 w 5811671"/>
                <a:gd name="connsiteY8" fmla="*/ 920703 h 1048082"/>
                <a:gd name="connsiteX9" fmla="*/ 1908412 w 5811671"/>
                <a:gd name="connsiteY9" fmla="*/ 1023582 h 1048082"/>
                <a:gd name="connsiteX10" fmla="*/ 52316 w 5811671"/>
                <a:gd name="connsiteY10" fmla="*/ 805218 h 1048082"/>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4500847 w 5811671"/>
                <a:gd name="connsiteY8" fmla="*/ 600502 h 1048082"/>
                <a:gd name="connsiteX9" fmla="*/ 3491553 w 5811671"/>
                <a:gd name="connsiteY9" fmla="*/ 920703 h 1048082"/>
                <a:gd name="connsiteX10" fmla="*/ 1908412 w 5811671"/>
                <a:gd name="connsiteY10" fmla="*/ 1023582 h 1048082"/>
                <a:gd name="connsiteX11" fmla="*/ 52316 w 5811671"/>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66012 w 5907205"/>
                <a:gd name="connsiteY7" fmla="*/ 177421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897272 w 5907205"/>
                <a:gd name="connsiteY3" fmla="*/ 226278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18866 h 1061730"/>
                <a:gd name="connsiteX1" fmla="*/ 2113128 w 5907205"/>
                <a:gd name="connsiteY1" fmla="*/ 873458 h 1061730"/>
                <a:gd name="connsiteX2" fmla="*/ 3232244 w 5907205"/>
                <a:gd name="connsiteY2" fmla="*/ 756930 h 1061730"/>
                <a:gd name="connsiteX3" fmla="*/ 4897272 w 5907205"/>
                <a:gd name="connsiteY3" fmla="*/ 239926 h 1061730"/>
                <a:gd name="connsiteX4" fmla="*/ 4678907 w 5907205"/>
                <a:gd name="connsiteY4" fmla="*/ 218365 h 1061730"/>
                <a:gd name="connsiteX5" fmla="*/ 5320352 w 5907205"/>
                <a:gd name="connsiteY5" fmla="*/ 0 h 1061730"/>
                <a:gd name="connsiteX6" fmla="*/ 5907205 w 5907205"/>
                <a:gd name="connsiteY6" fmla="*/ 239926 h 1061730"/>
                <a:gd name="connsiteX7" fmla="*/ 5593307 w 5907205"/>
                <a:gd name="connsiteY7" fmla="*/ 239926 h 1061730"/>
                <a:gd name="connsiteX8" fmla="*/ 4500847 w 5907205"/>
                <a:gd name="connsiteY8" fmla="*/ 614150 h 1061730"/>
                <a:gd name="connsiteX9" fmla="*/ 3491553 w 5907205"/>
                <a:gd name="connsiteY9" fmla="*/ 934351 h 1061730"/>
                <a:gd name="connsiteX10" fmla="*/ 1908412 w 5907205"/>
                <a:gd name="connsiteY10" fmla="*/ 1037230 h 1061730"/>
                <a:gd name="connsiteX11" fmla="*/ 52316 w 5907205"/>
                <a:gd name="connsiteY11" fmla="*/ 818866 h 1061730"/>
                <a:gd name="connsiteX0" fmla="*/ 52316 w 5907205"/>
                <a:gd name="connsiteY0" fmla="*/ 818866 h 1102674"/>
                <a:gd name="connsiteX1" fmla="*/ 2113128 w 5907205"/>
                <a:gd name="connsiteY1" fmla="*/ 873458 h 1102674"/>
                <a:gd name="connsiteX2" fmla="*/ 3232244 w 5907205"/>
                <a:gd name="connsiteY2" fmla="*/ 756930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678907 w 5907205"/>
                <a:gd name="connsiteY5" fmla="*/ 218365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379379 w 5907205"/>
                <a:gd name="connsiteY5" fmla="*/ 196668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379379 w 5907205"/>
                <a:gd name="connsiteY5" fmla="*/ 173186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599424 w 5907205"/>
                <a:gd name="connsiteY5" fmla="*/ 182107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44433"/>
                <a:gd name="connsiteX1" fmla="*/ 2113128 w 5907205"/>
                <a:gd name="connsiteY1" fmla="*/ 918215 h 1044433"/>
                <a:gd name="connsiteX2" fmla="*/ 3341426 w 5907205"/>
                <a:gd name="connsiteY2" fmla="*/ 788039 h 1044433"/>
                <a:gd name="connsiteX3" fmla="*/ 4132997 w 5907205"/>
                <a:gd name="connsiteY3" fmla="*/ 549724 h 1044433"/>
                <a:gd name="connsiteX4" fmla="*/ 4897272 w 5907205"/>
                <a:gd name="connsiteY4" fmla="*/ 216444 h 1044433"/>
                <a:gd name="connsiteX5" fmla="*/ 4599424 w 5907205"/>
                <a:gd name="connsiteY5" fmla="*/ 182107 h 1044433"/>
                <a:gd name="connsiteX6" fmla="*/ 5663891 w 5907205"/>
                <a:gd name="connsiteY6" fmla="*/ 0 h 1044433"/>
                <a:gd name="connsiteX7" fmla="*/ 5907205 w 5907205"/>
                <a:gd name="connsiteY7" fmla="*/ 216444 h 1044433"/>
                <a:gd name="connsiteX8" fmla="*/ 5525068 w 5907205"/>
                <a:gd name="connsiteY8" fmla="*/ 216444 h 1044433"/>
                <a:gd name="connsiteX9" fmla="*/ 4665259 w 5907205"/>
                <a:gd name="connsiteY9" fmla="*/ 617963 h 1044433"/>
                <a:gd name="connsiteX10" fmla="*/ 3382050 w 5907205"/>
                <a:gd name="connsiteY10" fmla="*/ 917054 h 1044433"/>
                <a:gd name="connsiteX11" fmla="*/ 1908412 w 5907205"/>
                <a:gd name="connsiteY11" fmla="*/ 1013748 h 1044433"/>
                <a:gd name="connsiteX12" fmla="*/ 52316 w 5907205"/>
                <a:gd name="connsiteY12" fmla="*/ 795384 h 1044433"/>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665259 w 5907205"/>
                <a:gd name="connsiteY9" fmla="*/ 617963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485949 w 5907205"/>
                <a:gd name="connsiteY9" fmla="*/ 614364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61108"/>
                <a:gd name="connsiteY0" fmla="*/ 795384 h 1006405"/>
                <a:gd name="connsiteX1" fmla="*/ 2113128 w 5961108"/>
                <a:gd name="connsiteY1" fmla="*/ 918215 h 1006405"/>
                <a:gd name="connsiteX2" fmla="*/ 3341426 w 5961108"/>
                <a:gd name="connsiteY2" fmla="*/ 788039 h 1006405"/>
                <a:gd name="connsiteX3" fmla="*/ 4132997 w 5961108"/>
                <a:gd name="connsiteY3" fmla="*/ 549724 h 1006405"/>
                <a:gd name="connsiteX4" fmla="*/ 4897272 w 5961108"/>
                <a:gd name="connsiteY4" fmla="*/ 216444 h 1006405"/>
                <a:gd name="connsiteX5" fmla="*/ 4599424 w 5961108"/>
                <a:gd name="connsiteY5" fmla="*/ 182107 h 1006405"/>
                <a:gd name="connsiteX6" fmla="*/ 5663891 w 5961108"/>
                <a:gd name="connsiteY6" fmla="*/ 0 h 1006405"/>
                <a:gd name="connsiteX7" fmla="*/ 5961107 w 5961108"/>
                <a:gd name="connsiteY7" fmla="*/ 256841 h 1006405"/>
                <a:gd name="connsiteX8" fmla="*/ 5525068 w 5961108"/>
                <a:gd name="connsiteY8" fmla="*/ 216444 h 1006405"/>
                <a:gd name="connsiteX9" fmla="*/ 4485949 w 5961108"/>
                <a:gd name="connsiteY9" fmla="*/ 614364 h 1006405"/>
                <a:gd name="connsiteX10" fmla="*/ 3382050 w 5961108"/>
                <a:gd name="connsiteY10" fmla="*/ 917054 h 1006405"/>
                <a:gd name="connsiteX11" fmla="*/ 1933998 w 5961108"/>
                <a:gd name="connsiteY11" fmla="*/ 986127 h 1006405"/>
                <a:gd name="connsiteX12" fmla="*/ 52316 w 5961108"/>
                <a:gd name="connsiteY12" fmla="*/ 795384 h 1006405"/>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960100 w 5539158"/>
                <a:gd name="connsiteY10" fmla="*/ 917054 h 1039066"/>
                <a:gd name="connsiteX11" fmla="*/ 1512048 w 5539158"/>
                <a:gd name="connsiteY11" fmla="*/ 986127 h 1039066"/>
                <a:gd name="connsiteX12" fmla="*/ 0 w 5539158"/>
                <a:gd name="connsiteY12" fmla="*/ 1039066 h 1039066"/>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550203 w 5539158"/>
                <a:gd name="connsiteY10" fmla="*/ 880311 h 1039066"/>
                <a:gd name="connsiteX11" fmla="*/ 1512048 w 5539158"/>
                <a:gd name="connsiteY11" fmla="*/ 986127 h 1039066"/>
                <a:gd name="connsiteX12" fmla="*/ 0 w 5539158"/>
                <a:gd name="connsiteY12" fmla="*/ 1039066 h 1039066"/>
                <a:gd name="connsiteX0" fmla="*/ 143173 w 5682331"/>
                <a:gd name="connsiteY0" fmla="*/ 1039066 h 1045383"/>
                <a:gd name="connsiteX1" fmla="*/ 1834351 w 5682331"/>
                <a:gd name="connsiteY1" fmla="*/ 918215 h 1045383"/>
                <a:gd name="connsiteX2" fmla="*/ 3062649 w 5682331"/>
                <a:gd name="connsiteY2" fmla="*/ 788039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43173 w 5682331"/>
                <a:gd name="connsiteY0" fmla="*/ 1039066 h 1045383"/>
                <a:gd name="connsiteX1" fmla="*/ 1834351 w 5682331"/>
                <a:gd name="connsiteY1" fmla="*/ 918215 h 1045383"/>
                <a:gd name="connsiteX2" fmla="*/ 2875255 w 5682331"/>
                <a:gd name="connsiteY2" fmla="*/ 760317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83805 w 5722963"/>
                <a:gd name="connsiteY0" fmla="*/ 1039066 h 1041906"/>
                <a:gd name="connsiteX1" fmla="*/ 1631185 w 5722963"/>
                <a:gd name="connsiteY1" fmla="*/ 897354 h 1041906"/>
                <a:gd name="connsiteX2" fmla="*/ 2915887 w 5722963"/>
                <a:gd name="connsiteY2" fmla="*/ 760317 h 1041906"/>
                <a:gd name="connsiteX3" fmla="*/ 3894852 w 5722963"/>
                <a:gd name="connsiteY3" fmla="*/ 549724 h 1041906"/>
                <a:gd name="connsiteX4" fmla="*/ 4659127 w 5722963"/>
                <a:gd name="connsiteY4" fmla="*/ 216444 h 1041906"/>
                <a:gd name="connsiteX5" fmla="*/ 4361279 w 5722963"/>
                <a:gd name="connsiteY5" fmla="*/ 182107 h 1041906"/>
                <a:gd name="connsiteX6" fmla="*/ 5425746 w 5722963"/>
                <a:gd name="connsiteY6" fmla="*/ 0 h 1041906"/>
                <a:gd name="connsiteX7" fmla="*/ 5722962 w 5722963"/>
                <a:gd name="connsiteY7" fmla="*/ 256841 h 1041906"/>
                <a:gd name="connsiteX8" fmla="*/ 5286923 w 5722963"/>
                <a:gd name="connsiteY8" fmla="*/ 216444 h 1041906"/>
                <a:gd name="connsiteX9" fmla="*/ 4247804 w 5722963"/>
                <a:gd name="connsiteY9" fmla="*/ 614364 h 1041906"/>
                <a:gd name="connsiteX10" fmla="*/ 2734008 w 5722963"/>
                <a:gd name="connsiteY10" fmla="*/ 880311 h 1041906"/>
                <a:gd name="connsiteX11" fmla="*/ 183805 w 5722963"/>
                <a:gd name="connsiteY11" fmla="*/ 1039066 h 1041906"/>
                <a:gd name="connsiteX0" fmla="*/ 107332 w 5646490"/>
                <a:gd name="connsiteY0" fmla="*/ 1039066 h 1039823"/>
                <a:gd name="connsiteX1" fmla="*/ 2013534 w 5646490"/>
                <a:gd name="connsiteY1" fmla="*/ 884851 h 1039823"/>
                <a:gd name="connsiteX2" fmla="*/ 2839414 w 5646490"/>
                <a:gd name="connsiteY2" fmla="*/ 760317 h 1039823"/>
                <a:gd name="connsiteX3" fmla="*/ 3818379 w 5646490"/>
                <a:gd name="connsiteY3" fmla="*/ 549724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437272 w 5646490"/>
                <a:gd name="connsiteY3" fmla="*/ 567207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3743568 w 5646490"/>
                <a:gd name="connsiteY4" fmla="*/ 167035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210450 w 6046090"/>
                <a:gd name="connsiteY8" fmla="*/ 216444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329955 w 6046090"/>
                <a:gd name="connsiteY8" fmla="*/ 173686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780671 w 6046090"/>
                <a:gd name="connsiteY4" fmla="*/ 171384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6090" h="1039823">
                  <a:moveTo>
                    <a:pt x="107332" y="1039066"/>
                  </a:moveTo>
                  <a:cubicBezTo>
                    <a:pt x="-1" y="1039823"/>
                    <a:pt x="1558187" y="931309"/>
                    <a:pt x="2013534" y="884851"/>
                  </a:cubicBezTo>
                  <a:cubicBezTo>
                    <a:pt x="2468881" y="838393"/>
                    <a:pt x="2557413" y="813884"/>
                    <a:pt x="2839414" y="760317"/>
                  </a:cubicBezTo>
                  <a:cubicBezTo>
                    <a:pt x="3121415" y="706750"/>
                    <a:pt x="3444753" y="661865"/>
                    <a:pt x="3705543" y="563446"/>
                  </a:cubicBezTo>
                  <a:cubicBezTo>
                    <a:pt x="3966333" y="465027"/>
                    <a:pt x="4397816" y="235873"/>
                    <a:pt x="4404154" y="169805"/>
                  </a:cubicBezTo>
                  <a:lnTo>
                    <a:pt x="3743569" y="167036"/>
                  </a:lnTo>
                  <a:cubicBezTo>
                    <a:pt x="3749906" y="100968"/>
                    <a:pt x="3724873" y="185510"/>
                    <a:pt x="3743568" y="167035"/>
                  </a:cubicBezTo>
                  <a:lnTo>
                    <a:pt x="3743568" y="167035"/>
                  </a:lnTo>
                  <a:lnTo>
                    <a:pt x="5349273" y="0"/>
                  </a:lnTo>
                  <a:lnTo>
                    <a:pt x="6046092" y="176689"/>
                  </a:lnTo>
                  <a:lnTo>
                    <a:pt x="5329955" y="173686"/>
                  </a:lnTo>
                  <a:cubicBezTo>
                    <a:pt x="5063824" y="269220"/>
                    <a:pt x="4616734" y="496593"/>
                    <a:pt x="4171331" y="614364"/>
                  </a:cubicBezTo>
                  <a:cubicBezTo>
                    <a:pt x="3725928" y="732135"/>
                    <a:pt x="3334868" y="809527"/>
                    <a:pt x="2657535" y="880311"/>
                  </a:cubicBezTo>
                  <a:cubicBezTo>
                    <a:pt x="1980202" y="951095"/>
                    <a:pt x="214665" y="1038309"/>
                    <a:pt x="107332" y="103906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59" descr="documento_comune_256x256"/>
            <p:cNvPicPr>
              <a:picLocks noChangeAspect="1" noChangeArrowheads="1"/>
            </p:cNvPicPr>
            <p:nvPr>
              <p:custDataLst>
                <p:tags r:id="rId2"/>
              </p:custDataLst>
            </p:nvPr>
          </p:nvPicPr>
          <p:blipFill>
            <a:blip r:embed="rId9" cstate="print"/>
            <a:srcRect/>
            <a:stretch>
              <a:fillRect/>
            </a:stretch>
          </p:blipFill>
          <p:spPr bwMode="auto">
            <a:xfrm rot="-933309">
              <a:off x="5318209" y="4934874"/>
              <a:ext cx="238125" cy="236538"/>
            </a:xfrm>
            <a:prstGeom prst="rect">
              <a:avLst/>
            </a:prstGeom>
            <a:noFill/>
            <a:ln w="9525">
              <a:noFill/>
              <a:miter lim="800000"/>
              <a:headEnd/>
              <a:tailEnd/>
            </a:ln>
          </p:spPr>
        </p:pic>
        <p:sp>
          <p:nvSpPr>
            <p:cNvPr id="19" name="Rectangle 86"/>
            <p:cNvSpPr/>
            <p:nvPr/>
          </p:nvSpPr>
          <p:spPr>
            <a:xfrm>
              <a:off x="4821073" y="5499768"/>
              <a:ext cx="1080000" cy="671513"/>
            </a:xfrm>
            <a:prstGeom prst="rect">
              <a:avLst/>
            </a:prstGeom>
            <a:solidFill>
              <a:srgbClr val="FFC000"/>
            </a:solidFill>
            <a:ln w="28575" cap="rnd" cmpd="sng">
              <a:noFill/>
              <a:prstDash val="solid"/>
              <a:round/>
              <a:headEnd/>
              <a:tailEnd/>
            </a:ln>
            <a:effectLst>
              <a:outerShdw blurRad="50800" dist="38100" dir="8100000" algn="tr" rotWithShape="0">
                <a:prstClr val="black">
                  <a:alpha val="40000"/>
                </a:prstClr>
              </a:outerShdw>
            </a:effectLst>
          </p:spPr>
          <p:txBody>
            <a:bodyPr lIns="0" rIns="0" anchor="ctr"/>
            <a:lstStyle/>
            <a:p>
              <a:pPr algn="ctr">
                <a:lnSpc>
                  <a:spcPts val="1500"/>
                </a:lnSpc>
                <a:defRPr/>
              </a:pPr>
              <a:r>
                <a:rPr lang="en-US" sz="1200" b="1" dirty="0">
                  <a:solidFill>
                    <a:schemeClr val="bg1"/>
                  </a:solidFill>
                </a:rPr>
                <a:t>Contract holder </a:t>
              </a:r>
            </a:p>
          </p:txBody>
        </p:sp>
        <p:sp>
          <p:nvSpPr>
            <p:cNvPr id="20" name="TextBox 57"/>
            <p:cNvSpPr txBox="1">
              <a:spLocks noChangeArrowheads="1"/>
            </p:cNvSpPr>
            <p:nvPr/>
          </p:nvSpPr>
          <p:spPr bwMode="auto">
            <a:xfrm>
              <a:off x="4457645" y="3359366"/>
              <a:ext cx="1081088" cy="477054"/>
            </a:xfrm>
            <a:prstGeom prst="rect">
              <a:avLst/>
            </a:prstGeom>
            <a:noFill/>
            <a:ln w="9525">
              <a:noFill/>
              <a:miter lim="800000"/>
              <a:headEnd/>
              <a:tailEnd/>
            </a:ln>
          </p:spPr>
          <p:txBody>
            <a:bodyPr>
              <a:spAutoFit/>
            </a:bodyPr>
            <a:lstStyle/>
            <a:p>
              <a:pPr>
                <a:lnSpc>
                  <a:spcPts val="1000"/>
                </a:lnSpc>
              </a:pPr>
              <a:r>
                <a:rPr lang="en-US" sz="1000" i="1" dirty="0"/>
                <a:t>Suppliers performances report</a:t>
              </a:r>
            </a:p>
          </p:txBody>
        </p:sp>
        <p:sp>
          <p:nvSpPr>
            <p:cNvPr id="21" name="TextBox 62"/>
            <p:cNvSpPr txBox="1">
              <a:spLocks noChangeArrowheads="1"/>
            </p:cNvSpPr>
            <p:nvPr/>
          </p:nvSpPr>
          <p:spPr bwMode="auto">
            <a:xfrm>
              <a:off x="5352126" y="5166143"/>
              <a:ext cx="1229775" cy="220573"/>
            </a:xfrm>
            <a:prstGeom prst="rect">
              <a:avLst/>
            </a:prstGeom>
            <a:noFill/>
            <a:ln w="9525">
              <a:noFill/>
              <a:miter lim="800000"/>
              <a:headEnd/>
              <a:tailEnd/>
            </a:ln>
          </p:spPr>
          <p:txBody>
            <a:bodyPr wrap="square">
              <a:spAutoFit/>
            </a:bodyPr>
            <a:lstStyle/>
            <a:p>
              <a:pPr algn="ctr">
                <a:lnSpc>
                  <a:spcPts val="1000"/>
                </a:lnSpc>
              </a:pPr>
              <a:r>
                <a:rPr lang="en-US" sz="1000" i="1" dirty="0"/>
                <a:t>Send FBs .xls</a:t>
              </a:r>
            </a:p>
          </p:txBody>
        </p:sp>
        <p:sp>
          <p:nvSpPr>
            <p:cNvPr id="22" name="TextBox 63"/>
            <p:cNvSpPr txBox="1">
              <a:spLocks noChangeArrowheads="1"/>
            </p:cNvSpPr>
            <p:nvPr/>
          </p:nvSpPr>
          <p:spPr bwMode="auto">
            <a:xfrm>
              <a:off x="2156461" y="3344243"/>
              <a:ext cx="1603278" cy="348813"/>
            </a:xfrm>
            <a:prstGeom prst="rect">
              <a:avLst/>
            </a:prstGeom>
            <a:noFill/>
            <a:ln w="9525">
              <a:noFill/>
              <a:miter lim="800000"/>
              <a:headEnd/>
              <a:tailEnd/>
            </a:ln>
          </p:spPr>
          <p:txBody>
            <a:bodyPr wrap="square">
              <a:spAutoFit/>
            </a:bodyPr>
            <a:lstStyle/>
            <a:p>
              <a:pPr algn="r">
                <a:lnSpc>
                  <a:spcPts val="1000"/>
                </a:lnSpc>
              </a:pPr>
              <a:r>
                <a:rPr lang="en-US" sz="1000" i="1" dirty="0"/>
                <a:t>Upload FBs in VMS (Vendor Management System)</a:t>
              </a:r>
            </a:p>
          </p:txBody>
        </p:sp>
        <p:sp>
          <p:nvSpPr>
            <p:cNvPr id="23" name="TextBox 66"/>
            <p:cNvSpPr txBox="1">
              <a:spLocks noChangeArrowheads="1"/>
            </p:cNvSpPr>
            <p:nvPr/>
          </p:nvSpPr>
          <p:spPr bwMode="auto">
            <a:xfrm>
              <a:off x="3714304" y="4719687"/>
              <a:ext cx="1211349" cy="348813"/>
            </a:xfrm>
            <a:prstGeom prst="rect">
              <a:avLst/>
            </a:prstGeom>
            <a:noFill/>
            <a:ln w="9525">
              <a:noFill/>
              <a:miter lim="800000"/>
              <a:headEnd/>
              <a:tailEnd/>
            </a:ln>
          </p:spPr>
          <p:txBody>
            <a:bodyPr wrap="square">
              <a:spAutoFit/>
            </a:bodyPr>
            <a:lstStyle/>
            <a:p>
              <a:pPr algn="ctr">
                <a:lnSpc>
                  <a:spcPts val="1000"/>
                </a:lnSpc>
              </a:pPr>
              <a:r>
                <a:rPr lang="en-US" sz="1000" i="1" dirty="0"/>
                <a:t>Require FBs within scope*</a:t>
              </a:r>
            </a:p>
          </p:txBody>
        </p:sp>
        <p:sp>
          <p:nvSpPr>
            <p:cNvPr id="24" name="Rectangle 40"/>
            <p:cNvSpPr/>
            <p:nvPr/>
          </p:nvSpPr>
          <p:spPr>
            <a:xfrm>
              <a:off x="3304248" y="2991067"/>
              <a:ext cx="1460500" cy="177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i="1" dirty="0">
                  <a:solidFill>
                    <a:srgbClr val="333399"/>
                  </a:solidFill>
                </a:rPr>
                <a:t>VMS</a:t>
              </a:r>
            </a:p>
          </p:txBody>
        </p:sp>
        <p:pic>
          <p:nvPicPr>
            <p:cNvPr id="25" name="Picture 59" descr="documento_comune_256x256"/>
            <p:cNvPicPr>
              <a:picLocks noChangeAspect="1" noChangeArrowheads="1"/>
            </p:cNvPicPr>
            <p:nvPr>
              <p:custDataLst>
                <p:tags r:id="rId3"/>
              </p:custDataLst>
            </p:nvPr>
          </p:nvPicPr>
          <p:blipFill>
            <a:blip r:embed="rId9" cstate="print"/>
            <a:srcRect/>
            <a:stretch>
              <a:fillRect/>
            </a:stretch>
          </p:blipFill>
          <p:spPr bwMode="auto">
            <a:xfrm rot="-933309">
              <a:off x="4744273" y="5021939"/>
              <a:ext cx="238125" cy="236538"/>
            </a:xfrm>
            <a:prstGeom prst="rect">
              <a:avLst/>
            </a:prstGeom>
            <a:noFill/>
            <a:ln w="9525">
              <a:noFill/>
              <a:miter lim="800000"/>
              <a:headEnd/>
              <a:tailEnd/>
            </a:ln>
          </p:spPr>
        </p:pic>
        <p:sp>
          <p:nvSpPr>
            <p:cNvPr id="26" name="Freeform 56"/>
            <p:cNvSpPr/>
            <p:nvPr/>
          </p:nvSpPr>
          <p:spPr>
            <a:xfrm rot="9943686" flipH="1" flipV="1">
              <a:off x="2864040" y="4830879"/>
              <a:ext cx="569912" cy="527932"/>
            </a:xfrm>
            <a:custGeom>
              <a:avLst/>
              <a:gdLst>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0 w 5759355"/>
                <a:gd name="connsiteY6" fmla="*/ 805218 h 805218"/>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3193576 w 5759355"/>
                <a:gd name="connsiteY6" fmla="*/ 729634 h 805218"/>
                <a:gd name="connsiteX7" fmla="*/ 0 w 5759355"/>
                <a:gd name="connsiteY7" fmla="*/ 805218 h 805218"/>
                <a:gd name="connsiteX0" fmla="*/ 0 w 5759355"/>
                <a:gd name="connsiteY0" fmla="*/ 805218 h 805218"/>
                <a:gd name="connsiteX1" fmla="*/ 3125337 w 5759355"/>
                <a:gd name="connsiteY1" fmla="*/ 634100 h 805218"/>
                <a:gd name="connsiteX2" fmla="*/ 5117911 w 5759355"/>
                <a:gd name="connsiteY2" fmla="*/ 218364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995940"/>
                <a:gd name="connsiteX1" fmla="*/ 3125337 w 5759355"/>
                <a:gd name="connsiteY1" fmla="*/ 634100 h 995940"/>
                <a:gd name="connsiteX2" fmla="*/ 4899547 w 5759355"/>
                <a:gd name="connsiteY2" fmla="*/ 232011 h 995940"/>
                <a:gd name="connsiteX3" fmla="*/ 4626591 w 5759355"/>
                <a:gd name="connsiteY3" fmla="*/ 204717 h 995940"/>
                <a:gd name="connsiteX4" fmla="*/ 5213445 w 5759355"/>
                <a:gd name="connsiteY4" fmla="*/ 0 h 995940"/>
                <a:gd name="connsiteX5" fmla="*/ 5759355 w 5759355"/>
                <a:gd name="connsiteY5" fmla="*/ 177421 h 995940"/>
                <a:gd name="connsiteX6" fmla="*/ 5513696 w 5759355"/>
                <a:gd name="connsiteY6" fmla="*/ 177421 h 995940"/>
                <a:gd name="connsiteX7" fmla="*/ 3343702 w 5759355"/>
                <a:gd name="connsiteY7" fmla="*/ 784225 h 995940"/>
                <a:gd name="connsiteX8" fmla="*/ 0 w 5759355"/>
                <a:gd name="connsiteY8" fmla="*/ 805218 h 995940"/>
                <a:gd name="connsiteX0" fmla="*/ 0 w 5759355"/>
                <a:gd name="connsiteY0" fmla="*/ 805218 h 995940"/>
                <a:gd name="connsiteX1" fmla="*/ 2060812 w 5759355"/>
                <a:gd name="connsiteY1" fmla="*/ 764275 h 995940"/>
                <a:gd name="connsiteX2" fmla="*/ 3125337 w 5759355"/>
                <a:gd name="connsiteY2" fmla="*/ 634100 h 995940"/>
                <a:gd name="connsiteX3" fmla="*/ 4899547 w 5759355"/>
                <a:gd name="connsiteY3" fmla="*/ 232011 h 995940"/>
                <a:gd name="connsiteX4" fmla="*/ 4626591 w 5759355"/>
                <a:gd name="connsiteY4" fmla="*/ 204717 h 995940"/>
                <a:gd name="connsiteX5" fmla="*/ 5213445 w 5759355"/>
                <a:gd name="connsiteY5" fmla="*/ 0 h 995940"/>
                <a:gd name="connsiteX6" fmla="*/ 5759355 w 5759355"/>
                <a:gd name="connsiteY6" fmla="*/ 177421 h 995940"/>
                <a:gd name="connsiteX7" fmla="*/ 5513696 w 5759355"/>
                <a:gd name="connsiteY7" fmla="*/ 177421 h 995940"/>
                <a:gd name="connsiteX8" fmla="*/ 3343702 w 5759355"/>
                <a:gd name="connsiteY8" fmla="*/ 784225 h 995940"/>
                <a:gd name="connsiteX9" fmla="*/ 0 w 5759355"/>
                <a:gd name="connsiteY9" fmla="*/ 805218 h 995940"/>
                <a:gd name="connsiteX0" fmla="*/ 0 w 5759355"/>
                <a:gd name="connsiteY0" fmla="*/ 805218 h 1132418"/>
                <a:gd name="connsiteX1" fmla="*/ 2060812 w 5759355"/>
                <a:gd name="connsiteY1" fmla="*/ 764275 h 1132418"/>
                <a:gd name="connsiteX2" fmla="*/ 3125337 w 5759355"/>
                <a:gd name="connsiteY2" fmla="*/ 634100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764275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859810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3491553 w 5811671"/>
                <a:gd name="connsiteY8" fmla="*/ 920703 h 1048082"/>
                <a:gd name="connsiteX9" fmla="*/ 1908412 w 5811671"/>
                <a:gd name="connsiteY9" fmla="*/ 1023582 h 1048082"/>
                <a:gd name="connsiteX10" fmla="*/ 52316 w 5811671"/>
                <a:gd name="connsiteY10" fmla="*/ 805218 h 1048082"/>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4500847 w 5811671"/>
                <a:gd name="connsiteY8" fmla="*/ 600502 h 1048082"/>
                <a:gd name="connsiteX9" fmla="*/ 3491553 w 5811671"/>
                <a:gd name="connsiteY9" fmla="*/ 920703 h 1048082"/>
                <a:gd name="connsiteX10" fmla="*/ 1908412 w 5811671"/>
                <a:gd name="connsiteY10" fmla="*/ 1023582 h 1048082"/>
                <a:gd name="connsiteX11" fmla="*/ 52316 w 5811671"/>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66012 w 5907205"/>
                <a:gd name="connsiteY7" fmla="*/ 177421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897272 w 5907205"/>
                <a:gd name="connsiteY3" fmla="*/ 226278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18866 h 1061730"/>
                <a:gd name="connsiteX1" fmla="*/ 2113128 w 5907205"/>
                <a:gd name="connsiteY1" fmla="*/ 873458 h 1061730"/>
                <a:gd name="connsiteX2" fmla="*/ 3232244 w 5907205"/>
                <a:gd name="connsiteY2" fmla="*/ 756930 h 1061730"/>
                <a:gd name="connsiteX3" fmla="*/ 4897272 w 5907205"/>
                <a:gd name="connsiteY3" fmla="*/ 239926 h 1061730"/>
                <a:gd name="connsiteX4" fmla="*/ 4678907 w 5907205"/>
                <a:gd name="connsiteY4" fmla="*/ 218365 h 1061730"/>
                <a:gd name="connsiteX5" fmla="*/ 5320352 w 5907205"/>
                <a:gd name="connsiteY5" fmla="*/ 0 h 1061730"/>
                <a:gd name="connsiteX6" fmla="*/ 5907205 w 5907205"/>
                <a:gd name="connsiteY6" fmla="*/ 239926 h 1061730"/>
                <a:gd name="connsiteX7" fmla="*/ 5593307 w 5907205"/>
                <a:gd name="connsiteY7" fmla="*/ 239926 h 1061730"/>
                <a:gd name="connsiteX8" fmla="*/ 4500847 w 5907205"/>
                <a:gd name="connsiteY8" fmla="*/ 614150 h 1061730"/>
                <a:gd name="connsiteX9" fmla="*/ 3491553 w 5907205"/>
                <a:gd name="connsiteY9" fmla="*/ 934351 h 1061730"/>
                <a:gd name="connsiteX10" fmla="*/ 1908412 w 5907205"/>
                <a:gd name="connsiteY10" fmla="*/ 1037230 h 1061730"/>
                <a:gd name="connsiteX11" fmla="*/ 52316 w 5907205"/>
                <a:gd name="connsiteY11" fmla="*/ 818866 h 1061730"/>
                <a:gd name="connsiteX0" fmla="*/ 52316 w 5907205"/>
                <a:gd name="connsiteY0" fmla="*/ 818866 h 1102674"/>
                <a:gd name="connsiteX1" fmla="*/ 2113128 w 5907205"/>
                <a:gd name="connsiteY1" fmla="*/ 873458 h 1102674"/>
                <a:gd name="connsiteX2" fmla="*/ 3232244 w 5907205"/>
                <a:gd name="connsiteY2" fmla="*/ 756930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678907 w 5907205"/>
                <a:gd name="connsiteY5" fmla="*/ 218365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379379 w 5907205"/>
                <a:gd name="connsiteY5" fmla="*/ 196668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379379 w 5907205"/>
                <a:gd name="connsiteY5" fmla="*/ 173186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599424 w 5907205"/>
                <a:gd name="connsiteY5" fmla="*/ 182107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44433"/>
                <a:gd name="connsiteX1" fmla="*/ 2113128 w 5907205"/>
                <a:gd name="connsiteY1" fmla="*/ 918215 h 1044433"/>
                <a:gd name="connsiteX2" fmla="*/ 3341426 w 5907205"/>
                <a:gd name="connsiteY2" fmla="*/ 788039 h 1044433"/>
                <a:gd name="connsiteX3" fmla="*/ 4132997 w 5907205"/>
                <a:gd name="connsiteY3" fmla="*/ 549724 h 1044433"/>
                <a:gd name="connsiteX4" fmla="*/ 4897272 w 5907205"/>
                <a:gd name="connsiteY4" fmla="*/ 216444 h 1044433"/>
                <a:gd name="connsiteX5" fmla="*/ 4599424 w 5907205"/>
                <a:gd name="connsiteY5" fmla="*/ 182107 h 1044433"/>
                <a:gd name="connsiteX6" fmla="*/ 5663891 w 5907205"/>
                <a:gd name="connsiteY6" fmla="*/ 0 h 1044433"/>
                <a:gd name="connsiteX7" fmla="*/ 5907205 w 5907205"/>
                <a:gd name="connsiteY7" fmla="*/ 216444 h 1044433"/>
                <a:gd name="connsiteX8" fmla="*/ 5525068 w 5907205"/>
                <a:gd name="connsiteY8" fmla="*/ 216444 h 1044433"/>
                <a:gd name="connsiteX9" fmla="*/ 4665259 w 5907205"/>
                <a:gd name="connsiteY9" fmla="*/ 617963 h 1044433"/>
                <a:gd name="connsiteX10" fmla="*/ 3382050 w 5907205"/>
                <a:gd name="connsiteY10" fmla="*/ 917054 h 1044433"/>
                <a:gd name="connsiteX11" fmla="*/ 1908412 w 5907205"/>
                <a:gd name="connsiteY11" fmla="*/ 1013748 h 1044433"/>
                <a:gd name="connsiteX12" fmla="*/ 52316 w 5907205"/>
                <a:gd name="connsiteY12" fmla="*/ 795384 h 1044433"/>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665259 w 5907205"/>
                <a:gd name="connsiteY9" fmla="*/ 617963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485949 w 5907205"/>
                <a:gd name="connsiteY9" fmla="*/ 614364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61108"/>
                <a:gd name="connsiteY0" fmla="*/ 795384 h 1006405"/>
                <a:gd name="connsiteX1" fmla="*/ 2113128 w 5961108"/>
                <a:gd name="connsiteY1" fmla="*/ 918215 h 1006405"/>
                <a:gd name="connsiteX2" fmla="*/ 3341426 w 5961108"/>
                <a:gd name="connsiteY2" fmla="*/ 788039 h 1006405"/>
                <a:gd name="connsiteX3" fmla="*/ 4132997 w 5961108"/>
                <a:gd name="connsiteY3" fmla="*/ 549724 h 1006405"/>
                <a:gd name="connsiteX4" fmla="*/ 4897272 w 5961108"/>
                <a:gd name="connsiteY4" fmla="*/ 216444 h 1006405"/>
                <a:gd name="connsiteX5" fmla="*/ 4599424 w 5961108"/>
                <a:gd name="connsiteY5" fmla="*/ 182107 h 1006405"/>
                <a:gd name="connsiteX6" fmla="*/ 5663891 w 5961108"/>
                <a:gd name="connsiteY6" fmla="*/ 0 h 1006405"/>
                <a:gd name="connsiteX7" fmla="*/ 5961107 w 5961108"/>
                <a:gd name="connsiteY7" fmla="*/ 256841 h 1006405"/>
                <a:gd name="connsiteX8" fmla="*/ 5525068 w 5961108"/>
                <a:gd name="connsiteY8" fmla="*/ 216444 h 1006405"/>
                <a:gd name="connsiteX9" fmla="*/ 4485949 w 5961108"/>
                <a:gd name="connsiteY9" fmla="*/ 614364 h 1006405"/>
                <a:gd name="connsiteX10" fmla="*/ 3382050 w 5961108"/>
                <a:gd name="connsiteY10" fmla="*/ 917054 h 1006405"/>
                <a:gd name="connsiteX11" fmla="*/ 1933998 w 5961108"/>
                <a:gd name="connsiteY11" fmla="*/ 986127 h 1006405"/>
                <a:gd name="connsiteX12" fmla="*/ 52316 w 5961108"/>
                <a:gd name="connsiteY12" fmla="*/ 795384 h 1006405"/>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960100 w 5539158"/>
                <a:gd name="connsiteY10" fmla="*/ 917054 h 1039066"/>
                <a:gd name="connsiteX11" fmla="*/ 1512048 w 5539158"/>
                <a:gd name="connsiteY11" fmla="*/ 986127 h 1039066"/>
                <a:gd name="connsiteX12" fmla="*/ 0 w 5539158"/>
                <a:gd name="connsiteY12" fmla="*/ 1039066 h 1039066"/>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550203 w 5539158"/>
                <a:gd name="connsiteY10" fmla="*/ 880311 h 1039066"/>
                <a:gd name="connsiteX11" fmla="*/ 1512048 w 5539158"/>
                <a:gd name="connsiteY11" fmla="*/ 986127 h 1039066"/>
                <a:gd name="connsiteX12" fmla="*/ 0 w 5539158"/>
                <a:gd name="connsiteY12" fmla="*/ 1039066 h 1039066"/>
                <a:gd name="connsiteX0" fmla="*/ 143173 w 5682331"/>
                <a:gd name="connsiteY0" fmla="*/ 1039066 h 1045383"/>
                <a:gd name="connsiteX1" fmla="*/ 1834351 w 5682331"/>
                <a:gd name="connsiteY1" fmla="*/ 918215 h 1045383"/>
                <a:gd name="connsiteX2" fmla="*/ 3062649 w 5682331"/>
                <a:gd name="connsiteY2" fmla="*/ 788039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43173 w 5682331"/>
                <a:gd name="connsiteY0" fmla="*/ 1039066 h 1045383"/>
                <a:gd name="connsiteX1" fmla="*/ 1834351 w 5682331"/>
                <a:gd name="connsiteY1" fmla="*/ 918215 h 1045383"/>
                <a:gd name="connsiteX2" fmla="*/ 2875255 w 5682331"/>
                <a:gd name="connsiteY2" fmla="*/ 760317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83805 w 5722963"/>
                <a:gd name="connsiteY0" fmla="*/ 1039066 h 1041906"/>
                <a:gd name="connsiteX1" fmla="*/ 1631185 w 5722963"/>
                <a:gd name="connsiteY1" fmla="*/ 897354 h 1041906"/>
                <a:gd name="connsiteX2" fmla="*/ 2915887 w 5722963"/>
                <a:gd name="connsiteY2" fmla="*/ 760317 h 1041906"/>
                <a:gd name="connsiteX3" fmla="*/ 3894852 w 5722963"/>
                <a:gd name="connsiteY3" fmla="*/ 549724 h 1041906"/>
                <a:gd name="connsiteX4" fmla="*/ 4659127 w 5722963"/>
                <a:gd name="connsiteY4" fmla="*/ 216444 h 1041906"/>
                <a:gd name="connsiteX5" fmla="*/ 4361279 w 5722963"/>
                <a:gd name="connsiteY5" fmla="*/ 182107 h 1041906"/>
                <a:gd name="connsiteX6" fmla="*/ 5425746 w 5722963"/>
                <a:gd name="connsiteY6" fmla="*/ 0 h 1041906"/>
                <a:gd name="connsiteX7" fmla="*/ 5722962 w 5722963"/>
                <a:gd name="connsiteY7" fmla="*/ 256841 h 1041906"/>
                <a:gd name="connsiteX8" fmla="*/ 5286923 w 5722963"/>
                <a:gd name="connsiteY8" fmla="*/ 216444 h 1041906"/>
                <a:gd name="connsiteX9" fmla="*/ 4247804 w 5722963"/>
                <a:gd name="connsiteY9" fmla="*/ 614364 h 1041906"/>
                <a:gd name="connsiteX10" fmla="*/ 2734008 w 5722963"/>
                <a:gd name="connsiteY10" fmla="*/ 880311 h 1041906"/>
                <a:gd name="connsiteX11" fmla="*/ 183805 w 5722963"/>
                <a:gd name="connsiteY11" fmla="*/ 1039066 h 1041906"/>
                <a:gd name="connsiteX0" fmla="*/ 107332 w 5646490"/>
                <a:gd name="connsiteY0" fmla="*/ 1039066 h 1039823"/>
                <a:gd name="connsiteX1" fmla="*/ 2013534 w 5646490"/>
                <a:gd name="connsiteY1" fmla="*/ 884851 h 1039823"/>
                <a:gd name="connsiteX2" fmla="*/ 2839414 w 5646490"/>
                <a:gd name="connsiteY2" fmla="*/ 760317 h 1039823"/>
                <a:gd name="connsiteX3" fmla="*/ 3818379 w 5646490"/>
                <a:gd name="connsiteY3" fmla="*/ 549724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437272 w 5646490"/>
                <a:gd name="connsiteY3" fmla="*/ 567207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3743568 w 5646490"/>
                <a:gd name="connsiteY4" fmla="*/ 167035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210450 w 6046090"/>
                <a:gd name="connsiteY8" fmla="*/ 216444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329955 w 6046090"/>
                <a:gd name="connsiteY8" fmla="*/ 173686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780671 w 6046090"/>
                <a:gd name="connsiteY4" fmla="*/ 171384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6090" h="1039823">
                  <a:moveTo>
                    <a:pt x="107332" y="1039066"/>
                  </a:moveTo>
                  <a:cubicBezTo>
                    <a:pt x="-1" y="1039823"/>
                    <a:pt x="1558187" y="931309"/>
                    <a:pt x="2013534" y="884851"/>
                  </a:cubicBezTo>
                  <a:cubicBezTo>
                    <a:pt x="2468881" y="838393"/>
                    <a:pt x="2557413" y="813884"/>
                    <a:pt x="2839414" y="760317"/>
                  </a:cubicBezTo>
                  <a:cubicBezTo>
                    <a:pt x="3121415" y="706750"/>
                    <a:pt x="3444753" y="661865"/>
                    <a:pt x="3705543" y="563446"/>
                  </a:cubicBezTo>
                  <a:cubicBezTo>
                    <a:pt x="3966333" y="465027"/>
                    <a:pt x="4397816" y="235873"/>
                    <a:pt x="4404154" y="169805"/>
                  </a:cubicBezTo>
                  <a:lnTo>
                    <a:pt x="3743569" y="167036"/>
                  </a:lnTo>
                  <a:cubicBezTo>
                    <a:pt x="3749906" y="100968"/>
                    <a:pt x="3724873" y="185510"/>
                    <a:pt x="3743568" y="167035"/>
                  </a:cubicBezTo>
                  <a:lnTo>
                    <a:pt x="3743568" y="167035"/>
                  </a:lnTo>
                  <a:lnTo>
                    <a:pt x="5349273" y="0"/>
                  </a:lnTo>
                  <a:lnTo>
                    <a:pt x="6046092" y="176689"/>
                  </a:lnTo>
                  <a:lnTo>
                    <a:pt x="5329955" y="173686"/>
                  </a:lnTo>
                  <a:cubicBezTo>
                    <a:pt x="5063824" y="269220"/>
                    <a:pt x="4616734" y="496593"/>
                    <a:pt x="4171331" y="614364"/>
                  </a:cubicBezTo>
                  <a:cubicBezTo>
                    <a:pt x="3725928" y="732135"/>
                    <a:pt x="3334868" y="809527"/>
                    <a:pt x="2657535" y="880311"/>
                  </a:cubicBezTo>
                  <a:cubicBezTo>
                    <a:pt x="1980202" y="951095"/>
                    <a:pt x="214665" y="1038309"/>
                    <a:pt x="107332" y="103906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59" descr="documento_comune_256x256"/>
            <p:cNvPicPr>
              <a:picLocks noChangeAspect="1" noChangeArrowheads="1"/>
            </p:cNvPicPr>
            <p:nvPr>
              <p:custDataLst>
                <p:tags r:id="rId4"/>
              </p:custDataLst>
            </p:nvPr>
          </p:nvPicPr>
          <p:blipFill>
            <a:blip r:embed="rId9" cstate="print"/>
            <a:srcRect/>
            <a:stretch>
              <a:fillRect/>
            </a:stretch>
          </p:blipFill>
          <p:spPr bwMode="auto">
            <a:xfrm rot="-933309">
              <a:off x="3121313" y="4970492"/>
              <a:ext cx="238125" cy="236538"/>
            </a:xfrm>
            <a:prstGeom prst="rect">
              <a:avLst/>
            </a:prstGeom>
            <a:noFill/>
            <a:ln w="9525">
              <a:noFill/>
              <a:miter lim="800000"/>
              <a:headEnd/>
              <a:tailEnd/>
            </a:ln>
          </p:spPr>
        </p:pic>
        <p:sp>
          <p:nvSpPr>
            <p:cNvPr id="28" name="Freeform 59"/>
            <p:cNvSpPr/>
            <p:nvPr/>
          </p:nvSpPr>
          <p:spPr>
            <a:xfrm rot="9081261">
              <a:off x="2679857" y="4759185"/>
              <a:ext cx="494917" cy="633102"/>
            </a:xfrm>
            <a:custGeom>
              <a:avLst/>
              <a:gdLst>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0 w 5759355"/>
                <a:gd name="connsiteY6" fmla="*/ 805218 h 805218"/>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3193576 w 5759355"/>
                <a:gd name="connsiteY6" fmla="*/ 729634 h 805218"/>
                <a:gd name="connsiteX7" fmla="*/ 0 w 5759355"/>
                <a:gd name="connsiteY7" fmla="*/ 805218 h 805218"/>
                <a:gd name="connsiteX0" fmla="*/ 0 w 5759355"/>
                <a:gd name="connsiteY0" fmla="*/ 805218 h 805218"/>
                <a:gd name="connsiteX1" fmla="*/ 3125337 w 5759355"/>
                <a:gd name="connsiteY1" fmla="*/ 634100 h 805218"/>
                <a:gd name="connsiteX2" fmla="*/ 5117911 w 5759355"/>
                <a:gd name="connsiteY2" fmla="*/ 218364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995940"/>
                <a:gd name="connsiteX1" fmla="*/ 3125337 w 5759355"/>
                <a:gd name="connsiteY1" fmla="*/ 634100 h 995940"/>
                <a:gd name="connsiteX2" fmla="*/ 4899547 w 5759355"/>
                <a:gd name="connsiteY2" fmla="*/ 232011 h 995940"/>
                <a:gd name="connsiteX3" fmla="*/ 4626591 w 5759355"/>
                <a:gd name="connsiteY3" fmla="*/ 204717 h 995940"/>
                <a:gd name="connsiteX4" fmla="*/ 5213445 w 5759355"/>
                <a:gd name="connsiteY4" fmla="*/ 0 h 995940"/>
                <a:gd name="connsiteX5" fmla="*/ 5759355 w 5759355"/>
                <a:gd name="connsiteY5" fmla="*/ 177421 h 995940"/>
                <a:gd name="connsiteX6" fmla="*/ 5513696 w 5759355"/>
                <a:gd name="connsiteY6" fmla="*/ 177421 h 995940"/>
                <a:gd name="connsiteX7" fmla="*/ 3343702 w 5759355"/>
                <a:gd name="connsiteY7" fmla="*/ 784225 h 995940"/>
                <a:gd name="connsiteX8" fmla="*/ 0 w 5759355"/>
                <a:gd name="connsiteY8" fmla="*/ 805218 h 995940"/>
                <a:gd name="connsiteX0" fmla="*/ 0 w 5759355"/>
                <a:gd name="connsiteY0" fmla="*/ 805218 h 995940"/>
                <a:gd name="connsiteX1" fmla="*/ 2060812 w 5759355"/>
                <a:gd name="connsiteY1" fmla="*/ 764275 h 995940"/>
                <a:gd name="connsiteX2" fmla="*/ 3125337 w 5759355"/>
                <a:gd name="connsiteY2" fmla="*/ 634100 h 995940"/>
                <a:gd name="connsiteX3" fmla="*/ 4899547 w 5759355"/>
                <a:gd name="connsiteY3" fmla="*/ 232011 h 995940"/>
                <a:gd name="connsiteX4" fmla="*/ 4626591 w 5759355"/>
                <a:gd name="connsiteY4" fmla="*/ 204717 h 995940"/>
                <a:gd name="connsiteX5" fmla="*/ 5213445 w 5759355"/>
                <a:gd name="connsiteY5" fmla="*/ 0 h 995940"/>
                <a:gd name="connsiteX6" fmla="*/ 5759355 w 5759355"/>
                <a:gd name="connsiteY6" fmla="*/ 177421 h 995940"/>
                <a:gd name="connsiteX7" fmla="*/ 5513696 w 5759355"/>
                <a:gd name="connsiteY7" fmla="*/ 177421 h 995940"/>
                <a:gd name="connsiteX8" fmla="*/ 3343702 w 5759355"/>
                <a:gd name="connsiteY8" fmla="*/ 784225 h 995940"/>
                <a:gd name="connsiteX9" fmla="*/ 0 w 5759355"/>
                <a:gd name="connsiteY9" fmla="*/ 805218 h 995940"/>
                <a:gd name="connsiteX0" fmla="*/ 0 w 5759355"/>
                <a:gd name="connsiteY0" fmla="*/ 805218 h 1132418"/>
                <a:gd name="connsiteX1" fmla="*/ 2060812 w 5759355"/>
                <a:gd name="connsiteY1" fmla="*/ 764275 h 1132418"/>
                <a:gd name="connsiteX2" fmla="*/ 3125337 w 5759355"/>
                <a:gd name="connsiteY2" fmla="*/ 634100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764275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859810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3491553 w 5811671"/>
                <a:gd name="connsiteY8" fmla="*/ 920703 h 1048082"/>
                <a:gd name="connsiteX9" fmla="*/ 1908412 w 5811671"/>
                <a:gd name="connsiteY9" fmla="*/ 1023582 h 1048082"/>
                <a:gd name="connsiteX10" fmla="*/ 52316 w 5811671"/>
                <a:gd name="connsiteY10" fmla="*/ 805218 h 1048082"/>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4500847 w 5811671"/>
                <a:gd name="connsiteY8" fmla="*/ 600502 h 1048082"/>
                <a:gd name="connsiteX9" fmla="*/ 3491553 w 5811671"/>
                <a:gd name="connsiteY9" fmla="*/ 920703 h 1048082"/>
                <a:gd name="connsiteX10" fmla="*/ 1908412 w 5811671"/>
                <a:gd name="connsiteY10" fmla="*/ 1023582 h 1048082"/>
                <a:gd name="connsiteX11" fmla="*/ 52316 w 5811671"/>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66012 w 5907205"/>
                <a:gd name="connsiteY7" fmla="*/ 177421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897272 w 5907205"/>
                <a:gd name="connsiteY3" fmla="*/ 226278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18866 h 1061730"/>
                <a:gd name="connsiteX1" fmla="*/ 2113128 w 5907205"/>
                <a:gd name="connsiteY1" fmla="*/ 873458 h 1061730"/>
                <a:gd name="connsiteX2" fmla="*/ 3232244 w 5907205"/>
                <a:gd name="connsiteY2" fmla="*/ 756930 h 1061730"/>
                <a:gd name="connsiteX3" fmla="*/ 4897272 w 5907205"/>
                <a:gd name="connsiteY3" fmla="*/ 239926 h 1061730"/>
                <a:gd name="connsiteX4" fmla="*/ 4678907 w 5907205"/>
                <a:gd name="connsiteY4" fmla="*/ 218365 h 1061730"/>
                <a:gd name="connsiteX5" fmla="*/ 5320352 w 5907205"/>
                <a:gd name="connsiteY5" fmla="*/ 0 h 1061730"/>
                <a:gd name="connsiteX6" fmla="*/ 5907205 w 5907205"/>
                <a:gd name="connsiteY6" fmla="*/ 239926 h 1061730"/>
                <a:gd name="connsiteX7" fmla="*/ 5593307 w 5907205"/>
                <a:gd name="connsiteY7" fmla="*/ 239926 h 1061730"/>
                <a:gd name="connsiteX8" fmla="*/ 4500847 w 5907205"/>
                <a:gd name="connsiteY8" fmla="*/ 614150 h 1061730"/>
                <a:gd name="connsiteX9" fmla="*/ 3491553 w 5907205"/>
                <a:gd name="connsiteY9" fmla="*/ 934351 h 1061730"/>
                <a:gd name="connsiteX10" fmla="*/ 1908412 w 5907205"/>
                <a:gd name="connsiteY10" fmla="*/ 1037230 h 1061730"/>
                <a:gd name="connsiteX11" fmla="*/ 52316 w 5907205"/>
                <a:gd name="connsiteY11" fmla="*/ 818866 h 1061730"/>
                <a:gd name="connsiteX0" fmla="*/ 52316 w 5907205"/>
                <a:gd name="connsiteY0" fmla="*/ 818866 h 1102674"/>
                <a:gd name="connsiteX1" fmla="*/ 2113128 w 5907205"/>
                <a:gd name="connsiteY1" fmla="*/ 873458 h 1102674"/>
                <a:gd name="connsiteX2" fmla="*/ 3232244 w 5907205"/>
                <a:gd name="connsiteY2" fmla="*/ 756930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678907 w 5907205"/>
                <a:gd name="connsiteY5" fmla="*/ 218365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379379 w 5907205"/>
                <a:gd name="connsiteY5" fmla="*/ 196668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379379 w 5907205"/>
                <a:gd name="connsiteY5" fmla="*/ 173186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599424 w 5907205"/>
                <a:gd name="connsiteY5" fmla="*/ 182107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44433"/>
                <a:gd name="connsiteX1" fmla="*/ 2113128 w 5907205"/>
                <a:gd name="connsiteY1" fmla="*/ 918215 h 1044433"/>
                <a:gd name="connsiteX2" fmla="*/ 3341426 w 5907205"/>
                <a:gd name="connsiteY2" fmla="*/ 788039 h 1044433"/>
                <a:gd name="connsiteX3" fmla="*/ 4132997 w 5907205"/>
                <a:gd name="connsiteY3" fmla="*/ 549724 h 1044433"/>
                <a:gd name="connsiteX4" fmla="*/ 4897272 w 5907205"/>
                <a:gd name="connsiteY4" fmla="*/ 216444 h 1044433"/>
                <a:gd name="connsiteX5" fmla="*/ 4599424 w 5907205"/>
                <a:gd name="connsiteY5" fmla="*/ 182107 h 1044433"/>
                <a:gd name="connsiteX6" fmla="*/ 5663891 w 5907205"/>
                <a:gd name="connsiteY6" fmla="*/ 0 h 1044433"/>
                <a:gd name="connsiteX7" fmla="*/ 5907205 w 5907205"/>
                <a:gd name="connsiteY7" fmla="*/ 216444 h 1044433"/>
                <a:gd name="connsiteX8" fmla="*/ 5525068 w 5907205"/>
                <a:gd name="connsiteY8" fmla="*/ 216444 h 1044433"/>
                <a:gd name="connsiteX9" fmla="*/ 4665259 w 5907205"/>
                <a:gd name="connsiteY9" fmla="*/ 617963 h 1044433"/>
                <a:gd name="connsiteX10" fmla="*/ 3382050 w 5907205"/>
                <a:gd name="connsiteY10" fmla="*/ 917054 h 1044433"/>
                <a:gd name="connsiteX11" fmla="*/ 1908412 w 5907205"/>
                <a:gd name="connsiteY11" fmla="*/ 1013748 h 1044433"/>
                <a:gd name="connsiteX12" fmla="*/ 52316 w 5907205"/>
                <a:gd name="connsiteY12" fmla="*/ 795384 h 1044433"/>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665259 w 5907205"/>
                <a:gd name="connsiteY9" fmla="*/ 617963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485949 w 5907205"/>
                <a:gd name="connsiteY9" fmla="*/ 614364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61108"/>
                <a:gd name="connsiteY0" fmla="*/ 795384 h 1006405"/>
                <a:gd name="connsiteX1" fmla="*/ 2113128 w 5961108"/>
                <a:gd name="connsiteY1" fmla="*/ 918215 h 1006405"/>
                <a:gd name="connsiteX2" fmla="*/ 3341426 w 5961108"/>
                <a:gd name="connsiteY2" fmla="*/ 788039 h 1006405"/>
                <a:gd name="connsiteX3" fmla="*/ 4132997 w 5961108"/>
                <a:gd name="connsiteY3" fmla="*/ 549724 h 1006405"/>
                <a:gd name="connsiteX4" fmla="*/ 4897272 w 5961108"/>
                <a:gd name="connsiteY4" fmla="*/ 216444 h 1006405"/>
                <a:gd name="connsiteX5" fmla="*/ 4599424 w 5961108"/>
                <a:gd name="connsiteY5" fmla="*/ 182107 h 1006405"/>
                <a:gd name="connsiteX6" fmla="*/ 5663891 w 5961108"/>
                <a:gd name="connsiteY6" fmla="*/ 0 h 1006405"/>
                <a:gd name="connsiteX7" fmla="*/ 5961107 w 5961108"/>
                <a:gd name="connsiteY7" fmla="*/ 256841 h 1006405"/>
                <a:gd name="connsiteX8" fmla="*/ 5525068 w 5961108"/>
                <a:gd name="connsiteY8" fmla="*/ 216444 h 1006405"/>
                <a:gd name="connsiteX9" fmla="*/ 4485949 w 5961108"/>
                <a:gd name="connsiteY9" fmla="*/ 614364 h 1006405"/>
                <a:gd name="connsiteX10" fmla="*/ 3382050 w 5961108"/>
                <a:gd name="connsiteY10" fmla="*/ 917054 h 1006405"/>
                <a:gd name="connsiteX11" fmla="*/ 1933998 w 5961108"/>
                <a:gd name="connsiteY11" fmla="*/ 986127 h 1006405"/>
                <a:gd name="connsiteX12" fmla="*/ 52316 w 5961108"/>
                <a:gd name="connsiteY12" fmla="*/ 795384 h 1006405"/>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960100 w 5539158"/>
                <a:gd name="connsiteY10" fmla="*/ 917054 h 1039066"/>
                <a:gd name="connsiteX11" fmla="*/ 1512048 w 5539158"/>
                <a:gd name="connsiteY11" fmla="*/ 986127 h 1039066"/>
                <a:gd name="connsiteX12" fmla="*/ 0 w 5539158"/>
                <a:gd name="connsiteY12" fmla="*/ 1039066 h 1039066"/>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550203 w 5539158"/>
                <a:gd name="connsiteY10" fmla="*/ 880311 h 1039066"/>
                <a:gd name="connsiteX11" fmla="*/ 1512048 w 5539158"/>
                <a:gd name="connsiteY11" fmla="*/ 986127 h 1039066"/>
                <a:gd name="connsiteX12" fmla="*/ 0 w 5539158"/>
                <a:gd name="connsiteY12" fmla="*/ 1039066 h 1039066"/>
                <a:gd name="connsiteX0" fmla="*/ 143173 w 5682331"/>
                <a:gd name="connsiteY0" fmla="*/ 1039066 h 1045383"/>
                <a:gd name="connsiteX1" fmla="*/ 1834351 w 5682331"/>
                <a:gd name="connsiteY1" fmla="*/ 918215 h 1045383"/>
                <a:gd name="connsiteX2" fmla="*/ 3062649 w 5682331"/>
                <a:gd name="connsiteY2" fmla="*/ 788039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43173 w 5682331"/>
                <a:gd name="connsiteY0" fmla="*/ 1039066 h 1045383"/>
                <a:gd name="connsiteX1" fmla="*/ 1834351 w 5682331"/>
                <a:gd name="connsiteY1" fmla="*/ 918215 h 1045383"/>
                <a:gd name="connsiteX2" fmla="*/ 2875255 w 5682331"/>
                <a:gd name="connsiteY2" fmla="*/ 760317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83805 w 5722963"/>
                <a:gd name="connsiteY0" fmla="*/ 1039066 h 1041906"/>
                <a:gd name="connsiteX1" fmla="*/ 1631185 w 5722963"/>
                <a:gd name="connsiteY1" fmla="*/ 897354 h 1041906"/>
                <a:gd name="connsiteX2" fmla="*/ 2915887 w 5722963"/>
                <a:gd name="connsiteY2" fmla="*/ 760317 h 1041906"/>
                <a:gd name="connsiteX3" fmla="*/ 3894852 w 5722963"/>
                <a:gd name="connsiteY3" fmla="*/ 549724 h 1041906"/>
                <a:gd name="connsiteX4" fmla="*/ 4659127 w 5722963"/>
                <a:gd name="connsiteY4" fmla="*/ 216444 h 1041906"/>
                <a:gd name="connsiteX5" fmla="*/ 4361279 w 5722963"/>
                <a:gd name="connsiteY5" fmla="*/ 182107 h 1041906"/>
                <a:gd name="connsiteX6" fmla="*/ 5425746 w 5722963"/>
                <a:gd name="connsiteY6" fmla="*/ 0 h 1041906"/>
                <a:gd name="connsiteX7" fmla="*/ 5722962 w 5722963"/>
                <a:gd name="connsiteY7" fmla="*/ 256841 h 1041906"/>
                <a:gd name="connsiteX8" fmla="*/ 5286923 w 5722963"/>
                <a:gd name="connsiteY8" fmla="*/ 216444 h 1041906"/>
                <a:gd name="connsiteX9" fmla="*/ 4247804 w 5722963"/>
                <a:gd name="connsiteY9" fmla="*/ 614364 h 1041906"/>
                <a:gd name="connsiteX10" fmla="*/ 2734008 w 5722963"/>
                <a:gd name="connsiteY10" fmla="*/ 880311 h 1041906"/>
                <a:gd name="connsiteX11" fmla="*/ 183805 w 5722963"/>
                <a:gd name="connsiteY11" fmla="*/ 1039066 h 1041906"/>
                <a:gd name="connsiteX0" fmla="*/ 107332 w 5646490"/>
                <a:gd name="connsiteY0" fmla="*/ 1039066 h 1039823"/>
                <a:gd name="connsiteX1" fmla="*/ 2013534 w 5646490"/>
                <a:gd name="connsiteY1" fmla="*/ 884851 h 1039823"/>
                <a:gd name="connsiteX2" fmla="*/ 2839414 w 5646490"/>
                <a:gd name="connsiteY2" fmla="*/ 760317 h 1039823"/>
                <a:gd name="connsiteX3" fmla="*/ 3818379 w 5646490"/>
                <a:gd name="connsiteY3" fmla="*/ 549724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437272 w 5646490"/>
                <a:gd name="connsiteY3" fmla="*/ 567207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3743568 w 5646490"/>
                <a:gd name="connsiteY4" fmla="*/ 167035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210450 w 6046090"/>
                <a:gd name="connsiteY8" fmla="*/ 216444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329955 w 6046090"/>
                <a:gd name="connsiteY8" fmla="*/ 173686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780671 w 6046090"/>
                <a:gd name="connsiteY4" fmla="*/ 171384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6090" h="1039823">
                  <a:moveTo>
                    <a:pt x="107332" y="1039066"/>
                  </a:moveTo>
                  <a:cubicBezTo>
                    <a:pt x="-1" y="1039823"/>
                    <a:pt x="1558187" y="931309"/>
                    <a:pt x="2013534" y="884851"/>
                  </a:cubicBezTo>
                  <a:cubicBezTo>
                    <a:pt x="2468881" y="838393"/>
                    <a:pt x="2557413" y="813884"/>
                    <a:pt x="2839414" y="760317"/>
                  </a:cubicBezTo>
                  <a:cubicBezTo>
                    <a:pt x="3121415" y="706750"/>
                    <a:pt x="3444753" y="661865"/>
                    <a:pt x="3705543" y="563446"/>
                  </a:cubicBezTo>
                  <a:cubicBezTo>
                    <a:pt x="3966333" y="465027"/>
                    <a:pt x="4397816" y="235873"/>
                    <a:pt x="4404154" y="169805"/>
                  </a:cubicBezTo>
                  <a:lnTo>
                    <a:pt x="3743569" y="167036"/>
                  </a:lnTo>
                  <a:cubicBezTo>
                    <a:pt x="3749906" y="100968"/>
                    <a:pt x="3724873" y="185510"/>
                    <a:pt x="3743568" y="167035"/>
                  </a:cubicBezTo>
                  <a:lnTo>
                    <a:pt x="3743568" y="167035"/>
                  </a:lnTo>
                  <a:lnTo>
                    <a:pt x="5349273" y="0"/>
                  </a:lnTo>
                  <a:lnTo>
                    <a:pt x="6046092" y="176689"/>
                  </a:lnTo>
                  <a:lnTo>
                    <a:pt x="5329955" y="173686"/>
                  </a:lnTo>
                  <a:cubicBezTo>
                    <a:pt x="5063824" y="269220"/>
                    <a:pt x="4616734" y="496593"/>
                    <a:pt x="4171331" y="614364"/>
                  </a:cubicBezTo>
                  <a:cubicBezTo>
                    <a:pt x="3725928" y="732135"/>
                    <a:pt x="3334868" y="809527"/>
                    <a:pt x="2657535" y="880311"/>
                  </a:cubicBezTo>
                  <a:cubicBezTo>
                    <a:pt x="1980202" y="951095"/>
                    <a:pt x="214665" y="1038309"/>
                    <a:pt x="107332" y="1039066"/>
                  </a:cubicBezTo>
                  <a:close/>
                </a:path>
              </a:pathLst>
            </a:custGeom>
            <a:solidFill>
              <a:srgbClr val="007F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9" name="Picture 59" descr="documento_comune_256x256"/>
            <p:cNvPicPr>
              <a:picLocks noChangeAspect="1" noChangeArrowheads="1"/>
            </p:cNvPicPr>
            <p:nvPr>
              <p:custDataLst>
                <p:tags r:id="rId5"/>
              </p:custDataLst>
            </p:nvPr>
          </p:nvPicPr>
          <p:blipFill>
            <a:blip r:embed="rId9" cstate="print"/>
            <a:srcRect/>
            <a:stretch>
              <a:fillRect/>
            </a:stretch>
          </p:blipFill>
          <p:spPr bwMode="auto">
            <a:xfrm rot="-933309">
              <a:off x="2738980" y="4833915"/>
              <a:ext cx="238125" cy="236538"/>
            </a:xfrm>
            <a:prstGeom prst="rect">
              <a:avLst/>
            </a:prstGeom>
            <a:noFill/>
            <a:ln w="9525">
              <a:noFill/>
              <a:miter lim="800000"/>
              <a:headEnd/>
              <a:tailEnd/>
            </a:ln>
          </p:spPr>
        </p:pic>
        <p:pic>
          <p:nvPicPr>
            <p:cNvPr id="30" name="Picture 59" descr="documento_comune_256x256"/>
            <p:cNvPicPr>
              <a:picLocks noChangeAspect="1" noChangeArrowheads="1"/>
            </p:cNvPicPr>
            <p:nvPr>
              <p:custDataLst>
                <p:tags r:id="rId6"/>
              </p:custDataLst>
            </p:nvPr>
          </p:nvPicPr>
          <p:blipFill>
            <a:blip r:embed="rId9" cstate="print"/>
            <a:srcRect/>
            <a:stretch>
              <a:fillRect/>
            </a:stretch>
          </p:blipFill>
          <p:spPr bwMode="auto">
            <a:xfrm rot="-933309">
              <a:off x="4237677" y="3447691"/>
              <a:ext cx="236538" cy="238125"/>
            </a:xfrm>
            <a:prstGeom prst="rect">
              <a:avLst/>
            </a:prstGeom>
            <a:noFill/>
            <a:ln w="9525">
              <a:noFill/>
              <a:miter lim="800000"/>
              <a:headEnd/>
              <a:tailEnd/>
            </a:ln>
          </p:spPr>
        </p:pic>
        <p:sp>
          <p:nvSpPr>
            <p:cNvPr id="31" name="Rectangle 39"/>
            <p:cNvSpPr/>
            <p:nvPr/>
          </p:nvSpPr>
          <p:spPr>
            <a:xfrm>
              <a:off x="5294722" y="4051124"/>
              <a:ext cx="1233488" cy="574675"/>
            </a:xfrm>
            <a:prstGeom prst="rect">
              <a:avLst/>
            </a:prstGeom>
            <a:solidFill>
              <a:srgbClr val="D1D1FF"/>
            </a:solidFill>
            <a:ln w="28575" cap="rnd" cmpd="sng">
              <a:noFill/>
              <a:prstDash val="solid"/>
              <a:round/>
              <a:headEnd/>
              <a:tailEnd/>
            </a:ln>
            <a:effectLst>
              <a:outerShdw blurRad="50800" dist="38100" dir="8100000" algn="tr" rotWithShape="0">
                <a:prstClr val="black">
                  <a:alpha val="40000"/>
                </a:prstClr>
              </a:outerShdw>
            </a:effectLst>
          </p:spPr>
          <p:txBody>
            <a:bodyPr lIns="0" rIns="0" anchor="ctr"/>
            <a:lstStyle/>
            <a:p>
              <a:pPr algn="ctr">
                <a:lnSpc>
                  <a:spcPts val="1400"/>
                </a:lnSpc>
                <a:defRPr/>
              </a:pPr>
              <a:r>
                <a:rPr lang="en-US" sz="1200" b="1" dirty="0">
                  <a:solidFill>
                    <a:schemeClr val="bg1"/>
                  </a:solidFill>
                </a:rPr>
                <a:t>FB Technical Managers</a:t>
              </a:r>
            </a:p>
          </p:txBody>
        </p:sp>
        <p:sp>
          <p:nvSpPr>
            <p:cNvPr id="32" name="Freeform 37"/>
            <p:cNvSpPr/>
            <p:nvPr/>
          </p:nvSpPr>
          <p:spPr>
            <a:xfrm rot="444698" flipH="1">
              <a:off x="4905530" y="4797207"/>
              <a:ext cx="573264" cy="351273"/>
            </a:xfrm>
            <a:custGeom>
              <a:avLst/>
              <a:gdLst>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0 w 5759355"/>
                <a:gd name="connsiteY6" fmla="*/ 805218 h 805218"/>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3193576 w 5759355"/>
                <a:gd name="connsiteY6" fmla="*/ 729634 h 805218"/>
                <a:gd name="connsiteX7" fmla="*/ 0 w 5759355"/>
                <a:gd name="connsiteY7" fmla="*/ 805218 h 805218"/>
                <a:gd name="connsiteX0" fmla="*/ 0 w 5759355"/>
                <a:gd name="connsiteY0" fmla="*/ 805218 h 805218"/>
                <a:gd name="connsiteX1" fmla="*/ 3125337 w 5759355"/>
                <a:gd name="connsiteY1" fmla="*/ 634100 h 805218"/>
                <a:gd name="connsiteX2" fmla="*/ 5117911 w 5759355"/>
                <a:gd name="connsiteY2" fmla="*/ 218364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995940"/>
                <a:gd name="connsiteX1" fmla="*/ 3125337 w 5759355"/>
                <a:gd name="connsiteY1" fmla="*/ 634100 h 995940"/>
                <a:gd name="connsiteX2" fmla="*/ 4899547 w 5759355"/>
                <a:gd name="connsiteY2" fmla="*/ 232011 h 995940"/>
                <a:gd name="connsiteX3" fmla="*/ 4626591 w 5759355"/>
                <a:gd name="connsiteY3" fmla="*/ 204717 h 995940"/>
                <a:gd name="connsiteX4" fmla="*/ 5213445 w 5759355"/>
                <a:gd name="connsiteY4" fmla="*/ 0 h 995940"/>
                <a:gd name="connsiteX5" fmla="*/ 5759355 w 5759355"/>
                <a:gd name="connsiteY5" fmla="*/ 177421 h 995940"/>
                <a:gd name="connsiteX6" fmla="*/ 5513696 w 5759355"/>
                <a:gd name="connsiteY6" fmla="*/ 177421 h 995940"/>
                <a:gd name="connsiteX7" fmla="*/ 3343702 w 5759355"/>
                <a:gd name="connsiteY7" fmla="*/ 784225 h 995940"/>
                <a:gd name="connsiteX8" fmla="*/ 0 w 5759355"/>
                <a:gd name="connsiteY8" fmla="*/ 805218 h 995940"/>
                <a:gd name="connsiteX0" fmla="*/ 0 w 5759355"/>
                <a:gd name="connsiteY0" fmla="*/ 805218 h 995940"/>
                <a:gd name="connsiteX1" fmla="*/ 2060812 w 5759355"/>
                <a:gd name="connsiteY1" fmla="*/ 764275 h 995940"/>
                <a:gd name="connsiteX2" fmla="*/ 3125337 w 5759355"/>
                <a:gd name="connsiteY2" fmla="*/ 634100 h 995940"/>
                <a:gd name="connsiteX3" fmla="*/ 4899547 w 5759355"/>
                <a:gd name="connsiteY3" fmla="*/ 232011 h 995940"/>
                <a:gd name="connsiteX4" fmla="*/ 4626591 w 5759355"/>
                <a:gd name="connsiteY4" fmla="*/ 204717 h 995940"/>
                <a:gd name="connsiteX5" fmla="*/ 5213445 w 5759355"/>
                <a:gd name="connsiteY5" fmla="*/ 0 h 995940"/>
                <a:gd name="connsiteX6" fmla="*/ 5759355 w 5759355"/>
                <a:gd name="connsiteY6" fmla="*/ 177421 h 995940"/>
                <a:gd name="connsiteX7" fmla="*/ 5513696 w 5759355"/>
                <a:gd name="connsiteY7" fmla="*/ 177421 h 995940"/>
                <a:gd name="connsiteX8" fmla="*/ 3343702 w 5759355"/>
                <a:gd name="connsiteY8" fmla="*/ 784225 h 995940"/>
                <a:gd name="connsiteX9" fmla="*/ 0 w 5759355"/>
                <a:gd name="connsiteY9" fmla="*/ 805218 h 995940"/>
                <a:gd name="connsiteX0" fmla="*/ 0 w 5759355"/>
                <a:gd name="connsiteY0" fmla="*/ 805218 h 1132418"/>
                <a:gd name="connsiteX1" fmla="*/ 2060812 w 5759355"/>
                <a:gd name="connsiteY1" fmla="*/ 764275 h 1132418"/>
                <a:gd name="connsiteX2" fmla="*/ 3125337 w 5759355"/>
                <a:gd name="connsiteY2" fmla="*/ 634100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764275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859810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3491553 w 5811671"/>
                <a:gd name="connsiteY8" fmla="*/ 920703 h 1048082"/>
                <a:gd name="connsiteX9" fmla="*/ 1908412 w 5811671"/>
                <a:gd name="connsiteY9" fmla="*/ 1023582 h 1048082"/>
                <a:gd name="connsiteX10" fmla="*/ 52316 w 5811671"/>
                <a:gd name="connsiteY10" fmla="*/ 805218 h 1048082"/>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4500847 w 5811671"/>
                <a:gd name="connsiteY8" fmla="*/ 600502 h 1048082"/>
                <a:gd name="connsiteX9" fmla="*/ 3491553 w 5811671"/>
                <a:gd name="connsiteY9" fmla="*/ 920703 h 1048082"/>
                <a:gd name="connsiteX10" fmla="*/ 1908412 w 5811671"/>
                <a:gd name="connsiteY10" fmla="*/ 1023582 h 1048082"/>
                <a:gd name="connsiteX11" fmla="*/ 52316 w 5811671"/>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66012 w 5907205"/>
                <a:gd name="connsiteY7" fmla="*/ 177421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897272 w 5907205"/>
                <a:gd name="connsiteY3" fmla="*/ 226278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18866 h 1061730"/>
                <a:gd name="connsiteX1" fmla="*/ 2113128 w 5907205"/>
                <a:gd name="connsiteY1" fmla="*/ 873458 h 1061730"/>
                <a:gd name="connsiteX2" fmla="*/ 3232244 w 5907205"/>
                <a:gd name="connsiteY2" fmla="*/ 756930 h 1061730"/>
                <a:gd name="connsiteX3" fmla="*/ 4897272 w 5907205"/>
                <a:gd name="connsiteY3" fmla="*/ 239926 h 1061730"/>
                <a:gd name="connsiteX4" fmla="*/ 4678907 w 5907205"/>
                <a:gd name="connsiteY4" fmla="*/ 218365 h 1061730"/>
                <a:gd name="connsiteX5" fmla="*/ 5320352 w 5907205"/>
                <a:gd name="connsiteY5" fmla="*/ 0 h 1061730"/>
                <a:gd name="connsiteX6" fmla="*/ 5907205 w 5907205"/>
                <a:gd name="connsiteY6" fmla="*/ 239926 h 1061730"/>
                <a:gd name="connsiteX7" fmla="*/ 5593307 w 5907205"/>
                <a:gd name="connsiteY7" fmla="*/ 239926 h 1061730"/>
                <a:gd name="connsiteX8" fmla="*/ 4500847 w 5907205"/>
                <a:gd name="connsiteY8" fmla="*/ 614150 h 1061730"/>
                <a:gd name="connsiteX9" fmla="*/ 3491553 w 5907205"/>
                <a:gd name="connsiteY9" fmla="*/ 934351 h 1061730"/>
                <a:gd name="connsiteX10" fmla="*/ 1908412 w 5907205"/>
                <a:gd name="connsiteY10" fmla="*/ 1037230 h 1061730"/>
                <a:gd name="connsiteX11" fmla="*/ 52316 w 5907205"/>
                <a:gd name="connsiteY11" fmla="*/ 818866 h 1061730"/>
                <a:gd name="connsiteX0" fmla="*/ 52316 w 5907205"/>
                <a:gd name="connsiteY0" fmla="*/ 818866 h 1102674"/>
                <a:gd name="connsiteX1" fmla="*/ 2113128 w 5907205"/>
                <a:gd name="connsiteY1" fmla="*/ 873458 h 1102674"/>
                <a:gd name="connsiteX2" fmla="*/ 3232244 w 5907205"/>
                <a:gd name="connsiteY2" fmla="*/ 756930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678907 w 5907205"/>
                <a:gd name="connsiteY5" fmla="*/ 218365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379379 w 5907205"/>
                <a:gd name="connsiteY5" fmla="*/ 196668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379379 w 5907205"/>
                <a:gd name="connsiteY5" fmla="*/ 173186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599424 w 5907205"/>
                <a:gd name="connsiteY5" fmla="*/ 182107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44433"/>
                <a:gd name="connsiteX1" fmla="*/ 2113128 w 5907205"/>
                <a:gd name="connsiteY1" fmla="*/ 918215 h 1044433"/>
                <a:gd name="connsiteX2" fmla="*/ 3341426 w 5907205"/>
                <a:gd name="connsiteY2" fmla="*/ 788039 h 1044433"/>
                <a:gd name="connsiteX3" fmla="*/ 4132997 w 5907205"/>
                <a:gd name="connsiteY3" fmla="*/ 549724 h 1044433"/>
                <a:gd name="connsiteX4" fmla="*/ 4897272 w 5907205"/>
                <a:gd name="connsiteY4" fmla="*/ 216444 h 1044433"/>
                <a:gd name="connsiteX5" fmla="*/ 4599424 w 5907205"/>
                <a:gd name="connsiteY5" fmla="*/ 182107 h 1044433"/>
                <a:gd name="connsiteX6" fmla="*/ 5663891 w 5907205"/>
                <a:gd name="connsiteY6" fmla="*/ 0 h 1044433"/>
                <a:gd name="connsiteX7" fmla="*/ 5907205 w 5907205"/>
                <a:gd name="connsiteY7" fmla="*/ 216444 h 1044433"/>
                <a:gd name="connsiteX8" fmla="*/ 5525068 w 5907205"/>
                <a:gd name="connsiteY8" fmla="*/ 216444 h 1044433"/>
                <a:gd name="connsiteX9" fmla="*/ 4665259 w 5907205"/>
                <a:gd name="connsiteY9" fmla="*/ 617963 h 1044433"/>
                <a:gd name="connsiteX10" fmla="*/ 3382050 w 5907205"/>
                <a:gd name="connsiteY10" fmla="*/ 917054 h 1044433"/>
                <a:gd name="connsiteX11" fmla="*/ 1908412 w 5907205"/>
                <a:gd name="connsiteY11" fmla="*/ 1013748 h 1044433"/>
                <a:gd name="connsiteX12" fmla="*/ 52316 w 5907205"/>
                <a:gd name="connsiteY12" fmla="*/ 795384 h 1044433"/>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665259 w 5907205"/>
                <a:gd name="connsiteY9" fmla="*/ 617963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485949 w 5907205"/>
                <a:gd name="connsiteY9" fmla="*/ 614364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61108"/>
                <a:gd name="connsiteY0" fmla="*/ 795384 h 1006405"/>
                <a:gd name="connsiteX1" fmla="*/ 2113128 w 5961108"/>
                <a:gd name="connsiteY1" fmla="*/ 918215 h 1006405"/>
                <a:gd name="connsiteX2" fmla="*/ 3341426 w 5961108"/>
                <a:gd name="connsiteY2" fmla="*/ 788039 h 1006405"/>
                <a:gd name="connsiteX3" fmla="*/ 4132997 w 5961108"/>
                <a:gd name="connsiteY3" fmla="*/ 549724 h 1006405"/>
                <a:gd name="connsiteX4" fmla="*/ 4897272 w 5961108"/>
                <a:gd name="connsiteY4" fmla="*/ 216444 h 1006405"/>
                <a:gd name="connsiteX5" fmla="*/ 4599424 w 5961108"/>
                <a:gd name="connsiteY5" fmla="*/ 182107 h 1006405"/>
                <a:gd name="connsiteX6" fmla="*/ 5663891 w 5961108"/>
                <a:gd name="connsiteY6" fmla="*/ 0 h 1006405"/>
                <a:gd name="connsiteX7" fmla="*/ 5961107 w 5961108"/>
                <a:gd name="connsiteY7" fmla="*/ 256841 h 1006405"/>
                <a:gd name="connsiteX8" fmla="*/ 5525068 w 5961108"/>
                <a:gd name="connsiteY8" fmla="*/ 216444 h 1006405"/>
                <a:gd name="connsiteX9" fmla="*/ 4485949 w 5961108"/>
                <a:gd name="connsiteY9" fmla="*/ 614364 h 1006405"/>
                <a:gd name="connsiteX10" fmla="*/ 3382050 w 5961108"/>
                <a:gd name="connsiteY10" fmla="*/ 917054 h 1006405"/>
                <a:gd name="connsiteX11" fmla="*/ 1933998 w 5961108"/>
                <a:gd name="connsiteY11" fmla="*/ 986127 h 1006405"/>
                <a:gd name="connsiteX12" fmla="*/ 52316 w 5961108"/>
                <a:gd name="connsiteY12" fmla="*/ 795384 h 1006405"/>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960100 w 5539158"/>
                <a:gd name="connsiteY10" fmla="*/ 917054 h 1039066"/>
                <a:gd name="connsiteX11" fmla="*/ 1512048 w 5539158"/>
                <a:gd name="connsiteY11" fmla="*/ 986127 h 1039066"/>
                <a:gd name="connsiteX12" fmla="*/ 0 w 5539158"/>
                <a:gd name="connsiteY12" fmla="*/ 1039066 h 1039066"/>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550203 w 5539158"/>
                <a:gd name="connsiteY10" fmla="*/ 880311 h 1039066"/>
                <a:gd name="connsiteX11" fmla="*/ 1512048 w 5539158"/>
                <a:gd name="connsiteY11" fmla="*/ 986127 h 1039066"/>
                <a:gd name="connsiteX12" fmla="*/ 0 w 5539158"/>
                <a:gd name="connsiteY12" fmla="*/ 1039066 h 1039066"/>
                <a:gd name="connsiteX0" fmla="*/ 143173 w 5682331"/>
                <a:gd name="connsiteY0" fmla="*/ 1039066 h 1045383"/>
                <a:gd name="connsiteX1" fmla="*/ 1834351 w 5682331"/>
                <a:gd name="connsiteY1" fmla="*/ 918215 h 1045383"/>
                <a:gd name="connsiteX2" fmla="*/ 3062649 w 5682331"/>
                <a:gd name="connsiteY2" fmla="*/ 788039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43173 w 5682331"/>
                <a:gd name="connsiteY0" fmla="*/ 1039066 h 1045383"/>
                <a:gd name="connsiteX1" fmla="*/ 1834351 w 5682331"/>
                <a:gd name="connsiteY1" fmla="*/ 918215 h 1045383"/>
                <a:gd name="connsiteX2" fmla="*/ 2875255 w 5682331"/>
                <a:gd name="connsiteY2" fmla="*/ 760317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83805 w 5722963"/>
                <a:gd name="connsiteY0" fmla="*/ 1039066 h 1041906"/>
                <a:gd name="connsiteX1" fmla="*/ 1631185 w 5722963"/>
                <a:gd name="connsiteY1" fmla="*/ 897354 h 1041906"/>
                <a:gd name="connsiteX2" fmla="*/ 2915887 w 5722963"/>
                <a:gd name="connsiteY2" fmla="*/ 760317 h 1041906"/>
                <a:gd name="connsiteX3" fmla="*/ 3894852 w 5722963"/>
                <a:gd name="connsiteY3" fmla="*/ 549724 h 1041906"/>
                <a:gd name="connsiteX4" fmla="*/ 4659127 w 5722963"/>
                <a:gd name="connsiteY4" fmla="*/ 216444 h 1041906"/>
                <a:gd name="connsiteX5" fmla="*/ 4361279 w 5722963"/>
                <a:gd name="connsiteY5" fmla="*/ 182107 h 1041906"/>
                <a:gd name="connsiteX6" fmla="*/ 5425746 w 5722963"/>
                <a:gd name="connsiteY6" fmla="*/ 0 h 1041906"/>
                <a:gd name="connsiteX7" fmla="*/ 5722962 w 5722963"/>
                <a:gd name="connsiteY7" fmla="*/ 256841 h 1041906"/>
                <a:gd name="connsiteX8" fmla="*/ 5286923 w 5722963"/>
                <a:gd name="connsiteY8" fmla="*/ 216444 h 1041906"/>
                <a:gd name="connsiteX9" fmla="*/ 4247804 w 5722963"/>
                <a:gd name="connsiteY9" fmla="*/ 614364 h 1041906"/>
                <a:gd name="connsiteX10" fmla="*/ 2734008 w 5722963"/>
                <a:gd name="connsiteY10" fmla="*/ 880311 h 1041906"/>
                <a:gd name="connsiteX11" fmla="*/ 183805 w 5722963"/>
                <a:gd name="connsiteY11" fmla="*/ 1039066 h 1041906"/>
                <a:gd name="connsiteX0" fmla="*/ 107332 w 5646490"/>
                <a:gd name="connsiteY0" fmla="*/ 1039066 h 1039823"/>
                <a:gd name="connsiteX1" fmla="*/ 2013534 w 5646490"/>
                <a:gd name="connsiteY1" fmla="*/ 884851 h 1039823"/>
                <a:gd name="connsiteX2" fmla="*/ 2839414 w 5646490"/>
                <a:gd name="connsiteY2" fmla="*/ 760317 h 1039823"/>
                <a:gd name="connsiteX3" fmla="*/ 3818379 w 5646490"/>
                <a:gd name="connsiteY3" fmla="*/ 549724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437272 w 5646490"/>
                <a:gd name="connsiteY3" fmla="*/ 567207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3743568 w 5646490"/>
                <a:gd name="connsiteY4" fmla="*/ 167035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210450 w 6046090"/>
                <a:gd name="connsiteY8" fmla="*/ 216444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329955 w 6046090"/>
                <a:gd name="connsiteY8" fmla="*/ 173686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780671 w 6046090"/>
                <a:gd name="connsiteY4" fmla="*/ 171384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0 w 4604107"/>
                <a:gd name="connsiteY0" fmla="*/ 924584 h 932015"/>
                <a:gd name="connsiteX1" fmla="*/ 571551 w 4604107"/>
                <a:gd name="connsiteY1" fmla="*/ 884851 h 932015"/>
                <a:gd name="connsiteX2" fmla="*/ 1397431 w 4604107"/>
                <a:gd name="connsiteY2" fmla="*/ 760317 h 932015"/>
                <a:gd name="connsiteX3" fmla="*/ 2263560 w 4604107"/>
                <a:gd name="connsiteY3" fmla="*/ 563446 h 932015"/>
                <a:gd name="connsiteX4" fmla="*/ 2962171 w 4604107"/>
                <a:gd name="connsiteY4" fmla="*/ 169805 h 932015"/>
                <a:gd name="connsiteX5" fmla="*/ 2301586 w 4604107"/>
                <a:gd name="connsiteY5" fmla="*/ 167036 h 932015"/>
                <a:gd name="connsiteX6" fmla="*/ 2301585 w 4604107"/>
                <a:gd name="connsiteY6" fmla="*/ 167035 h 932015"/>
                <a:gd name="connsiteX7" fmla="*/ 2301585 w 4604107"/>
                <a:gd name="connsiteY7" fmla="*/ 167035 h 932015"/>
                <a:gd name="connsiteX8" fmla="*/ 3907290 w 4604107"/>
                <a:gd name="connsiteY8" fmla="*/ 0 h 932015"/>
                <a:gd name="connsiteX9" fmla="*/ 4604109 w 4604107"/>
                <a:gd name="connsiteY9" fmla="*/ 176689 h 932015"/>
                <a:gd name="connsiteX10" fmla="*/ 3887972 w 4604107"/>
                <a:gd name="connsiteY10" fmla="*/ 173686 h 932015"/>
                <a:gd name="connsiteX11" fmla="*/ 2729348 w 4604107"/>
                <a:gd name="connsiteY11" fmla="*/ 614364 h 932015"/>
                <a:gd name="connsiteX12" fmla="*/ 1215552 w 4604107"/>
                <a:gd name="connsiteY12" fmla="*/ 880311 h 932015"/>
                <a:gd name="connsiteX13" fmla="*/ 107330 w 4604107"/>
                <a:gd name="connsiteY13" fmla="*/ 924584 h 93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04107" h="932015">
                  <a:moveTo>
                    <a:pt x="107330" y="924584"/>
                  </a:moveTo>
                  <a:cubicBezTo>
                    <a:pt x="-3" y="925341"/>
                    <a:pt x="356534" y="912229"/>
                    <a:pt x="571551" y="884851"/>
                  </a:cubicBezTo>
                  <a:cubicBezTo>
                    <a:pt x="786568" y="857473"/>
                    <a:pt x="1115430" y="813884"/>
                    <a:pt x="1397431" y="760317"/>
                  </a:cubicBezTo>
                  <a:cubicBezTo>
                    <a:pt x="1679432" y="706750"/>
                    <a:pt x="2002770" y="661865"/>
                    <a:pt x="2263560" y="563446"/>
                  </a:cubicBezTo>
                  <a:cubicBezTo>
                    <a:pt x="2524350" y="465027"/>
                    <a:pt x="2955833" y="235873"/>
                    <a:pt x="2962171" y="169805"/>
                  </a:cubicBezTo>
                  <a:lnTo>
                    <a:pt x="2301586" y="167036"/>
                  </a:lnTo>
                  <a:cubicBezTo>
                    <a:pt x="2307923" y="100968"/>
                    <a:pt x="2282890" y="185510"/>
                    <a:pt x="2301585" y="167035"/>
                  </a:cubicBezTo>
                  <a:lnTo>
                    <a:pt x="2301585" y="167035"/>
                  </a:lnTo>
                  <a:lnTo>
                    <a:pt x="3907290" y="0"/>
                  </a:lnTo>
                  <a:lnTo>
                    <a:pt x="4604109" y="176689"/>
                  </a:lnTo>
                  <a:lnTo>
                    <a:pt x="3887972" y="173686"/>
                  </a:lnTo>
                  <a:cubicBezTo>
                    <a:pt x="3621841" y="269220"/>
                    <a:pt x="3174751" y="496593"/>
                    <a:pt x="2729348" y="614364"/>
                  </a:cubicBezTo>
                  <a:cubicBezTo>
                    <a:pt x="2283945" y="732135"/>
                    <a:pt x="1652555" y="828608"/>
                    <a:pt x="1215552" y="880311"/>
                  </a:cubicBezTo>
                  <a:cubicBezTo>
                    <a:pt x="778549" y="932014"/>
                    <a:pt x="214663" y="923827"/>
                    <a:pt x="107330" y="924584"/>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Isosceles Triangle 47"/>
            <p:cNvSpPr/>
            <p:nvPr/>
          </p:nvSpPr>
          <p:spPr>
            <a:xfrm rot="5400000">
              <a:off x="4882575" y="4202197"/>
              <a:ext cx="3924773" cy="144399"/>
            </a:xfrm>
            <a:prstGeom prst="triangl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8"/>
            <p:cNvSpPr/>
            <p:nvPr/>
          </p:nvSpPr>
          <p:spPr>
            <a:xfrm rot="16881726">
              <a:off x="5050181" y="2796940"/>
              <a:ext cx="723503" cy="1374009"/>
            </a:xfrm>
            <a:custGeom>
              <a:avLst/>
              <a:gdLst>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0 w 5759355"/>
                <a:gd name="connsiteY6" fmla="*/ 805218 h 805218"/>
                <a:gd name="connsiteX0" fmla="*/ 0 w 5759355"/>
                <a:gd name="connsiteY0" fmla="*/ 805218 h 805218"/>
                <a:gd name="connsiteX1" fmla="*/ 5117911 w 5759355"/>
                <a:gd name="connsiteY1" fmla="*/ 218364 h 805218"/>
                <a:gd name="connsiteX2" fmla="*/ 4694830 w 5759355"/>
                <a:gd name="connsiteY2" fmla="*/ 218364 h 805218"/>
                <a:gd name="connsiteX3" fmla="*/ 5213445 w 5759355"/>
                <a:gd name="connsiteY3" fmla="*/ 0 h 805218"/>
                <a:gd name="connsiteX4" fmla="*/ 5759355 w 5759355"/>
                <a:gd name="connsiteY4" fmla="*/ 177421 h 805218"/>
                <a:gd name="connsiteX5" fmla="*/ 5513696 w 5759355"/>
                <a:gd name="connsiteY5" fmla="*/ 177421 h 805218"/>
                <a:gd name="connsiteX6" fmla="*/ 3193576 w 5759355"/>
                <a:gd name="connsiteY6" fmla="*/ 729634 h 805218"/>
                <a:gd name="connsiteX7" fmla="*/ 0 w 5759355"/>
                <a:gd name="connsiteY7" fmla="*/ 805218 h 805218"/>
                <a:gd name="connsiteX0" fmla="*/ 0 w 5759355"/>
                <a:gd name="connsiteY0" fmla="*/ 805218 h 805218"/>
                <a:gd name="connsiteX1" fmla="*/ 3125337 w 5759355"/>
                <a:gd name="connsiteY1" fmla="*/ 634100 h 805218"/>
                <a:gd name="connsiteX2" fmla="*/ 5117911 w 5759355"/>
                <a:gd name="connsiteY2" fmla="*/ 218364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94830 w 5759355"/>
                <a:gd name="connsiteY3" fmla="*/ 218364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193576 w 5759355"/>
                <a:gd name="connsiteY7" fmla="*/ 729634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805218"/>
                <a:gd name="connsiteX1" fmla="*/ 3125337 w 5759355"/>
                <a:gd name="connsiteY1" fmla="*/ 634100 h 805218"/>
                <a:gd name="connsiteX2" fmla="*/ 4899547 w 5759355"/>
                <a:gd name="connsiteY2" fmla="*/ 232011 h 805218"/>
                <a:gd name="connsiteX3" fmla="*/ 4626591 w 5759355"/>
                <a:gd name="connsiteY3" fmla="*/ 204717 h 805218"/>
                <a:gd name="connsiteX4" fmla="*/ 5213445 w 5759355"/>
                <a:gd name="connsiteY4" fmla="*/ 0 h 805218"/>
                <a:gd name="connsiteX5" fmla="*/ 5759355 w 5759355"/>
                <a:gd name="connsiteY5" fmla="*/ 177421 h 805218"/>
                <a:gd name="connsiteX6" fmla="*/ 5513696 w 5759355"/>
                <a:gd name="connsiteY6" fmla="*/ 177421 h 805218"/>
                <a:gd name="connsiteX7" fmla="*/ 3343702 w 5759355"/>
                <a:gd name="connsiteY7" fmla="*/ 784225 h 805218"/>
                <a:gd name="connsiteX8" fmla="*/ 0 w 5759355"/>
                <a:gd name="connsiteY8" fmla="*/ 805218 h 805218"/>
                <a:gd name="connsiteX0" fmla="*/ 0 w 5759355"/>
                <a:gd name="connsiteY0" fmla="*/ 805218 h 995940"/>
                <a:gd name="connsiteX1" fmla="*/ 3125337 w 5759355"/>
                <a:gd name="connsiteY1" fmla="*/ 634100 h 995940"/>
                <a:gd name="connsiteX2" fmla="*/ 4899547 w 5759355"/>
                <a:gd name="connsiteY2" fmla="*/ 232011 h 995940"/>
                <a:gd name="connsiteX3" fmla="*/ 4626591 w 5759355"/>
                <a:gd name="connsiteY3" fmla="*/ 204717 h 995940"/>
                <a:gd name="connsiteX4" fmla="*/ 5213445 w 5759355"/>
                <a:gd name="connsiteY4" fmla="*/ 0 h 995940"/>
                <a:gd name="connsiteX5" fmla="*/ 5759355 w 5759355"/>
                <a:gd name="connsiteY5" fmla="*/ 177421 h 995940"/>
                <a:gd name="connsiteX6" fmla="*/ 5513696 w 5759355"/>
                <a:gd name="connsiteY6" fmla="*/ 177421 h 995940"/>
                <a:gd name="connsiteX7" fmla="*/ 3343702 w 5759355"/>
                <a:gd name="connsiteY7" fmla="*/ 784225 h 995940"/>
                <a:gd name="connsiteX8" fmla="*/ 0 w 5759355"/>
                <a:gd name="connsiteY8" fmla="*/ 805218 h 995940"/>
                <a:gd name="connsiteX0" fmla="*/ 0 w 5759355"/>
                <a:gd name="connsiteY0" fmla="*/ 805218 h 995940"/>
                <a:gd name="connsiteX1" fmla="*/ 2060812 w 5759355"/>
                <a:gd name="connsiteY1" fmla="*/ 764275 h 995940"/>
                <a:gd name="connsiteX2" fmla="*/ 3125337 w 5759355"/>
                <a:gd name="connsiteY2" fmla="*/ 634100 h 995940"/>
                <a:gd name="connsiteX3" fmla="*/ 4899547 w 5759355"/>
                <a:gd name="connsiteY3" fmla="*/ 232011 h 995940"/>
                <a:gd name="connsiteX4" fmla="*/ 4626591 w 5759355"/>
                <a:gd name="connsiteY4" fmla="*/ 204717 h 995940"/>
                <a:gd name="connsiteX5" fmla="*/ 5213445 w 5759355"/>
                <a:gd name="connsiteY5" fmla="*/ 0 h 995940"/>
                <a:gd name="connsiteX6" fmla="*/ 5759355 w 5759355"/>
                <a:gd name="connsiteY6" fmla="*/ 177421 h 995940"/>
                <a:gd name="connsiteX7" fmla="*/ 5513696 w 5759355"/>
                <a:gd name="connsiteY7" fmla="*/ 177421 h 995940"/>
                <a:gd name="connsiteX8" fmla="*/ 3343702 w 5759355"/>
                <a:gd name="connsiteY8" fmla="*/ 784225 h 995940"/>
                <a:gd name="connsiteX9" fmla="*/ 0 w 5759355"/>
                <a:gd name="connsiteY9" fmla="*/ 805218 h 995940"/>
                <a:gd name="connsiteX0" fmla="*/ 0 w 5759355"/>
                <a:gd name="connsiteY0" fmla="*/ 805218 h 1132418"/>
                <a:gd name="connsiteX1" fmla="*/ 2060812 w 5759355"/>
                <a:gd name="connsiteY1" fmla="*/ 764275 h 1132418"/>
                <a:gd name="connsiteX2" fmla="*/ 3125337 w 5759355"/>
                <a:gd name="connsiteY2" fmla="*/ 634100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764275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0 w 5759355"/>
                <a:gd name="connsiteY0" fmla="*/ 805218 h 1132418"/>
                <a:gd name="connsiteX1" fmla="*/ 2060812 w 5759355"/>
                <a:gd name="connsiteY1" fmla="*/ 859810 h 1132418"/>
                <a:gd name="connsiteX2" fmla="*/ 3179928 w 5759355"/>
                <a:gd name="connsiteY2" fmla="*/ 743282 h 1132418"/>
                <a:gd name="connsiteX3" fmla="*/ 4899547 w 5759355"/>
                <a:gd name="connsiteY3" fmla="*/ 232011 h 1132418"/>
                <a:gd name="connsiteX4" fmla="*/ 4626591 w 5759355"/>
                <a:gd name="connsiteY4" fmla="*/ 204717 h 1132418"/>
                <a:gd name="connsiteX5" fmla="*/ 5213445 w 5759355"/>
                <a:gd name="connsiteY5" fmla="*/ 0 h 1132418"/>
                <a:gd name="connsiteX6" fmla="*/ 5759355 w 5759355"/>
                <a:gd name="connsiteY6" fmla="*/ 177421 h 1132418"/>
                <a:gd name="connsiteX7" fmla="*/ 5513696 w 5759355"/>
                <a:gd name="connsiteY7" fmla="*/ 177421 h 1132418"/>
                <a:gd name="connsiteX8" fmla="*/ 3439237 w 5759355"/>
                <a:gd name="connsiteY8" fmla="*/ 920703 h 1132418"/>
                <a:gd name="connsiteX9" fmla="*/ 0 w 5759355"/>
                <a:gd name="connsiteY9" fmla="*/ 805218 h 1132418"/>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3491553 w 5811671"/>
                <a:gd name="connsiteY8" fmla="*/ 920703 h 1048082"/>
                <a:gd name="connsiteX9" fmla="*/ 1908412 w 5811671"/>
                <a:gd name="connsiteY9" fmla="*/ 1023582 h 1048082"/>
                <a:gd name="connsiteX10" fmla="*/ 52316 w 5811671"/>
                <a:gd name="connsiteY10" fmla="*/ 805218 h 1048082"/>
                <a:gd name="connsiteX0" fmla="*/ 52316 w 5811671"/>
                <a:gd name="connsiteY0" fmla="*/ 805218 h 1048082"/>
                <a:gd name="connsiteX1" fmla="*/ 2113128 w 5811671"/>
                <a:gd name="connsiteY1" fmla="*/ 859810 h 1048082"/>
                <a:gd name="connsiteX2" fmla="*/ 3232244 w 5811671"/>
                <a:gd name="connsiteY2" fmla="*/ 743282 h 1048082"/>
                <a:gd name="connsiteX3" fmla="*/ 4951863 w 5811671"/>
                <a:gd name="connsiteY3" fmla="*/ 232011 h 1048082"/>
                <a:gd name="connsiteX4" fmla="*/ 4678907 w 5811671"/>
                <a:gd name="connsiteY4" fmla="*/ 204717 h 1048082"/>
                <a:gd name="connsiteX5" fmla="*/ 5265761 w 5811671"/>
                <a:gd name="connsiteY5" fmla="*/ 0 h 1048082"/>
                <a:gd name="connsiteX6" fmla="*/ 5811671 w 5811671"/>
                <a:gd name="connsiteY6" fmla="*/ 177421 h 1048082"/>
                <a:gd name="connsiteX7" fmla="*/ 5566012 w 5811671"/>
                <a:gd name="connsiteY7" fmla="*/ 177421 h 1048082"/>
                <a:gd name="connsiteX8" fmla="*/ 4500847 w 5811671"/>
                <a:gd name="connsiteY8" fmla="*/ 600502 h 1048082"/>
                <a:gd name="connsiteX9" fmla="*/ 3491553 w 5811671"/>
                <a:gd name="connsiteY9" fmla="*/ 920703 h 1048082"/>
                <a:gd name="connsiteX10" fmla="*/ 1908412 w 5811671"/>
                <a:gd name="connsiteY10" fmla="*/ 1023582 h 1048082"/>
                <a:gd name="connsiteX11" fmla="*/ 52316 w 5811671"/>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66012 w 5907205"/>
                <a:gd name="connsiteY7" fmla="*/ 177421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951863 w 5907205"/>
                <a:gd name="connsiteY3" fmla="*/ 232011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05218 h 1048082"/>
                <a:gd name="connsiteX1" fmla="*/ 2113128 w 5907205"/>
                <a:gd name="connsiteY1" fmla="*/ 859810 h 1048082"/>
                <a:gd name="connsiteX2" fmla="*/ 3232244 w 5907205"/>
                <a:gd name="connsiteY2" fmla="*/ 743282 h 1048082"/>
                <a:gd name="connsiteX3" fmla="*/ 4897272 w 5907205"/>
                <a:gd name="connsiteY3" fmla="*/ 226278 h 1048082"/>
                <a:gd name="connsiteX4" fmla="*/ 4678907 w 5907205"/>
                <a:gd name="connsiteY4" fmla="*/ 204717 h 1048082"/>
                <a:gd name="connsiteX5" fmla="*/ 5265761 w 5907205"/>
                <a:gd name="connsiteY5" fmla="*/ 0 h 1048082"/>
                <a:gd name="connsiteX6" fmla="*/ 5907205 w 5907205"/>
                <a:gd name="connsiteY6" fmla="*/ 226278 h 1048082"/>
                <a:gd name="connsiteX7" fmla="*/ 5593307 w 5907205"/>
                <a:gd name="connsiteY7" fmla="*/ 226278 h 1048082"/>
                <a:gd name="connsiteX8" fmla="*/ 4500847 w 5907205"/>
                <a:gd name="connsiteY8" fmla="*/ 600502 h 1048082"/>
                <a:gd name="connsiteX9" fmla="*/ 3491553 w 5907205"/>
                <a:gd name="connsiteY9" fmla="*/ 920703 h 1048082"/>
                <a:gd name="connsiteX10" fmla="*/ 1908412 w 5907205"/>
                <a:gd name="connsiteY10" fmla="*/ 1023582 h 1048082"/>
                <a:gd name="connsiteX11" fmla="*/ 52316 w 5907205"/>
                <a:gd name="connsiteY11" fmla="*/ 805218 h 1048082"/>
                <a:gd name="connsiteX0" fmla="*/ 52316 w 5907205"/>
                <a:gd name="connsiteY0" fmla="*/ 818866 h 1061730"/>
                <a:gd name="connsiteX1" fmla="*/ 2113128 w 5907205"/>
                <a:gd name="connsiteY1" fmla="*/ 873458 h 1061730"/>
                <a:gd name="connsiteX2" fmla="*/ 3232244 w 5907205"/>
                <a:gd name="connsiteY2" fmla="*/ 756930 h 1061730"/>
                <a:gd name="connsiteX3" fmla="*/ 4897272 w 5907205"/>
                <a:gd name="connsiteY3" fmla="*/ 239926 h 1061730"/>
                <a:gd name="connsiteX4" fmla="*/ 4678907 w 5907205"/>
                <a:gd name="connsiteY4" fmla="*/ 218365 h 1061730"/>
                <a:gd name="connsiteX5" fmla="*/ 5320352 w 5907205"/>
                <a:gd name="connsiteY5" fmla="*/ 0 h 1061730"/>
                <a:gd name="connsiteX6" fmla="*/ 5907205 w 5907205"/>
                <a:gd name="connsiteY6" fmla="*/ 239926 h 1061730"/>
                <a:gd name="connsiteX7" fmla="*/ 5593307 w 5907205"/>
                <a:gd name="connsiteY7" fmla="*/ 239926 h 1061730"/>
                <a:gd name="connsiteX8" fmla="*/ 4500847 w 5907205"/>
                <a:gd name="connsiteY8" fmla="*/ 614150 h 1061730"/>
                <a:gd name="connsiteX9" fmla="*/ 3491553 w 5907205"/>
                <a:gd name="connsiteY9" fmla="*/ 934351 h 1061730"/>
                <a:gd name="connsiteX10" fmla="*/ 1908412 w 5907205"/>
                <a:gd name="connsiteY10" fmla="*/ 1037230 h 1061730"/>
                <a:gd name="connsiteX11" fmla="*/ 52316 w 5907205"/>
                <a:gd name="connsiteY11" fmla="*/ 818866 h 1061730"/>
                <a:gd name="connsiteX0" fmla="*/ 52316 w 5907205"/>
                <a:gd name="connsiteY0" fmla="*/ 818866 h 1102674"/>
                <a:gd name="connsiteX1" fmla="*/ 2113128 w 5907205"/>
                <a:gd name="connsiteY1" fmla="*/ 873458 h 1102674"/>
                <a:gd name="connsiteX2" fmla="*/ 3232244 w 5907205"/>
                <a:gd name="connsiteY2" fmla="*/ 756930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500847 w 5907205"/>
                <a:gd name="connsiteY8" fmla="*/ 614150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873458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286835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93307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897272 w 5907205"/>
                <a:gd name="connsiteY3" fmla="*/ 239926 h 1102674"/>
                <a:gd name="connsiteX4" fmla="*/ 4678907 w 5907205"/>
                <a:gd name="connsiteY4" fmla="*/ 218365 h 1102674"/>
                <a:gd name="connsiteX5" fmla="*/ 5320352 w 5907205"/>
                <a:gd name="connsiteY5" fmla="*/ 0 h 1102674"/>
                <a:gd name="connsiteX6" fmla="*/ 5907205 w 5907205"/>
                <a:gd name="connsiteY6" fmla="*/ 239926 h 1102674"/>
                <a:gd name="connsiteX7" fmla="*/ 5525068 w 5907205"/>
                <a:gd name="connsiteY7" fmla="*/ 239926 h 1102674"/>
                <a:gd name="connsiteX8" fmla="*/ 4665259 w 5907205"/>
                <a:gd name="connsiteY8" fmla="*/ 641445 h 1102674"/>
                <a:gd name="connsiteX9" fmla="*/ 3532497 w 5907205"/>
                <a:gd name="connsiteY9" fmla="*/ 975295 h 1102674"/>
                <a:gd name="connsiteX10" fmla="*/ 1908412 w 5907205"/>
                <a:gd name="connsiteY10" fmla="*/ 1037230 h 1102674"/>
                <a:gd name="connsiteX11" fmla="*/ 52316 w 5907205"/>
                <a:gd name="connsiteY11"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678907 w 5907205"/>
                <a:gd name="connsiteY5" fmla="*/ 218365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818866 h 1102674"/>
                <a:gd name="connsiteX1" fmla="*/ 2113128 w 5907205"/>
                <a:gd name="connsiteY1" fmla="*/ 941697 h 1102674"/>
                <a:gd name="connsiteX2" fmla="*/ 3341426 w 5907205"/>
                <a:gd name="connsiteY2" fmla="*/ 811521 h 1102674"/>
                <a:gd name="connsiteX3" fmla="*/ 4132997 w 5907205"/>
                <a:gd name="connsiteY3" fmla="*/ 573206 h 1102674"/>
                <a:gd name="connsiteX4" fmla="*/ 4897272 w 5907205"/>
                <a:gd name="connsiteY4" fmla="*/ 239926 h 1102674"/>
                <a:gd name="connsiteX5" fmla="*/ 4379379 w 5907205"/>
                <a:gd name="connsiteY5" fmla="*/ 196668 h 1102674"/>
                <a:gd name="connsiteX6" fmla="*/ 5320352 w 5907205"/>
                <a:gd name="connsiteY6" fmla="*/ 0 h 1102674"/>
                <a:gd name="connsiteX7" fmla="*/ 5907205 w 5907205"/>
                <a:gd name="connsiteY7" fmla="*/ 239926 h 1102674"/>
                <a:gd name="connsiteX8" fmla="*/ 5525068 w 5907205"/>
                <a:gd name="connsiteY8" fmla="*/ 239926 h 1102674"/>
                <a:gd name="connsiteX9" fmla="*/ 4665259 w 5907205"/>
                <a:gd name="connsiteY9" fmla="*/ 641445 h 1102674"/>
                <a:gd name="connsiteX10" fmla="*/ 3532497 w 5907205"/>
                <a:gd name="connsiteY10" fmla="*/ 975295 h 1102674"/>
                <a:gd name="connsiteX11" fmla="*/ 1908412 w 5907205"/>
                <a:gd name="connsiteY11" fmla="*/ 1037230 h 1102674"/>
                <a:gd name="connsiteX12" fmla="*/ 52316 w 5907205"/>
                <a:gd name="connsiteY12" fmla="*/ 818866 h 1102674"/>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379379 w 5907205"/>
                <a:gd name="connsiteY5" fmla="*/ 173186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79192"/>
                <a:gd name="connsiteX1" fmla="*/ 2113128 w 5907205"/>
                <a:gd name="connsiteY1" fmla="*/ 918215 h 1079192"/>
                <a:gd name="connsiteX2" fmla="*/ 3341426 w 5907205"/>
                <a:gd name="connsiteY2" fmla="*/ 788039 h 1079192"/>
                <a:gd name="connsiteX3" fmla="*/ 4132997 w 5907205"/>
                <a:gd name="connsiteY3" fmla="*/ 549724 h 1079192"/>
                <a:gd name="connsiteX4" fmla="*/ 4897272 w 5907205"/>
                <a:gd name="connsiteY4" fmla="*/ 216444 h 1079192"/>
                <a:gd name="connsiteX5" fmla="*/ 4599424 w 5907205"/>
                <a:gd name="connsiteY5" fmla="*/ 182107 h 1079192"/>
                <a:gd name="connsiteX6" fmla="*/ 5663891 w 5907205"/>
                <a:gd name="connsiteY6" fmla="*/ 0 h 1079192"/>
                <a:gd name="connsiteX7" fmla="*/ 5907205 w 5907205"/>
                <a:gd name="connsiteY7" fmla="*/ 216444 h 1079192"/>
                <a:gd name="connsiteX8" fmla="*/ 5525068 w 5907205"/>
                <a:gd name="connsiteY8" fmla="*/ 216444 h 1079192"/>
                <a:gd name="connsiteX9" fmla="*/ 4665259 w 5907205"/>
                <a:gd name="connsiteY9" fmla="*/ 617963 h 1079192"/>
                <a:gd name="connsiteX10" fmla="*/ 3532497 w 5907205"/>
                <a:gd name="connsiteY10" fmla="*/ 951813 h 1079192"/>
                <a:gd name="connsiteX11" fmla="*/ 1908412 w 5907205"/>
                <a:gd name="connsiteY11" fmla="*/ 1013748 h 1079192"/>
                <a:gd name="connsiteX12" fmla="*/ 52316 w 5907205"/>
                <a:gd name="connsiteY12" fmla="*/ 795384 h 1079192"/>
                <a:gd name="connsiteX0" fmla="*/ 52316 w 5907205"/>
                <a:gd name="connsiteY0" fmla="*/ 795384 h 1044433"/>
                <a:gd name="connsiteX1" fmla="*/ 2113128 w 5907205"/>
                <a:gd name="connsiteY1" fmla="*/ 918215 h 1044433"/>
                <a:gd name="connsiteX2" fmla="*/ 3341426 w 5907205"/>
                <a:gd name="connsiteY2" fmla="*/ 788039 h 1044433"/>
                <a:gd name="connsiteX3" fmla="*/ 4132997 w 5907205"/>
                <a:gd name="connsiteY3" fmla="*/ 549724 h 1044433"/>
                <a:gd name="connsiteX4" fmla="*/ 4897272 w 5907205"/>
                <a:gd name="connsiteY4" fmla="*/ 216444 h 1044433"/>
                <a:gd name="connsiteX5" fmla="*/ 4599424 w 5907205"/>
                <a:gd name="connsiteY5" fmla="*/ 182107 h 1044433"/>
                <a:gd name="connsiteX6" fmla="*/ 5663891 w 5907205"/>
                <a:gd name="connsiteY6" fmla="*/ 0 h 1044433"/>
                <a:gd name="connsiteX7" fmla="*/ 5907205 w 5907205"/>
                <a:gd name="connsiteY7" fmla="*/ 216444 h 1044433"/>
                <a:gd name="connsiteX8" fmla="*/ 5525068 w 5907205"/>
                <a:gd name="connsiteY8" fmla="*/ 216444 h 1044433"/>
                <a:gd name="connsiteX9" fmla="*/ 4665259 w 5907205"/>
                <a:gd name="connsiteY9" fmla="*/ 617963 h 1044433"/>
                <a:gd name="connsiteX10" fmla="*/ 3382050 w 5907205"/>
                <a:gd name="connsiteY10" fmla="*/ 917054 h 1044433"/>
                <a:gd name="connsiteX11" fmla="*/ 1908412 w 5907205"/>
                <a:gd name="connsiteY11" fmla="*/ 1013748 h 1044433"/>
                <a:gd name="connsiteX12" fmla="*/ 52316 w 5907205"/>
                <a:gd name="connsiteY12" fmla="*/ 795384 h 1044433"/>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665259 w 5907205"/>
                <a:gd name="connsiteY9" fmla="*/ 617963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07205"/>
                <a:gd name="connsiteY0" fmla="*/ 795384 h 1006405"/>
                <a:gd name="connsiteX1" fmla="*/ 2113128 w 5907205"/>
                <a:gd name="connsiteY1" fmla="*/ 918215 h 1006405"/>
                <a:gd name="connsiteX2" fmla="*/ 3341426 w 5907205"/>
                <a:gd name="connsiteY2" fmla="*/ 788039 h 1006405"/>
                <a:gd name="connsiteX3" fmla="*/ 4132997 w 5907205"/>
                <a:gd name="connsiteY3" fmla="*/ 549724 h 1006405"/>
                <a:gd name="connsiteX4" fmla="*/ 4897272 w 5907205"/>
                <a:gd name="connsiteY4" fmla="*/ 216444 h 1006405"/>
                <a:gd name="connsiteX5" fmla="*/ 4599424 w 5907205"/>
                <a:gd name="connsiteY5" fmla="*/ 182107 h 1006405"/>
                <a:gd name="connsiteX6" fmla="*/ 5663891 w 5907205"/>
                <a:gd name="connsiteY6" fmla="*/ 0 h 1006405"/>
                <a:gd name="connsiteX7" fmla="*/ 5907205 w 5907205"/>
                <a:gd name="connsiteY7" fmla="*/ 216444 h 1006405"/>
                <a:gd name="connsiteX8" fmla="*/ 5525068 w 5907205"/>
                <a:gd name="connsiteY8" fmla="*/ 216444 h 1006405"/>
                <a:gd name="connsiteX9" fmla="*/ 4485949 w 5907205"/>
                <a:gd name="connsiteY9" fmla="*/ 614364 h 1006405"/>
                <a:gd name="connsiteX10" fmla="*/ 3382050 w 5907205"/>
                <a:gd name="connsiteY10" fmla="*/ 917054 h 1006405"/>
                <a:gd name="connsiteX11" fmla="*/ 1933998 w 5907205"/>
                <a:gd name="connsiteY11" fmla="*/ 986127 h 1006405"/>
                <a:gd name="connsiteX12" fmla="*/ 52316 w 5907205"/>
                <a:gd name="connsiteY12" fmla="*/ 795384 h 1006405"/>
                <a:gd name="connsiteX0" fmla="*/ 52316 w 5961108"/>
                <a:gd name="connsiteY0" fmla="*/ 795384 h 1006405"/>
                <a:gd name="connsiteX1" fmla="*/ 2113128 w 5961108"/>
                <a:gd name="connsiteY1" fmla="*/ 918215 h 1006405"/>
                <a:gd name="connsiteX2" fmla="*/ 3341426 w 5961108"/>
                <a:gd name="connsiteY2" fmla="*/ 788039 h 1006405"/>
                <a:gd name="connsiteX3" fmla="*/ 4132997 w 5961108"/>
                <a:gd name="connsiteY3" fmla="*/ 549724 h 1006405"/>
                <a:gd name="connsiteX4" fmla="*/ 4897272 w 5961108"/>
                <a:gd name="connsiteY4" fmla="*/ 216444 h 1006405"/>
                <a:gd name="connsiteX5" fmla="*/ 4599424 w 5961108"/>
                <a:gd name="connsiteY5" fmla="*/ 182107 h 1006405"/>
                <a:gd name="connsiteX6" fmla="*/ 5663891 w 5961108"/>
                <a:gd name="connsiteY6" fmla="*/ 0 h 1006405"/>
                <a:gd name="connsiteX7" fmla="*/ 5961107 w 5961108"/>
                <a:gd name="connsiteY7" fmla="*/ 256841 h 1006405"/>
                <a:gd name="connsiteX8" fmla="*/ 5525068 w 5961108"/>
                <a:gd name="connsiteY8" fmla="*/ 216444 h 1006405"/>
                <a:gd name="connsiteX9" fmla="*/ 4485949 w 5961108"/>
                <a:gd name="connsiteY9" fmla="*/ 614364 h 1006405"/>
                <a:gd name="connsiteX10" fmla="*/ 3382050 w 5961108"/>
                <a:gd name="connsiteY10" fmla="*/ 917054 h 1006405"/>
                <a:gd name="connsiteX11" fmla="*/ 1933998 w 5961108"/>
                <a:gd name="connsiteY11" fmla="*/ 986127 h 1006405"/>
                <a:gd name="connsiteX12" fmla="*/ 52316 w 5961108"/>
                <a:gd name="connsiteY12" fmla="*/ 795384 h 1006405"/>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960100 w 5539158"/>
                <a:gd name="connsiteY10" fmla="*/ 917054 h 1039066"/>
                <a:gd name="connsiteX11" fmla="*/ 1512048 w 5539158"/>
                <a:gd name="connsiteY11" fmla="*/ 986127 h 1039066"/>
                <a:gd name="connsiteX12" fmla="*/ 0 w 5539158"/>
                <a:gd name="connsiteY12" fmla="*/ 1039066 h 1039066"/>
                <a:gd name="connsiteX0" fmla="*/ 0 w 5539158"/>
                <a:gd name="connsiteY0" fmla="*/ 1039066 h 1039066"/>
                <a:gd name="connsiteX1" fmla="*/ 1691178 w 5539158"/>
                <a:gd name="connsiteY1" fmla="*/ 918215 h 1039066"/>
                <a:gd name="connsiteX2" fmla="*/ 2919476 w 5539158"/>
                <a:gd name="connsiteY2" fmla="*/ 788039 h 1039066"/>
                <a:gd name="connsiteX3" fmla="*/ 3711047 w 5539158"/>
                <a:gd name="connsiteY3" fmla="*/ 549724 h 1039066"/>
                <a:gd name="connsiteX4" fmla="*/ 4475322 w 5539158"/>
                <a:gd name="connsiteY4" fmla="*/ 216444 h 1039066"/>
                <a:gd name="connsiteX5" fmla="*/ 4177474 w 5539158"/>
                <a:gd name="connsiteY5" fmla="*/ 182107 h 1039066"/>
                <a:gd name="connsiteX6" fmla="*/ 5241941 w 5539158"/>
                <a:gd name="connsiteY6" fmla="*/ 0 h 1039066"/>
                <a:gd name="connsiteX7" fmla="*/ 5539157 w 5539158"/>
                <a:gd name="connsiteY7" fmla="*/ 256841 h 1039066"/>
                <a:gd name="connsiteX8" fmla="*/ 5103118 w 5539158"/>
                <a:gd name="connsiteY8" fmla="*/ 216444 h 1039066"/>
                <a:gd name="connsiteX9" fmla="*/ 4063999 w 5539158"/>
                <a:gd name="connsiteY9" fmla="*/ 614364 h 1039066"/>
                <a:gd name="connsiteX10" fmla="*/ 2550203 w 5539158"/>
                <a:gd name="connsiteY10" fmla="*/ 880311 h 1039066"/>
                <a:gd name="connsiteX11" fmla="*/ 1512048 w 5539158"/>
                <a:gd name="connsiteY11" fmla="*/ 986127 h 1039066"/>
                <a:gd name="connsiteX12" fmla="*/ 0 w 5539158"/>
                <a:gd name="connsiteY12" fmla="*/ 1039066 h 1039066"/>
                <a:gd name="connsiteX0" fmla="*/ 143173 w 5682331"/>
                <a:gd name="connsiteY0" fmla="*/ 1039066 h 1045383"/>
                <a:gd name="connsiteX1" fmla="*/ 1834351 w 5682331"/>
                <a:gd name="connsiteY1" fmla="*/ 918215 h 1045383"/>
                <a:gd name="connsiteX2" fmla="*/ 3062649 w 5682331"/>
                <a:gd name="connsiteY2" fmla="*/ 788039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43173 w 5682331"/>
                <a:gd name="connsiteY0" fmla="*/ 1039066 h 1045383"/>
                <a:gd name="connsiteX1" fmla="*/ 1834351 w 5682331"/>
                <a:gd name="connsiteY1" fmla="*/ 918215 h 1045383"/>
                <a:gd name="connsiteX2" fmla="*/ 2875255 w 5682331"/>
                <a:gd name="connsiteY2" fmla="*/ 760317 h 1045383"/>
                <a:gd name="connsiteX3" fmla="*/ 3854220 w 5682331"/>
                <a:gd name="connsiteY3" fmla="*/ 549724 h 1045383"/>
                <a:gd name="connsiteX4" fmla="*/ 4618495 w 5682331"/>
                <a:gd name="connsiteY4" fmla="*/ 216444 h 1045383"/>
                <a:gd name="connsiteX5" fmla="*/ 4320647 w 5682331"/>
                <a:gd name="connsiteY5" fmla="*/ 182107 h 1045383"/>
                <a:gd name="connsiteX6" fmla="*/ 5385114 w 5682331"/>
                <a:gd name="connsiteY6" fmla="*/ 0 h 1045383"/>
                <a:gd name="connsiteX7" fmla="*/ 5682330 w 5682331"/>
                <a:gd name="connsiteY7" fmla="*/ 256841 h 1045383"/>
                <a:gd name="connsiteX8" fmla="*/ 5246291 w 5682331"/>
                <a:gd name="connsiteY8" fmla="*/ 216444 h 1045383"/>
                <a:gd name="connsiteX9" fmla="*/ 4207172 w 5682331"/>
                <a:gd name="connsiteY9" fmla="*/ 614364 h 1045383"/>
                <a:gd name="connsiteX10" fmla="*/ 2693376 w 5682331"/>
                <a:gd name="connsiteY10" fmla="*/ 880311 h 1045383"/>
                <a:gd name="connsiteX11" fmla="*/ 143173 w 5682331"/>
                <a:gd name="connsiteY11" fmla="*/ 1039066 h 1045383"/>
                <a:gd name="connsiteX0" fmla="*/ 183805 w 5722963"/>
                <a:gd name="connsiteY0" fmla="*/ 1039066 h 1041906"/>
                <a:gd name="connsiteX1" fmla="*/ 1631185 w 5722963"/>
                <a:gd name="connsiteY1" fmla="*/ 897354 h 1041906"/>
                <a:gd name="connsiteX2" fmla="*/ 2915887 w 5722963"/>
                <a:gd name="connsiteY2" fmla="*/ 760317 h 1041906"/>
                <a:gd name="connsiteX3" fmla="*/ 3894852 w 5722963"/>
                <a:gd name="connsiteY3" fmla="*/ 549724 h 1041906"/>
                <a:gd name="connsiteX4" fmla="*/ 4659127 w 5722963"/>
                <a:gd name="connsiteY4" fmla="*/ 216444 h 1041906"/>
                <a:gd name="connsiteX5" fmla="*/ 4361279 w 5722963"/>
                <a:gd name="connsiteY5" fmla="*/ 182107 h 1041906"/>
                <a:gd name="connsiteX6" fmla="*/ 5425746 w 5722963"/>
                <a:gd name="connsiteY6" fmla="*/ 0 h 1041906"/>
                <a:gd name="connsiteX7" fmla="*/ 5722962 w 5722963"/>
                <a:gd name="connsiteY7" fmla="*/ 256841 h 1041906"/>
                <a:gd name="connsiteX8" fmla="*/ 5286923 w 5722963"/>
                <a:gd name="connsiteY8" fmla="*/ 216444 h 1041906"/>
                <a:gd name="connsiteX9" fmla="*/ 4247804 w 5722963"/>
                <a:gd name="connsiteY9" fmla="*/ 614364 h 1041906"/>
                <a:gd name="connsiteX10" fmla="*/ 2734008 w 5722963"/>
                <a:gd name="connsiteY10" fmla="*/ 880311 h 1041906"/>
                <a:gd name="connsiteX11" fmla="*/ 183805 w 5722963"/>
                <a:gd name="connsiteY11" fmla="*/ 1039066 h 1041906"/>
                <a:gd name="connsiteX0" fmla="*/ 107332 w 5646490"/>
                <a:gd name="connsiteY0" fmla="*/ 1039066 h 1039823"/>
                <a:gd name="connsiteX1" fmla="*/ 2013534 w 5646490"/>
                <a:gd name="connsiteY1" fmla="*/ 884851 h 1039823"/>
                <a:gd name="connsiteX2" fmla="*/ 2839414 w 5646490"/>
                <a:gd name="connsiteY2" fmla="*/ 760317 h 1039823"/>
                <a:gd name="connsiteX3" fmla="*/ 3818379 w 5646490"/>
                <a:gd name="connsiteY3" fmla="*/ 549724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437272 w 5646490"/>
                <a:gd name="connsiteY3" fmla="*/ 567207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4582654 w 5646490"/>
                <a:gd name="connsiteY4" fmla="*/ 216444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4284806 w 5646490"/>
                <a:gd name="connsiteY5" fmla="*/ 182107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5511047 w 5646490"/>
                <a:gd name="connsiteY4" fmla="*/ 174446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5646490"/>
                <a:gd name="connsiteY0" fmla="*/ 1039066 h 1039823"/>
                <a:gd name="connsiteX1" fmla="*/ 2013534 w 5646490"/>
                <a:gd name="connsiteY1" fmla="*/ 884851 h 1039823"/>
                <a:gd name="connsiteX2" fmla="*/ 2839414 w 5646490"/>
                <a:gd name="connsiteY2" fmla="*/ 760317 h 1039823"/>
                <a:gd name="connsiteX3" fmla="*/ 3705543 w 5646490"/>
                <a:gd name="connsiteY3" fmla="*/ 563446 h 1039823"/>
                <a:gd name="connsiteX4" fmla="*/ 3743568 w 5646490"/>
                <a:gd name="connsiteY4" fmla="*/ 167035 h 1039823"/>
                <a:gd name="connsiteX5" fmla="*/ 3743568 w 5646490"/>
                <a:gd name="connsiteY5" fmla="*/ 167035 h 1039823"/>
                <a:gd name="connsiteX6" fmla="*/ 5349273 w 5646490"/>
                <a:gd name="connsiteY6" fmla="*/ 0 h 1039823"/>
                <a:gd name="connsiteX7" fmla="*/ 5646489 w 5646490"/>
                <a:gd name="connsiteY7" fmla="*/ 256841 h 1039823"/>
                <a:gd name="connsiteX8" fmla="*/ 5210450 w 5646490"/>
                <a:gd name="connsiteY8" fmla="*/ 216444 h 1039823"/>
                <a:gd name="connsiteX9" fmla="*/ 4171331 w 5646490"/>
                <a:gd name="connsiteY9" fmla="*/ 614364 h 1039823"/>
                <a:gd name="connsiteX10" fmla="*/ 2657535 w 5646490"/>
                <a:gd name="connsiteY10" fmla="*/ 880311 h 1039823"/>
                <a:gd name="connsiteX11" fmla="*/ 107332 w 56464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210450 w 6046090"/>
                <a:gd name="connsiteY8" fmla="*/ 216444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8 w 6046090"/>
                <a:gd name="connsiteY4" fmla="*/ 167035 h 1039823"/>
                <a:gd name="connsiteX5" fmla="*/ 3743568 w 6046090"/>
                <a:gd name="connsiteY5" fmla="*/ 167035 h 1039823"/>
                <a:gd name="connsiteX6" fmla="*/ 5349273 w 6046090"/>
                <a:gd name="connsiteY6" fmla="*/ 0 h 1039823"/>
                <a:gd name="connsiteX7" fmla="*/ 6046092 w 6046090"/>
                <a:gd name="connsiteY7" fmla="*/ 176689 h 1039823"/>
                <a:gd name="connsiteX8" fmla="*/ 5329955 w 6046090"/>
                <a:gd name="connsiteY8" fmla="*/ 173686 h 1039823"/>
                <a:gd name="connsiteX9" fmla="*/ 4171331 w 6046090"/>
                <a:gd name="connsiteY9" fmla="*/ 614364 h 1039823"/>
                <a:gd name="connsiteX10" fmla="*/ 2657535 w 6046090"/>
                <a:gd name="connsiteY10" fmla="*/ 880311 h 1039823"/>
                <a:gd name="connsiteX11" fmla="*/ 107332 w 6046090"/>
                <a:gd name="connsiteY11"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3743569 w 6046090"/>
                <a:gd name="connsiteY4" fmla="*/ 167036 h 1039823"/>
                <a:gd name="connsiteX5" fmla="*/ 3743568 w 6046090"/>
                <a:gd name="connsiteY5" fmla="*/ 167035 h 1039823"/>
                <a:gd name="connsiteX6" fmla="*/ 3743568 w 6046090"/>
                <a:gd name="connsiteY6" fmla="*/ 167035 h 1039823"/>
                <a:gd name="connsiteX7" fmla="*/ 5349273 w 6046090"/>
                <a:gd name="connsiteY7" fmla="*/ 0 h 1039823"/>
                <a:gd name="connsiteX8" fmla="*/ 6046092 w 6046090"/>
                <a:gd name="connsiteY8" fmla="*/ 176689 h 1039823"/>
                <a:gd name="connsiteX9" fmla="*/ 5329955 w 6046090"/>
                <a:gd name="connsiteY9" fmla="*/ 173686 h 1039823"/>
                <a:gd name="connsiteX10" fmla="*/ 4171331 w 6046090"/>
                <a:gd name="connsiteY10" fmla="*/ 614364 h 1039823"/>
                <a:gd name="connsiteX11" fmla="*/ 2657535 w 6046090"/>
                <a:gd name="connsiteY11" fmla="*/ 880311 h 1039823"/>
                <a:gd name="connsiteX12" fmla="*/ 107332 w 6046090"/>
                <a:gd name="connsiteY12"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780671 w 6046090"/>
                <a:gd name="connsiteY4" fmla="*/ 171384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 name="connsiteX0" fmla="*/ 107332 w 6046090"/>
                <a:gd name="connsiteY0" fmla="*/ 1039066 h 1039823"/>
                <a:gd name="connsiteX1" fmla="*/ 2013534 w 6046090"/>
                <a:gd name="connsiteY1" fmla="*/ 884851 h 1039823"/>
                <a:gd name="connsiteX2" fmla="*/ 2839414 w 6046090"/>
                <a:gd name="connsiteY2" fmla="*/ 760317 h 1039823"/>
                <a:gd name="connsiteX3" fmla="*/ 3705543 w 6046090"/>
                <a:gd name="connsiteY3" fmla="*/ 563446 h 1039823"/>
                <a:gd name="connsiteX4" fmla="*/ 4404154 w 6046090"/>
                <a:gd name="connsiteY4" fmla="*/ 169805 h 1039823"/>
                <a:gd name="connsiteX5" fmla="*/ 3743569 w 6046090"/>
                <a:gd name="connsiteY5" fmla="*/ 167036 h 1039823"/>
                <a:gd name="connsiteX6" fmla="*/ 3743568 w 6046090"/>
                <a:gd name="connsiteY6" fmla="*/ 167035 h 1039823"/>
                <a:gd name="connsiteX7" fmla="*/ 3743568 w 6046090"/>
                <a:gd name="connsiteY7" fmla="*/ 167035 h 1039823"/>
                <a:gd name="connsiteX8" fmla="*/ 5349273 w 6046090"/>
                <a:gd name="connsiteY8" fmla="*/ 0 h 1039823"/>
                <a:gd name="connsiteX9" fmla="*/ 6046092 w 6046090"/>
                <a:gd name="connsiteY9" fmla="*/ 176689 h 1039823"/>
                <a:gd name="connsiteX10" fmla="*/ 5329955 w 6046090"/>
                <a:gd name="connsiteY10" fmla="*/ 173686 h 1039823"/>
                <a:gd name="connsiteX11" fmla="*/ 4171331 w 6046090"/>
                <a:gd name="connsiteY11" fmla="*/ 614364 h 1039823"/>
                <a:gd name="connsiteX12" fmla="*/ 2657535 w 6046090"/>
                <a:gd name="connsiteY12" fmla="*/ 880311 h 1039823"/>
                <a:gd name="connsiteX13" fmla="*/ 107332 w 6046090"/>
                <a:gd name="connsiteY13" fmla="*/ 1039066 h 103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6090" h="1039823">
                  <a:moveTo>
                    <a:pt x="107332" y="1039066"/>
                  </a:moveTo>
                  <a:cubicBezTo>
                    <a:pt x="-1" y="1039823"/>
                    <a:pt x="1558187" y="931309"/>
                    <a:pt x="2013534" y="884851"/>
                  </a:cubicBezTo>
                  <a:cubicBezTo>
                    <a:pt x="2468881" y="838393"/>
                    <a:pt x="2557413" y="813884"/>
                    <a:pt x="2839414" y="760317"/>
                  </a:cubicBezTo>
                  <a:cubicBezTo>
                    <a:pt x="3121415" y="706750"/>
                    <a:pt x="3444753" y="661865"/>
                    <a:pt x="3705543" y="563446"/>
                  </a:cubicBezTo>
                  <a:cubicBezTo>
                    <a:pt x="3966333" y="465027"/>
                    <a:pt x="4397816" y="235873"/>
                    <a:pt x="4404154" y="169805"/>
                  </a:cubicBezTo>
                  <a:lnTo>
                    <a:pt x="3743569" y="167036"/>
                  </a:lnTo>
                  <a:cubicBezTo>
                    <a:pt x="3749906" y="100968"/>
                    <a:pt x="3724873" y="185510"/>
                    <a:pt x="3743568" y="167035"/>
                  </a:cubicBezTo>
                  <a:lnTo>
                    <a:pt x="3743568" y="167035"/>
                  </a:lnTo>
                  <a:lnTo>
                    <a:pt x="5349273" y="0"/>
                  </a:lnTo>
                  <a:lnTo>
                    <a:pt x="6046092" y="176689"/>
                  </a:lnTo>
                  <a:lnTo>
                    <a:pt x="5329955" y="173686"/>
                  </a:lnTo>
                  <a:cubicBezTo>
                    <a:pt x="5063824" y="269220"/>
                    <a:pt x="4616734" y="496593"/>
                    <a:pt x="4171331" y="614364"/>
                  </a:cubicBezTo>
                  <a:cubicBezTo>
                    <a:pt x="3725928" y="732135"/>
                    <a:pt x="3334868" y="809527"/>
                    <a:pt x="2657535" y="880311"/>
                  </a:cubicBezTo>
                  <a:cubicBezTo>
                    <a:pt x="1980202" y="951095"/>
                    <a:pt x="214665" y="1038309"/>
                    <a:pt x="107332" y="103906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5" name="Picture 59" descr="documento_comune_256x256"/>
            <p:cNvPicPr>
              <a:picLocks noChangeAspect="1" noChangeArrowheads="1"/>
            </p:cNvPicPr>
            <p:nvPr>
              <p:custDataLst>
                <p:tags r:id="rId7"/>
              </p:custDataLst>
            </p:nvPr>
          </p:nvPicPr>
          <p:blipFill>
            <a:blip r:embed="rId9" cstate="print"/>
            <a:srcRect/>
            <a:stretch>
              <a:fillRect/>
            </a:stretch>
          </p:blipFill>
          <p:spPr bwMode="auto">
            <a:xfrm rot="-933309">
              <a:off x="5365717" y="3224831"/>
              <a:ext cx="238125" cy="236538"/>
            </a:xfrm>
            <a:prstGeom prst="rect">
              <a:avLst/>
            </a:prstGeom>
            <a:noFill/>
            <a:ln w="9525">
              <a:noFill/>
              <a:miter lim="800000"/>
              <a:headEnd/>
              <a:tailEnd/>
            </a:ln>
          </p:spPr>
        </p:pic>
        <p:sp>
          <p:nvSpPr>
            <p:cNvPr id="36" name="TextBox 62"/>
            <p:cNvSpPr txBox="1">
              <a:spLocks noChangeArrowheads="1"/>
            </p:cNvSpPr>
            <p:nvPr/>
          </p:nvSpPr>
          <p:spPr bwMode="auto">
            <a:xfrm>
              <a:off x="3192237" y="5166143"/>
              <a:ext cx="1157102" cy="220573"/>
            </a:xfrm>
            <a:prstGeom prst="rect">
              <a:avLst/>
            </a:prstGeom>
            <a:noFill/>
            <a:ln w="9525">
              <a:noFill/>
              <a:miter lim="800000"/>
              <a:headEnd/>
              <a:tailEnd/>
            </a:ln>
          </p:spPr>
          <p:txBody>
            <a:bodyPr wrap="square">
              <a:spAutoFit/>
            </a:bodyPr>
            <a:lstStyle/>
            <a:p>
              <a:pPr algn="ctr">
                <a:lnSpc>
                  <a:spcPts val="1000"/>
                </a:lnSpc>
              </a:pPr>
              <a:r>
                <a:rPr lang="en-US" sz="1000" i="1" dirty="0"/>
                <a:t>Send FBs xls</a:t>
              </a:r>
            </a:p>
          </p:txBody>
        </p:sp>
        <p:sp>
          <p:nvSpPr>
            <p:cNvPr id="37" name="TextBox 66"/>
            <p:cNvSpPr txBox="1">
              <a:spLocks noChangeArrowheads="1"/>
            </p:cNvSpPr>
            <p:nvPr/>
          </p:nvSpPr>
          <p:spPr bwMode="auto">
            <a:xfrm>
              <a:off x="1695651" y="4719687"/>
              <a:ext cx="1211349" cy="348813"/>
            </a:xfrm>
            <a:prstGeom prst="rect">
              <a:avLst/>
            </a:prstGeom>
            <a:noFill/>
            <a:ln w="9525">
              <a:noFill/>
              <a:miter lim="800000"/>
              <a:headEnd/>
              <a:tailEnd/>
            </a:ln>
          </p:spPr>
          <p:txBody>
            <a:bodyPr wrap="square">
              <a:spAutoFit/>
            </a:bodyPr>
            <a:lstStyle/>
            <a:p>
              <a:pPr algn="ctr">
                <a:lnSpc>
                  <a:spcPts val="1000"/>
                </a:lnSpc>
              </a:pPr>
              <a:r>
                <a:rPr lang="en-US" sz="1000" i="1" dirty="0"/>
                <a:t>Require FBs within scope*</a:t>
              </a:r>
            </a:p>
          </p:txBody>
        </p:sp>
        <p:sp>
          <p:nvSpPr>
            <p:cNvPr id="38" name="TextBox 63"/>
            <p:cNvSpPr txBox="1">
              <a:spLocks noChangeArrowheads="1"/>
            </p:cNvSpPr>
            <p:nvPr/>
          </p:nvSpPr>
          <p:spPr bwMode="auto">
            <a:xfrm>
              <a:off x="5384225" y="2953184"/>
              <a:ext cx="1276306" cy="477054"/>
            </a:xfrm>
            <a:prstGeom prst="rect">
              <a:avLst/>
            </a:prstGeom>
            <a:noFill/>
            <a:ln w="9525">
              <a:noFill/>
              <a:miter lim="800000"/>
              <a:headEnd/>
              <a:tailEnd/>
            </a:ln>
          </p:spPr>
          <p:txBody>
            <a:bodyPr wrap="square">
              <a:spAutoFit/>
            </a:bodyPr>
            <a:lstStyle/>
            <a:p>
              <a:pPr algn="r">
                <a:lnSpc>
                  <a:spcPts val="1000"/>
                </a:lnSpc>
              </a:pPr>
              <a:r>
                <a:rPr lang="en-US" sz="900" i="1" dirty="0"/>
                <a:t>Upload FBs in VMS (Vendor Management System)</a:t>
              </a:r>
            </a:p>
          </p:txBody>
        </p:sp>
      </p:grpSp>
      <p:sp>
        <p:nvSpPr>
          <p:cNvPr id="39" name="TextBox 63"/>
          <p:cNvSpPr txBox="1">
            <a:spLocks noChangeArrowheads="1"/>
          </p:cNvSpPr>
          <p:nvPr/>
        </p:nvSpPr>
        <p:spPr bwMode="auto">
          <a:xfrm>
            <a:off x="900260" y="6493376"/>
            <a:ext cx="9472039" cy="223844"/>
          </a:xfrm>
          <a:prstGeom prst="rect">
            <a:avLst/>
          </a:prstGeom>
          <a:noFill/>
          <a:ln w="9525">
            <a:noFill/>
            <a:miter lim="800000"/>
            <a:headEnd/>
            <a:tailEnd/>
          </a:ln>
        </p:spPr>
        <p:txBody>
          <a:bodyPr wrap="square">
            <a:spAutoFit/>
          </a:bodyPr>
          <a:lstStyle/>
          <a:p>
            <a:pPr>
              <a:lnSpc>
                <a:spcPts val="1000"/>
              </a:lnSpc>
            </a:pPr>
            <a:r>
              <a:rPr lang="en-GB" sz="1200" dirty="0">
                <a:latin typeface="EniTabReg" panose="02000506030000020004"/>
              </a:rPr>
              <a:t>(*) The VMS system automatically sends the request of evaluation to "user evaluator" if the contract or tender is managed through to GPS/SIA systems</a:t>
            </a:r>
          </a:p>
        </p:txBody>
      </p:sp>
      <p:sp>
        <p:nvSpPr>
          <p:cNvPr id="41" name="Segnaposto numero diapositiva 40"/>
          <p:cNvSpPr>
            <a:spLocks noGrp="1"/>
          </p:cNvSpPr>
          <p:nvPr>
            <p:ph type="sldNum" sz="quarter" idx="10"/>
          </p:nvPr>
        </p:nvSpPr>
        <p:spPr/>
        <p:txBody>
          <a:bodyPr/>
          <a:lstStyle/>
          <a:p>
            <a:pPr>
              <a:defRPr/>
            </a:pPr>
            <a:fld id="{B02AF5F5-6576-42F5-81F6-6E72D7F27623}" type="slidenum">
              <a:rPr lang="it-IT" smtClean="0"/>
              <a:pPr>
                <a:defRPr/>
              </a:pPr>
              <a:t>9</a:t>
            </a:fld>
            <a:endParaRPr lang="it-IT"/>
          </a:p>
        </p:txBody>
      </p:sp>
    </p:spTree>
    <p:extLst>
      <p:ext uri="{BB962C8B-B14F-4D97-AF65-F5344CB8AC3E}">
        <p14:creationId xmlns:p14="http://schemas.microsoft.com/office/powerpoint/2010/main" val="3859965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0fhmFRSzkC6WbPgTiTj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0fhmFRSzkC6WbPgTiTj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0fhmFRSzkC6WbPgTiTjl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0fhmFRSzkC6WbPgTiTjl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0fhmFRSzkC6WbPgTiTjl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0fhmFRSzkC6WbPgTiTjl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0fhmFRSzkC6WbPgTiTjl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lide mastro">
  <a:themeElements>
    <a:clrScheme name="eni">
      <a:dk1>
        <a:sysClr val="windowText" lastClr="000000"/>
      </a:dk1>
      <a:lt1>
        <a:sysClr val="window" lastClr="FFFFFF"/>
      </a:lt1>
      <a:dk2>
        <a:srgbClr val="1F497D"/>
      </a:dk2>
      <a:lt2>
        <a:srgbClr val="EEECE1"/>
      </a:lt2>
      <a:accent1>
        <a:srgbClr val="FFD500"/>
      </a:accent1>
      <a:accent2>
        <a:srgbClr val="CA0538"/>
      </a:accent2>
      <a:accent3>
        <a:srgbClr val="C6C6C6"/>
      </a:accent3>
      <a:accent4>
        <a:srgbClr val="E3E3E3"/>
      </a:accent4>
      <a:accent5>
        <a:srgbClr val="FF9900"/>
      </a:accent5>
      <a:accent6>
        <a:srgbClr val="000000"/>
      </a:accent6>
      <a:hlink>
        <a:srgbClr val="CA0538"/>
      </a:hlink>
      <a:folHlink>
        <a:srgbClr val="A75B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vestor" id="{00082B0F-8944-BA4D-BECB-25C3A47F7D83}" vid="{3A944245-4325-2147-B8EA-D5B4E864C18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353564955DA7141B776AD1F929AEB1F" ma:contentTypeVersion="0" ma:contentTypeDescription="Creare un nuovo documento." ma:contentTypeScope="" ma:versionID="d1176bb09228c0aad39db66ef1412c39">
  <xsd:schema xmlns:xsd="http://www.w3.org/2001/XMLSchema" xmlns:xs="http://www.w3.org/2001/XMLSchema" xmlns:p="http://schemas.microsoft.com/office/2006/metadata/properties" targetNamespace="http://schemas.microsoft.com/office/2006/metadata/properties" ma:root="true" ma:fieldsID="a3eec16d3e841ebf650196acacb84cc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C08CBF-ECF6-488A-89A8-7AB92B87F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526121F-7CBC-4136-9ADD-ECD774FD937B}">
  <ds:schemaRefs>
    <ds:schemaRef ds:uri="http://schemas.microsoft.com/sharepoint/v3/contenttype/forms"/>
  </ds:schemaRefs>
</ds:datastoreItem>
</file>

<file path=customXml/itemProps3.xml><?xml version="1.0" encoding="utf-8"?>
<ds:datastoreItem xmlns:ds="http://schemas.openxmlformats.org/officeDocument/2006/customXml" ds:itemID="{0DBA0243-1BA3-4CD2-9196-7EC2DA08D25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2475</TotalTime>
  <Words>2082</Words>
  <Application>Microsoft Office PowerPoint</Application>
  <PresentationFormat>Widescreen</PresentationFormat>
  <Paragraphs>361</Paragraphs>
  <Slides>16</Slides>
  <Notes>6</Notes>
  <HiddenSlides>2</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16</vt:i4>
      </vt:variant>
    </vt:vector>
  </HeadingPairs>
  <TitlesOfParts>
    <vt:vector size="27" baseType="lpstr">
      <vt:lpstr>Arial</vt:lpstr>
      <vt:lpstr>Calibri</vt:lpstr>
      <vt:lpstr>EniLogo</vt:lpstr>
      <vt:lpstr>EniTabBold</vt:lpstr>
      <vt:lpstr>EniTabLight</vt:lpstr>
      <vt:lpstr>EniTabReg</vt:lpstr>
      <vt:lpstr>Fira Sans Extra Condensed Medium</vt:lpstr>
      <vt:lpstr>Segoe UI</vt:lpstr>
      <vt:lpstr>Wingdings</vt:lpstr>
      <vt:lpstr>slide mastro</vt:lpstr>
      <vt:lpstr>Diapositiva think-cell</vt:lpstr>
      <vt:lpstr>Feedback &amp; Vendor Rating Model</vt:lpstr>
      <vt:lpstr>Agenda</vt:lpstr>
      <vt:lpstr>Supplier Management</vt:lpstr>
      <vt:lpstr>Organizational structure</vt:lpstr>
      <vt:lpstr>The Integrated Vendor Management system</vt:lpstr>
      <vt:lpstr>Types of feedbacks and evaluations</vt:lpstr>
      <vt:lpstr>The Performance Feedback - execution</vt:lpstr>
      <vt:lpstr>Information flows</vt:lpstr>
      <vt:lpstr>Focus Abroad - Performance Feedback elaboration and collection</vt:lpstr>
      <vt:lpstr>Performance Feedback Model - Execution Feedback</vt:lpstr>
      <vt:lpstr>Identification of relevant Commodity Classes (CCs)</vt:lpstr>
      <vt:lpstr>Relevant Commodity Classes </vt:lpstr>
      <vt:lpstr>Execution Feedback Questionnaire</vt:lpstr>
      <vt:lpstr>Where you can information and support</vt:lpstr>
      <vt:lpstr>Un feedback non può cambiare il passato, ma può migliorare il futuro</vt:lpstr>
      <vt:lpstr>List of 79 Relevant Commodity Classes </vt:lpstr>
    </vt:vector>
  </TitlesOfParts>
  <Company>eni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Tognoli Marco</dc:creator>
  <cp:lastModifiedBy>Tognoli Marco</cp:lastModifiedBy>
  <cp:revision>522</cp:revision>
  <cp:lastPrinted>2017-01-30T14:49:46Z</cp:lastPrinted>
  <dcterms:created xsi:type="dcterms:W3CDTF">2017-01-25T15:34:15Z</dcterms:created>
  <dcterms:modified xsi:type="dcterms:W3CDTF">2022-11-30T10:48:49Z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0x0101005353564955DA7141B776AD1F929AEB1F</vt:lpwstr>
  </property>
</Properties>
</file>